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74" r:id="rId3"/>
    <p:sldId id="275" r:id="rId4"/>
    <p:sldId id="277" r:id="rId5"/>
    <p:sldId id="278" r:id="rId6"/>
    <p:sldId id="279" r:id="rId7"/>
    <p:sldId id="280" r:id="rId8"/>
    <p:sldId id="281" r:id="rId9"/>
    <p:sldId id="276" r:id="rId10"/>
    <p:sldId id="282" r:id="rId11"/>
    <p:sldId id="283" r:id="rId12"/>
    <p:sldId id="284" r:id="rId13"/>
    <p:sldId id="285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4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6045728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účetnictví mají význam pro firmu, zaměstnance, finanční úřad, aj. instituce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Informace,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banky, soudy, policie, zaměstnanci, statistika.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Účetnictví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PowerPoint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let, obor Podnikání</a:t>
                      </a:r>
                      <a:endParaRPr lang="cs-CZ" sz="1200" kern="120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Účetnictví – význam informací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VY_32_INOVACE_44_886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79712" y="2708921"/>
            <a:ext cx="532859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ln w="11430"/>
                <a:solidFill>
                  <a:srgbClr val="0070C0"/>
                </a:solidFill>
              </a:rPr>
              <a:t>Účetnictví </a:t>
            </a:r>
          </a:p>
          <a:p>
            <a:pPr algn="ctr"/>
            <a:endParaRPr lang="cs-CZ" sz="2800" b="1" dirty="0">
              <a:ln w="11430"/>
              <a:solidFill>
                <a:srgbClr val="0070C0"/>
              </a:solidFill>
            </a:endParaRPr>
          </a:p>
          <a:p>
            <a:pPr algn="ctr"/>
            <a:r>
              <a:rPr lang="cs-CZ" sz="2800" b="1" dirty="0">
                <a:ln w="11430"/>
                <a:solidFill>
                  <a:srgbClr val="0070C0"/>
                </a:solidFill>
              </a:rPr>
              <a:t>- význam informací</a:t>
            </a:r>
          </a:p>
        </p:txBody>
      </p:sp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627784" y="1988841"/>
            <a:ext cx="482453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" indent="0">
              <a:buNone/>
            </a:pPr>
            <a:r>
              <a:rPr lang="cs-CZ" i="1" dirty="0"/>
              <a:t>Základní funkcí účetnictví je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získávání</a:t>
            </a:r>
            <a:r>
              <a:rPr lang="cs-CZ" i="1" dirty="0"/>
              <a:t>,</a:t>
            </a:r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r>
              <a:rPr lang="cs-CZ" i="1" dirty="0"/>
              <a:t>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třídění a vyhodnocování informací </a:t>
            </a:r>
            <a:r>
              <a:rPr lang="cs-CZ" i="1" dirty="0"/>
              <a:t>o </a:t>
            </a:r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r>
              <a:rPr lang="cs-CZ" i="1" dirty="0"/>
              <a:t>finanční situaci a výkonnosti podniku a </a:t>
            </a:r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r>
              <a:rPr lang="cs-CZ" i="1" dirty="0"/>
              <a:t>o jejich změnách, aj. o majetku podniku,</a:t>
            </a:r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r>
              <a:rPr lang="cs-CZ" i="1" dirty="0"/>
              <a:t> zdrojích jeho financování a o výsledku </a:t>
            </a:r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r>
              <a:rPr lang="cs-CZ" i="1" dirty="0"/>
              <a:t>hospodaření za určité časové období.</a:t>
            </a:r>
          </a:p>
        </p:txBody>
      </p:sp>
    </p:spTree>
    <p:extLst>
      <p:ext uri="{BB962C8B-B14F-4D97-AF65-F5344CB8AC3E}">
        <p14:creationId xmlns:p14="http://schemas.microsoft.com/office/powerpoint/2010/main" val="3508076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195736" y="2636912"/>
            <a:ext cx="46622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" indent="0" algn="ctr">
              <a:buNone/>
            </a:pPr>
            <a:r>
              <a:rPr lang="cs-CZ" sz="2400" b="1" dirty="0">
                <a:solidFill>
                  <a:srgbClr val="0070C0"/>
                </a:solidFill>
              </a:rPr>
              <a:t>Pro koho mají význam účetní </a:t>
            </a:r>
          </a:p>
          <a:p>
            <a:pPr marL="82296" indent="0" algn="ctr">
              <a:buNone/>
            </a:pPr>
            <a:endParaRPr lang="cs-CZ" sz="2400" b="1" dirty="0">
              <a:solidFill>
                <a:srgbClr val="0070C0"/>
              </a:solidFill>
            </a:endParaRPr>
          </a:p>
          <a:p>
            <a:pPr marL="82296" indent="0" algn="ctr">
              <a:buNone/>
            </a:pPr>
            <a:r>
              <a:rPr lang="cs-CZ" sz="2400" b="1" dirty="0">
                <a:solidFill>
                  <a:srgbClr val="0070C0"/>
                </a:solidFill>
              </a:rPr>
              <a:t>informace?</a:t>
            </a:r>
          </a:p>
        </p:txBody>
      </p:sp>
    </p:spTree>
    <p:extLst>
      <p:ext uri="{BB962C8B-B14F-4D97-AF65-F5344CB8AC3E}">
        <p14:creationId xmlns:p14="http://schemas.microsoft.com/office/powerpoint/2010/main" val="309572930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19672" y="1916832"/>
            <a:ext cx="6010846" cy="32008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" indent="0" algn="ctr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Řídící pracovníci firmy:</a:t>
            </a:r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endParaRPr lang="cs-CZ" sz="2000" i="1" dirty="0" smtClean="0"/>
          </a:p>
          <a:p>
            <a:pPr marL="82296" indent="0">
              <a:buNone/>
            </a:pPr>
            <a:r>
              <a:rPr lang="cs-CZ" sz="2000" i="1" dirty="0" smtClean="0"/>
              <a:t>Z </a:t>
            </a:r>
            <a:r>
              <a:rPr lang="cs-CZ" sz="2000" i="1" dirty="0"/>
              <a:t>účetnictví </a:t>
            </a:r>
            <a:r>
              <a:rPr lang="cs-CZ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zjišťují výkonnost </a:t>
            </a: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firmy</a:t>
            </a:r>
            <a:r>
              <a:rPr lang="cs-CZ" sz="2000" i="1" dirty="0" smtClean="0"/>
              <a:t>, </a:t>
            </a: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kontrolují</a:t>
            </a:r>
            <a:r>
              <a:rPr lang="cs-CZ" sz="2000" i="1" dirty="0" smtClean="0"/>
              <a:t> </a:t>
            </a:r>
          </a:p>
          <a:p>
            <a:pPr marL="82296" indent="0">
              <a:buNone/>
            </a:pPr>
            <a:endParaRPr lang="cs-CZ" sz="2000" i="1" dirty="0"/>
          </a:p>
          <a:p>
            <a:pPr marL="82296" indent="0">
              <a:buNone/>
            </a:pPr>
            <a:r>
              <a:rPr lang="cs-CZ" sz="2000" i="1" dirty="0" smtClean="0"/>
              <a:t>účinnost svého </a:t>
            </a:r>
            <a:r>
              <a:rPr lang="cs-CZ" sz="2000" i="1" dirty="0"/>
              <a:t>řízení, na </a:t>
            </a:r>
            <a:r>
              <a:rPr lang="cs-CZ" sz="2000" i="1" dirty="0" smtClean="0"/>
              <a:t>základě </a:t>
            </a:r>
            <a:r>
              <a:rPr lang="cs-CZ" sz="2000" i="1" dirty="0"/>
              <a:t>účetních informací </a:t>
            </a:r>
            <a:endParaRPr lang="cs-CZ" sz="2000" i="1" dirty="0" smtClean="0"/>
          </a:p>
          <a:p>
            <a:pPr marL="82296" indent="0">
              <a:buNone/>
            </a:pPr>
            <a:endParaRPr lang="cs-CZ" sz="2000" i="1" dirty="0"/>
          </a:p>
          <a:p>
            <a:pPr marL="82296" indent="0">
              <a:buNone/>
            </a:pPr>
            <a:r>
              <a:rPr lang="cs-CZ" sz="2000" i="1" dirty="0" smtClean="0"/>
              <a:t>dělají </a:t>
            </a: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prognózy</a:t>
            </a:r>
            <a:r>
              <a:rPr lang="cs-CZ" sz="2000" i="1" dirty="0" smtClean="0"/>
              <a:t> </a:t>
            </a:r>
            <a:r>
              <a:rPr lang="cs-CZ" sz="2000" i="1" dirty="0"/>
              <a:t>budoucího vývoje a </a:t>
            </a:r>
            <a:r>
              <a:rPr lang="cs-CZ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plánují</a:t>
            </a:r>
            <a:r>
              <a:rPr lang="cs-CZ" sz="2000" i="1" dirty="0"/>
              <a:t> </a:t>
            </a:r>
            <a:r>
              <a:rPr lang="cs-CZ" sz="2000" i="1" dirty="0" smtClean="0"/>
              <a:t>další </a:t>
            </a:r>
          </a:p>
          <a:p>
            <a:pPr marL="82296" indent="0">
              <a:buNone/>
            </a:pPr>
            <a:endParaRPr lang="cs-CZ" sz="2000" i="1" dirty="0"/>
          </a:p>
          <a:p>
            <a:pPr marL="82296" indent="0">
              <a:buNone/>
            </a:pPr>
            <a:r>
              <a:rPr lang="cs-CZ" sz="2000" i="1" dirty="0" smtClean="0"/>
              <a:t>rozvoj </a:t>
            </a:r>
            <a:r>
              <a:rPr lang="cs-CZ" sz="2000" i="1" dirty="0"/>
              <a:t>firmy.</a:t>
            </a:r>
          </a:p>
        </p:txBody>
      </p:sp>
    </p:spTree>
    <p:extLst>
      <p:ext uri="{BB962C8B-B14F-4D97-AF65-F5344CB8AC3E}">
        <p14:creationId xmlns:p14="http://schemas.microsoft.com/office/powerpoint/2010/main" val="2170639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19672" y="1988840"/>
            <a:ext cx="601084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" indent="0" algn="ctr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Zaměstnanci firmy:</a:t>
            </a:r>
          </a:p>
          <a:p>
            <a:pPr marL="82296" indent="0" algn="ctr"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r>
              <a:rPr lang="cs-CZ" sz="2000" i="1" dirty="0" smtClean="0"/>
              <a:t>Na </a:t>
            </a:r>
            <a:r>
              <a:rPr lang="cs-CZ" sz="2000" i="1" dirty="0"/>
              <a:t>základě účetních výsledků </a:t>
            </a:r>
            <a:r>
              <a:rPr lang="cs-CZ" sz="2000" i="1" dirty="0" smtClean="0"/>
              <a:t>bývají </a:t>
            </a: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hodnoceni</a:t>
            </a:r>
            <a:r>
              <a:rPr lang="cs-CZ" sz="2000" i="1" dirty="0" smtClean="0"/>
              <a:t> </a:t>
            </a:r>
          </a:p>
          <a:p>
            <a:pPr marL="82296" indent="0">
              <a:buNone/>
            </a:pPr>
            <a:endParaRPr lang="cs-CZ" sz="2000" i="1" dirty="0"/>
          </a:p>
          <a:p>
            <a:pPr marL="82296" indent="0">
              <a:buNone/>
            </a:pPr>
            <a:r>
              <a:rPr lang="cs-CZ" sz="2000" i="1" dirty="0" smtClean="0"/>
              <a:t>a </a:t>
            </a:r>
            <a:r>
              <a:rPr lang="cs-CZ" sz="2000" i="1" dirty="0"/>
              <a:t>mají (nebo nemají) </a:t>
            </a:r>
            <a:r>
              <a:rPr lang="cs-CZ" sz="2000" i="1" dirty="0" smtClean="0"/>
              <a:t>možnost </a:t>
            </a:r>
            <a:r>
              <a:rPr lang="cs-CZ" sz="2000" i="1" dirty="0"/>
              <a:t>mimořádných </a:t>
            </a:r>
            <a:r>
              <a:rPr lang="cs-CZ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odměn</a:t>
            </a:r>
            <a:r>
              <a:rPr lang="cs-CZ" sz="2000" i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15570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123728" y="2060848"/>
            <a:ext cx="532859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" indent="0" algn="ctr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Banky:</a:t>
            </a:r>
          </a:p>
          <a:p>
            <a:pPr marL="82296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82296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82296" indent="0">
              <a:buNone/>
            </a:pPr>
            <a:r>
              <a:rPr lang="cs-CZ" sz="2000" i="1" dirty="0" smtClean="0"/>
              <a:t>Na </a:t>
            </a:r>
            <a:r>
              <a:rPr lang="cs-CZ" sz="2000" i="1" dirty="0"/>
              <a:t>základě účetních informací se </a:t>
            </a: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rozhoduje</a:t>
            </a:r>
          </a:p>
          <a:p>
            <a:pPr marL="82296" indent="0">
              <a:buNone/>
            </a:pPr>
            <a:endParaRPr lang="cs-CZ" sz="20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82296" indent="0">
              <a:buNone/>
            </a:pPr>
            <a:r>
              <a:rPr lang="cs-CZ" sz="2000" i="1" dirty="0" smtClean="0"/>
              <a:t> </a:t>
            </a:r>
            <a:r>
              <a:rPr lang="cs-CZ" sz="2000" i="1" dirty="0"/>
              <a:t>zda poskytne (či ne) firmě </a:t>
            </a: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úvěr</a:t>
            </a:r>
            <a:r>
              <a:rPr lang="cs-CZ" sz="2000" i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3701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2132856"/>
            <a:ext cx="593883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" indent="0" algn="ctr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Investoři současní i budoucí:</a:t>
            </a:r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endParaRPr lang="cs-CZ" i="1" dirty="0" smtClean="0"/>
          </a:p>
          <a:p>
            <a:pPr marL="82296" indent="0">
              <a:buNone/>
            </a:pPr>
            <a:r>
              <a:rPr lang="cs-CZ" sz="2000" i="1" dirty="0" smtClean="0"/>
              <a:t>Na </a:t>
            </a:r>
            <a:r>
              <a:rPr lang="cs-CZ" sz="2000" i="1" dirty="0"/>
              <a:t>základě účetních informací </a:t>
            </a: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hodnotí</a:t>
            </a:r>
            <a:r>
              <a:rPr lang="cs-CZ" sz="2000" i="1" dirty="0" smtClean="0"/>
              <a:t>, zda je firma</a:t>
            </a:r>
          </a:p>
          <a:p>
            <a:pPr marL="82296" indent="0">
              <a:buNone/>
            </a:pPr>
            <a:endParaRPr lang="cs-CZ" sz="2000" i="1" dirty="0"/>
          </a:p>
          <a:p>
            <a:pPr marL="82296" indent="0">
              <a:buNone/>
            </a:pPr>
            <a:r>
              <a:rPr lang="cs-CZ" sz="2000" i="1" dirty="0" smtClean="0"/>
              <a:t>pro </a:t>
            </a:r>
            <a:r>
              <a:rPr lang="cs-CZ" sz="2000" i="1" dirty="0"/>
              <a:t>ně zajímavá a </a:t>
            </a:r>
            <a:r>
              <a:rPr lang="cs-CZ" sz="2000" i="1" dirty="0" smtClean="0"/>
              <a:t>perspektivní </a:t>
            </a:r>
            <a:r>
              <a:rPr lang="cs-CZ" sz="2000" i="1" dirty="0"/>
              <a:t>a </a:t>
            </a:r>
            <a:r>
              <a:rPr lang="cs-CZ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svěří jí svůj </a:t>
            </a: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kapitál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199645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844823"/>
            <a:ext cx="6468792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" indent="0" algn="ctr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Finanční úřad:</a:t>
            </a:r>
          </a:p>
          <a:p>
            <a:pPr marL="82296" indent="0" algn="ctr"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r>
              <a:rPr lang="cs-CZ" sz="2000" i="1" dirty="0" smtClean="0"/>
              <a:t>Na </a:t>
            </a:r>
            <a:r>
              <a:rPr lang="cs-CZ" sz="2000" i="1" dirty="0"/>
              <a:t>základě účetních informací firma </a:t>
            </a:r>
            <a:r>
              <a:rPr lang="cs-CZ" sz="2000" i="1" dirty="0" smtClean="0"/>
              <a:t>podává </a:t>
            </a: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přiznání </a:t>
            </a:r>
          </a:p>
          <a:p>
            <a:pPr marL="82296" indent="0">
              <a:buNone/>
            </a:pPr>
            <a:endParaRPr lang="cs-CZ" sz="20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82296" indent="0">
              <a:buNone/>
            </a:pP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 </a:t>
            </a:r>
            <a:r>
              <a:rPr lang="cs-CZ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daním </a:t>
            </a:r>
            <a:r>
              <a:rPr lang="cs-CZ" sz="2000" i="1" dirty="0"/>
              <a:t>a finanční </a:t>
            </a:r>
            <a:r>
              <a:rPr lang="cs-CZ" sz="2000" i="1" dirty="0" smtClean="0"/>
              <a:t>úřad kontroluje </a:t>
            </a:r>
            <a:r>
              <a:rPr lang="cs-CZ" sz="2000" i="1" dirty="0"/>
              <a:t>účetnictví, </a:t>
            </a:r>
            <a:r>
              <a:rPr lang="cs-CZ" sz="2000" i="1" dirty="0" smtClean="0"/>
              <a:t>zda firma. </a:t>
            </a:r>
          </a:p>
          <a:p>
            <a:pPr marL="82296" indent="0">
              <a:buNone/>
            </a:pPr>
            <a:endParaRPr lang="cs-CZ" sz="2000" i="1" dirty="0" smtClean="0"/>
          </a:p>
          <a:p>
            <a:pPr marL="82296" indent="0">
              <a:buNone/>
            </a:pPr>
            <a:r>
              <a:rPr lang="cs-CZ" sz="2000" i="1" dirty="0" smtClean="0"/>
              <a:t>Vypočítala </a:t>
            </a:r>
            <a:r>
              <a:rPr lang="cs-CZ" sz="2000" i="1" dirty="0"/>
              <a:t>a </a:t>
            </a:r>
            <a:r>
              <a:rPr lang="cs-CZ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odvedla daně správně </a:t>
            </a:r>
            <a:r>
              <a:rPr lang="cs-CZ" sz="2000" i="1" dirty="0" smtClean="0"/>
              <a:t>či </a:t>
            </a:r>
            <a:r>
              <a:rPr lang="cs-CZ" sz="2000" i="1" dirty="0"/>
              <a:t>nikoliv.</a:t>
            </a:r>
          </a:p>
        </p:txBody>
      </p:sp>
    </p:spTree>
    <p:extLst>
      <p:ext uri="{BB962C8B-B14F-4D97-AF65-F5344CB8AC3E}">
        <p14:creationId xmlns:p14="http://schemas.microsoft.com/office/powerpoint/2010/main" val="10365860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07704" y="2060848"/>
            <a:ext cx="583264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" indent="0" algn="ctr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Konkurence a široká veřejnost:</a:t>
            </a:r>
          </a:p>
          <a:p>
            <a:pPr marL="82296" indent="0">
              <a:buNone/>
            </a:pPr>
            <a:endParaRPr lang="cs-CZ" i="1" dirty="0" smtClean="0"/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r>
              <a:rPr lang="cs-CZ" sz="2000" i="1" dirty="0" smtClean="0"/>
              <a:t>Na </a:t>
            </a:r>
            <a:r>
              <a:rPr lang="cs-CZ" sz="2000" i="1" dirty="0"/>
              <a:t>základě zveřejněných  výsledků </a:t>
            </a:r>
            <a:r>
              <a:rPr lang="cs-CZ" sz="2000" i="1" dirty="0" smtClean="0"/>
              <a:t>účetnictví </a:t>
            </a:r>
            <a:r>
              <a:rPr lang="cs-CZ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všichni </a:t>
            </a:r>
            <a:endParaRPr lang="cs-CZ" sz="2000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82296" indent="0">
              <a:buNone/>
            </a:pPr>
            <a:endParaRPr lang="cs-CZ" sz="20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82296" indent="0">
              <a:buNone/>
            </a:pP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hodnotí </a:t>
            </a:r>
            <a:r>
              <a:rPr lang="cs-CZ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firmu </a:t>
            </a:r>
            <a:r>
              <a:rPr lang="cs-CZ" sz="2000" i="1" dirty="0" smtClean="0"/>
              <a:t>jako </a:t>
            </a:r>
            <a:r>
              <a:rPr lang="cs-CZ" sz="2000" i="1" dirty="0"/>
              <a:t>dobrou nebo špatnou, atd. </a:t>
            </a:r>
          </a:p>
        </p:txBody>
      </p:sp>
    </p:spTree>
    <p:extLst>
      <p:ext uri="{BB962C8B-B14F-4D97-AF65-F5344CB8AC3E}">
        <p14:creationId xmlns:p14="http://schemas.microsoft.com/office/powerpoint/2010/main" val="1844728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2060848"/>
            <a:ext cx="646879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" indent="0" algn="ctr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Statistický úřad:</a:t>
            </a:r>
          </a:p>
          <a:p>
            <a:pPr marL="82296" indent="0" algn="ctr"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r>
              <a:rPr lang="cs-CZ" sz="2000" i="1" dirty="0" smtClean="0"/>
              <a:t>Ke </a:t>
            </a:r>
            <a:r>
              <a:rPr lang="cs-CZ" sz="2000" i="1" dirty="0"/>
              <a:t>statickým </a:t>
            </a:r>
            <a:r>
              <a:rPr lang="cs-CZ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hodnocením pro</a:t>
            </a:r>
            <a:r>
              <a:rPr lang="cs-CZ" sz="2000" i="1" dirty="0"/>
              <a:t> vládu, </a:t>
            </a:r>
            <a:r>
              <a:rPr lang="cs-CZ" sz="2000" i="1" dirty="0" smtClean="0"/>
              <a:t>ministerstva</a:t>
            </a:r>
            <a:r>
              <a:rPr lang="cs-CZ" sz="2000" i="1" dirty="0"/>
              <a:t>, </a:t>
            </a:r>
            <a:r>
              <a:rPr lang="cs-CZ" sz="2000" i="1" dirty="0" smtClean="0"/>
              <a:t>úřady,</a:t>
            </a:r>
          </a:p>
          <a:p>
            <a:pPr marL="82296" indent="0">
              <a:buNone/>
            </a:pPr>
            <a:endParaRPr lang="cs-CZ" sz="2000" i="1" dirty="0" smtClean="0"/>
          </a:p>
          <a:p>
            <a:pPr marL="82296" indent="0">
              <a:buNone/>
            </a:pPr>
            <a:r>
              <a:rPr lang="cs-CZ" sz="2000" i="1" dirty="0" smtClean="0"/>
              <a:t>mezinárodní instituce</a:t>
            </a:r>
            <a:r>
              <a:rPr lang="cs-CZ" sz="2000" i="1" dirty="0"/>
              <a:t>, podnikovou  sféru, veřejnost.</a:t>
            </a:r>
          </a:p>
        </p:txBody>
      </p:sp>
    </p:spTree>
    <p:extLst>
      <p:ext uri="{BB962C8B-B14F-4D97-AF65-F5344CB8AC3E}">
        <p14:creationId xmlns:p14="http://schemas.microsoft.com/office/powerpoint/2010/main" val="3136751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1916832"/>
            <a:ext cx="6192688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" indent="0" algn="ctr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Pojišťovna:</a:t>
            </a:r>
          </a:p>
          <a:p>
            <a:pPr marL="82296" indent="0" algn="ctr"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r>
              <a:rPr lang="cs-CZ" sz="2000" i="1" dirty="0" smtClean="0"/>
              <a:t>V </a:t>
            </a:r>
            <a:r>
              <a:rPr lang="cs-CZ" sz="2000" i="1" dirty="0"/>
              <a:t>případě škodní události </a:t>
            </a:r>
            <a:r>
              <a:rPr lang="cs-CZ" sz="2000" i="1" dirty="0" smtClean="0"/>
              <a:t>(</a:t>
            </a:r>
            <a:r>
              <a:rPr lang="cs-CZ" sz="2000" i="1" dirty="0"/>
              <a:t>požár, povoděn, krádež </a:t>
            </a:r>
            <a:endParaRPr lang="cs-CZ" sz="2000" i="1" dirty="0" smtClean="0"/>
          </a:p>
          <a:p>
            <a:pPr marL="82296" indent="0">
              <a:buNone/>
            </a:pPr>
            <a:endParaRPr lang="cs-CZ" sz="2000" i="1" dirty="0"/>
          </a:p>
          <a:p>
            <a:pPr marL="82296" indent="0">
              <a:buNone/>
            </a:pPr>
            <a:r>
              <a:rPr lang="cs-CZ" sz="2000" i="1" dirty="0" smtClean="0"/>
              <a:t>apod</a:t>
            </a:r>
            <a:r>
              <a:rPr lang="cs-CZ" sz="2000" i="1" dirty="0"/>
              <a:t>.) </a:t>
            </a:r>
            <a:r>
              <a:rPr lang="cs-CZ" sz="2000" i="1" dirty="0" smtClean="0"/>
              <a:t>vychází </a:t>
            </a:r>
            <a:r>
              <a:rPr lang="cs-CZ" sz="2000" i="1" dirty="0"/>
              <a:t>pojišťovna z údajů </a:t>
            </a:r>
            <a:r>
              <a:rPr lang="cs-CZ" sz="2000" i="1" dirty="0" smtClean="0"/>
              <a:t>firemního účetnictví </a:t>
            </a:r>
          </a:p>
          <a:p>
            <a:pPr marL="82296" indent="0">
              <a:buNone/>
            </a:pPr>
            <a:endParaRPr lang="cs-CZ" sz="2000" i="1" dirty="0"/>
          </a:p>
          <a:p>
            <a:pPr marL="82296" indent="0">
              <a:buNone/>
            </a:pPr>
            <a:r>
              <a:rPr lang="cs-CZ" sz="2000" i="1" dirty="0" smtClean="0"/>
              <a:t>k </a:t>
            </a:r>
            <a:r>
              <a:rPr lang="cs-CZ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vyčíslení škod </a:t>
            </a:r>
            <a:r>
              <a:rPr lang="cs-CZ" sz="2000" i="1" dirty="0"/>
              <a:t>a </a:t>
            </a:r>
            <a:r>
              <a:rPr lang="cs-CZ" sz="2000" i="1" dirty="0" smtClean="0"/>
              <a:t>určení </a:t>
            </a: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výše </a:t>
            </a:r>
            <a:r>
              <a:rPr lang="cs-CZ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pojistného </a:t>
            </a:r>
            <a:r>
              <a:rPr lang="cs-CZ" sz="2000" i="1" dirty="0"/>
              <a:t>plnění.</a:t>
            </a:r>
          </a:p>
        </p:txBody>
      </p:sp>
    </p:spTree>
    <p:extLst>
      <p:ext uri="{BB962C8B-B14F-4D97-AF65-F5344CB8AC3E}">
        <p14:creationId xmlns:p14="http://schemas.microsoft.com/office/powerpoint/2010/main" val="302396003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844824"/>
            <a:ext cx="6828832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" indent="0" algn="ctr"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82296" indent="0" algn="ctr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Policie a soudy:</a:t>
            </a:r>
          </a:p>
          <a:p>
            <a:pPr marL="82296" indent="0" algn="ctr">
              <a:buNone/>
            </a:pPr>
            <a:endParaRPr lang="cs-CZ" i="1" dirty="0" smtClean="0"/>
          </a:p>
          <a:p>
            <a:pPr marL="82296" indent="0" algn="ctr">
              <a:buNone/>
            </a:pPr>
            <a:endParaRPr lang="cs-CZ" i="1" dirty="0"/>
          </a:p>
          <a:p>
            <a:pPr marL="82296" indent="0">
              <a:buNone/>
            </a:pPr>
            <a:r>
              <a:rPr lang="cs-CZ" sz="2000" i="1" dirty="0" smtClean="0"/>
              <a:t>Vychází </a:t>
            </a:r>
            <a:r>
              <a:rPr lang="cs-CZ" sz="2000" i="1" dirty="0"/>
              <a:t>z účetních záznamů při </a:t>
            </a: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prokazování trestné činnosti</a:t>
            </a:r>
            <a:r>
              <a:rPr lang="cs-CZ" sz="2000" i="1" dirty="0"/>
              <a:t>.</a:t>
            </a:r>
            <a:endParaRPr lang="cs-CZ" sz="2000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573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1700808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JENA, Švarcová a kol. </a:t>
            </a:r>
            <a:r>
              <a:rPr lang="cs-CZ" sz="2000" i="1" dirty="0"/>
              <a:t>Ekonomie - stručný přehled</a:t>
            </a:r>
            <a:r>
              <a:rPr lang="cs-CZ" sz="2000" dirty="0"/>
              <a:t>. Zlín: CEED, 2009, ISBN 978-80-903433-8-2.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1185</TotalTime>
  <Words>468</Words>
  <Application>Microsoft Office PowerPoint</Application>
  <PresentationFormat>Předvádění na obrazovce (4:3)</PresentationFormat>
  <Paragraphs>144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Jitka Vavřincová, Mgr.</cp:lastModifiedBy>
  <cp:revision>83</cp:revision>
  <dcterms:created xsi:type="dcterms:W3CDTF">2010-11-01T23:40:31Z</dcterms:created>
  <dcterms:modified xsi:type="dcterms:W3CDTF">2013-06-11T09:06:31Z</dcterms:modified>
</cp:coreProperties>
</file>