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82" r:id="rId11"/>
    <p:sldId id="283" r:id="rId12"/>
    <p:sldId id="284" r:id="rId13"/>
    <p:sldId id="285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78104"/>
              </p:ext>
            </p:extLst>
          </p:nvPr>
        </p:nvGraphicFramePr>
        <p:xfrm>
          <a:off x="750310" y="2060848"/>
          <a:ext cx="7926145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Původně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podnikatelé byli zaměřeni čistě na výrobu. Své koncepce potom museli přizpůsobit s ohledem na zákazníky a společnost.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Marketing, koncepce, výrobní,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výrobková, prodejní, marketingová, sociální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Marketing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Historie vývoje marketingu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67744" y="2780928"/>
            <a:ext cx="43924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ln/>
                <a:solidFill>
                  <a:schemeClr val="accent6">
                    <a:lumMod val="50000"/>
                  </a:schemeClr>
                </a:solidFill>
              </a:rPr>
              <a:t>Historie </a:t>
            </a:r>
            <a:r>
              <a:rPr lang="cs-CZ" sz="2400" b="1" dirty="0" smtClean="0">
                <a:ln/>
                <a:solidFill>
                  <a:schemeClr val="accent6">
                    <a:lumMod val="50000"/>
                  </a:schemeClr>
                </a:solidFill>
              </a:rPr>
              <a:t>vývoje  marketingu</a:t>
            </a:r>
            <a:endParaRPr lang="cs-CZ" sz="2400" b="1" dirty="0">
              <a:ln/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484784"/>
            <a:ext cx="5892728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1. Výrobní podnikatelská koncepce (1900 – 1920)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Patří </a:t>
            </a:r>
            <a:r>
              <a:rPr lang="cs-CZ" dirty="0"/>
              <a:t>k historicky nejstarším novodobým podnikatelským </a:t>
            </a:r>
            <a:r>
              <a:rPr lang="cs-CZ" dirty="0" smtClean="0"/>
              <a:t>filosofiím.</a:t>
            </a:r>
          </a:p>
          <a:p>
            <a:endParaRPr lang="cs-CZ" dirty="0"/>
          </a:p>
          <a:p>
            <a:r>
              <a:rPr lang="cs-CZ" dirty="0" smtClean="0"/>
              <a:t>Podnikatelé </a:t>
            </a:r>
            <a:r>
              <a:rPr lang="cs-CZ" dirty="0"/>
              <a:t>využívají tuto koncepci i dnes, ale v menši míře. </a:t>
            </a:r>
            <a:endParaRPr lang="cs-CZ" dirty="0" smtClean="0"/>
          </a:p>
          <a:p>
            <a:r>
              <a:rPr lang="cs-CZ" dirty="0" smtClean="0"/>
              <a:t>Typickými </a:t>
            </a:r>
            <a:r>
              <a:rPr lang="cs-CZ" dirty="0"/>
              <a:t>představiteli této koncepce byli velcí kapitáni průmyslu jako </a:t>
            </a:r>
            <a:r>
              <a:rPr lang="cs-CZ" b="1" dirty="0"/>
              <a:t>H. Ford </a:t>
            </a:r>
            <a:r>
              <a:rPr lang="cs-CZ" dirty="0"/>
              <a:t>v USA a u nás </a:t>
            </a:r>
            <a:r>
              <a:rPr lang="cs-CZ" b="1" dirty="0"/>
              <a:t>T. Baťa</a:t>
            </a:r>
            <a:r>
              <a:rPr lang="cs-CZ" dirty="0"/>
              <a:t>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Podstatu </a:t>
            </a:r>
            <a:r>
              <a:rPr lang="cs-CZ" dirty="0"/>
              <a:t>této koncepce lze stručně vyjádřit úvahou </a:t>
            </a:r>
            <a:endParaRPr lang="cs-CZ" dirty="0" smtClean="0"/>
          </a:p>
          <a:p>
            <a:r>
              <a:rPr lang="cs-CZ" b="1" i="1" dirty="0" smtClean="0"/>
              <a:t>„</a:t>
            </a:r>
            <a:r>
              <a:rPr lang="cs-CZ" b="1" i="1" dirty="0"/>
              <a:t>čím levnější výrobek, tím lépe se prodá</a:t>
            </a:r>
            <a:r>
              <a:rPr lang="cs-CZ" b="1" i="1" dirty="0" smtClean="0"/>
              <a:t>“</a:t>
            </a:r>
            <a:r>
              <a:rPr lang="cs-CZ" dirty="0" smtClean="0"/>
              <a:t>,</a:t>
            </a:r>
            <a:r>
              <a:rPr lang="cs-CZ" b="1" i="1" dirty="0"/>
              <a:t> </a:t>
            </a:r>
            <a:r>
              <a:rPr lang="cs-CZ" dirty="0" smtClean="0"/>
              <a:t>a </a:t>
            </a:r>
            <a:r>
              <a:rPr lang="cs-CZ" dirty="0"/>
              <a:t>to i bez znalosti konkrétní potřeby zákazníka.</a:t>
            </a:r>
          </a:p>
        </p:txBody>
      </p:sp>
      <p:sp>
        <p:nvSpPr>
          <p:cNvPr id="3" name="Dvojitá vlna 2"/>
          <p:cNvSpPr/>
          <p:nvPr/>
        </p:nvSpPr>
        <p:spPr>
          <a:xfrm>
            <a:off x="1343568" y="2168860"/>
            <a:ext cx="216024" cy="216024"/>
          </a:xfrm>
          <a:prstGeom prst="doubleWave">
            <a:avLst>
              <a:gd name="adj1" fmla="val 6250"/>
              <a:gd name="adj2" fmla="val -1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Dvojitá vlna 9"/>
          <p:cNvSpPr/>
          <p:nvPr/>
        </p:nvSpPr>
        <p:spPr>
          <a:xfrm>
            <a:off x="1343568" y="2970423"/>
            <a:ext cx="216024" cy="216024"/>
          </a:xfrm>
          <a:prstGeom prst="doubleWave">
            <a:avLst>
              <a:gd name="adj1" fmla="val 6250"/>
              <a:gd name="adj2" fmla="val -1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Dvojitá vlna 10"/>
          <p:cNvSpPr/>
          <p:nvPr/>
        </p:nvSpPr>
        <p:spPr>
          <a:xfrm>
            <a:off x="1340159" y="4077072"/>
            <a:ext cx="216024" cy="216024"/>
          </a:xfrm>
          <a:prstGeom prst="doubleWave">
            <a:avLst>
              <a:gd name="adj1" fmla="val 6250"/>
              <a:gd name="adj2" fmla="val -1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988840"/>
            <a:ext cx="58927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Výsledkem pak je zaměření se na </a:t>
            </a:r>
            <a:r>
              <a:rPr lang="cs-CZ" b="1" dirty="0"/>
              <a:t>racionalizace a produktivitu ve výrobě</a:t>
            </a:r>
            <a:r>
              <a:rPr lang="cs-CZ" dirty="0"/>
              <a:t>, která ve svých důsledcích vede ke </a:t>
            </a:r>
            <a:r>
              <a:rPr lang="cs-CZ" b="1" dirty="0"/>
              <a:t>zlevnění výrobků </a:t>
            </a:r>
            <a:r>
              <a:rPr lang="cs-CZ" dirty="0"/>
              <a:t>(např. H. Ford zavedl pásovou výrobu).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Tato </a:t>
            </a:r>
            <a:r>
              <a:rPr lang="cs-CZ" dirty="0"/>
              <a:t>koncepce má své logické jádro </a:t>
            </a:r>
            <a:r>
              <a:rPr lang="cs-CZ" dirty="0" smtClean="0"/>
              <a:t>a určitou </a:t>
            </a:r>
            <a:r>
              <a:rPr lang="cs-CZ" dirty="0"/>
              <a:t>dobu vykazovala také dobré výsledky.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Umožnila </a:t>
            </a:r>
            <a:r>
              <a:rPr lang="cs-CZ" dirty="0"/>
              <a:t>mimo jiné </a:t>
            </a:r>
            <a:r>
              <a:rPr lang="cs-CZ" b="1" dirty="0"/>
              <a:t>masovou výrobu a masovou spotřebu</a:t>
            </a:r>
            <a:r>
              <a:rPr lang="cs-CZ" dirty="0"/>
              <a:t>. </a:t>
            </a:r>
          </a:p>
        </p:txBody>
      </p:sp>
      <p:sp>
        <p:nvSpPr>
          <p:cNvPr id="3" name="Vlna 2"/>
          <p:cNvSpPr/>
          <p:nvPr/>
        </p:nvSpPr>
        <p:spPr>
          <a:xfrm>
            <a:off x="1325676" y="2104977"/>
            <a:ext cx="138052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lna 9"/>
          <p:cNvSpPr/>
          <p:nvPr/>
        </p:nvSpPr>
        <p:spPr>
          <a:xfrm>
            <a:off x="1351624" y="3212976"/>
            <a:ext cx="138052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lna 10"/>
          <p:cNvSpPr/>
          <p:nvPr/>
        </p:nvSpPr>
        <p:spPr>
          <a:xfrm>
            <a:off x="1340024" y="3933056"/>
            <a:ext cx="138052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2060846"/>
            <a:ext cx="574871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dnešním podmínkách převyšující nad poptávkou a ostré konkurence však ve vyspělých zemích cena není jediným parametrem výrobků, který by rozhodoval, zda o něj bude či nebude zájem.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Výrobní </a:t>
            </a:r>
            <a:r>
              <a:rPr lang="cs-CZ" dirty="0"/>
              <a:t>koncepce je v dnešní době používána např. firmami </a:t>
            </a:r>
            <a:r>
              <a:rPr lang="cs-CZ" b="1" dirty="0"/>
              <a:t>jihovýchodní Asie</a:t>
            </a:r>
            <a:r>
              <a:rPr lang="cs-CZ" dirty="0"/>
              <a:t>, které využívají výhod </a:t>
            </a:r>
            <a:r>
              <a:rPr lang="cs-CZ" b="1" dirty="0"/>
              <a:t>levných výrobních faktorů, především pracovní síly.</a:t>
            </a:r>
          </a:p>
          <a:p>
            <a:endParaRPr lang="cs-CZ" dirty="0"/>
          </a:p>
        </p:txBody>
      </p:sp>
      <p:sp>
        <p:nvSpPr>
          <p:cNvPr id="3" name="Vlna 2"/>
          <p:cNvSpPr/>
          <p:nvPr/>
        </p:nvSpPr>
        <p:spPr>
          <a:xfrm>
            <a:off x="1302837" y="2162729"/>
            <a:ext cx="21602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lna 9"/>
          <p:cNvSpPr/>
          <p:nvPr/>
        </p:nvSpPr>
        <p:spPr>
          <a:xfrm>
            <a:off x="1285832" y="3501008"/>
            <a:ext cx="216024" cy="216024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772816"/>
            <a:ext cx="5820720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2. Výrobková podnikatelská koncepce (1920 – 1940)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Historicky </a:t>
            </a:r>
            <a:r>
              <a:rPr lang="cs-CZ" dirty="0"/>
              <a:t>bychom ji zařadily do období přípravy a propuknutí světové hospodářské krize.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Tady </a:t>
            </a:r>
            <a:r>
              <a:rPr lang="cs-CZ" dirty="0"/>
              <a:t>už se výrobci nemohou orientovat na levné výrobky a masovou spotřebu, protože sílí nezaměstnanost a řada lidí nemá peníze.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Prosazuje </a:t>
            </a:r>
            <a:r>
              <a:rPr lang="cs-CZ" dirty="0"/>
              <a:t>se tedy orientace na </a:t>
            </a:r>
            <a:r>
              <a:rPr lang="cs-CZ" b="1" dirty="0"/>
              <a:t>užší okruh potenciálních movitých zákazníků</a:t>
            </a:r>
            <a:r>
              <a:rPr lang="cs-CZ" dirty="0"/>
              <a:t>, vyrábí </a:t>
            </a:r>
            <a:r>
              <a:rPr lang="cs-CZ" dirty="0" smtClean="0"/>
              <a:t>se </a:t>
            </a:r>
            <a:r>
              <a:rPr lang="cs-CZ" dirty="0"/>
              <a:t>méně, vychází se vstříc individuálních </a:t>
            </a:r>
            <a:r>
              <a:rPr lang="cs-CZ" b="1" dirty="0"/>
              <a:t>požadavků zákazníků</a:t>
            </a:r>
            <a:r>
              <a:rPr lang="cs-CZ" dirty="0"/>
              <a:t>, důležitá je vysoká </a:t>
            </a:r>
            <a:r>
              <a:rPr lang="cs-CZ" b="1" dirty="0"/>
              <a:t>kvalita</a:t>
            </a:r>
            <a:r>
              <a:rPr lang="cs-CZ" dirty="0"/>
              <a:t>, a tomu odpovídají </a:t>
            </a:r>
            <a:r>
              <a:rPr lang="cs-CZ" b="1" dirty="0"/>
              <a:t>vysoké ceny</a:t>
            </a:r>
            <a:r>
              <a:rPr lang="cs-CZ" dirty="0"/>
              <a:t>. </a:t>
            </a:r>
          </a:p>
        </p:txBody>
      </p:sp>
      <p:sp>
        <p:nvSpPr>
          <p:cNvPr id="3" name="7cípá hvězda 2"/>
          <p:cNvSpPr/>
          <p:nvPr/>
        </p:nvSpPr>
        <p:spPr>
          <a:xfrm>
            <a:off x="1264475" y="2445495"/>
            <a:ext cx="276104" cy="2160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1283488" y="3284984"/>
            <a:ext cx="276104" cy="2160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1283488" y="4365104"/>
            <a:ext cx="276104" cy="2160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2204864"/>
            <a:ext cx="63967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Velký </a:t>
            </a:r>
            <a:r>
              <a:rPr lang="cs-CZ" dirty="0"/>
              <a:t>důkaz je kladen na </a:t>
            </a:r>
            <a:r>
              <a:rPr lang="cs-CZ" b="1" dirty="0"/>
              <a:t>technický rozvoj </a:t>
            </a:r>
            <a:r>
              <a:rPr lang="cs-CZ" dirty="0"/>
              <a:t>a </a:t>
            </a:r>
            <a:r>
              <a:rPr lang="cs-CZ" b="1" dirty="0"/>
              <a:t>inovaci výrobků</a:t>
            </a:r>
            <a:r>
              <a:rPr lang="cs-CZ" dirty="0"/>
              <a:t>. 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r>
              <a:rPr lang="cs-CZ" b="1" i="1" dirty="0" smtClean="0"/>
              <a:t>„kvalitní </a:t>
            </a:r>
            <a:r>
              <a:rPr lang="cs-CZ" b="1" i="1" dirty="0"/>
              <a:t>zboží si svého zákazníka vždy najde</a:t>
            </a:r>
            <a:r>
              <a:rPr lang="cs-CZ" dirty="0" smtClean="0"/>
              <a:t>“.</a:t>
            </a:r>
            <a:endParaRPr lang="cs-CZ" dirty="0"/>
          </a:p>
        </p:txBody>
      </p:sp>
      <p:sp>
        <p:nvSpPr>
          <p:cNvPr id="10" name="7cípá hvězda 9"/>
          <p:cNvSpPr/>
          <p:nvPr/>
        </p:nvSpPr>
        <p:spPr>
          <a:xfrm>
            <a:off x="1285960" y="3338423"/>
            <a:ext cx="276104" cy="2160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1274512" y="2597895"/>
            <a:ext cx="276104" cy="2160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772816"/>
            <a:ext cx="5976664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3. Prodejní podnikatelská koncepce (1940 – 1950)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Dominuje </a:t>
            </a:r>
            <a:r>
              <a:rPr lang="cs-CZ" dirty="0"/>
              <a:t>v období po druhé světové válce a je podmíněna obrovským rozmachem tzv. masmédií, např. televize, rozhlas, tisku.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Tato </a:t>
            </a:r>
            <a:r>
              <a:rPr lang="cs-CZ" dirty="0"/>
              <a:t>koncepce vychází z myšlenky, že </a:t>
            </a:r>
            <a:r>
              <a:rPr lang="cs-CZ" b="1" dirty="0"/>
              <a:t>výrobek</a:t>
            </a:r>
            <a:r>
              <a:rPr lang="cs-CZ" dirty="0"/>
              <a:t>, byť kvalitní a cenově dostupný, </a:t>
            </a:r>
            <a:r>
              <a:rPr lang="cs-CZ" b="1" dirty="0"/>
              <a:t>se neprodává sám</a:t>
            </a:r>
            <a:r>
              <a:rPr lang="cs-CZ" dirty="0"/>
              <a:t>, že je mnohem úspěšnější na trhu, pokud je podpořen, patřičnou </a:t>
            </a:r>
            <a:r>
              <a:rPr lang="cs-CZ" b="1" dirty="0"/>
              <a:t>reklamou</a:t>
            </a:r>
            <a:r>
              <a:rPr lang="cs-CZ" dirty="0"/>
              <a:t>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Toto </a:t>
            </a:r>
            <a:r>
              <a:rPr lang="cs-CZ" dirty="0"/>
              <a:t>období je typické nejen účelným využitím, ale až </a:t>
            </a:r>
            <a:r>
              <a:rPr lang="cs-CZ" b="1" dirty="0"/>
              <a:t>přeceňováním úlohy reklamy</a:t>
            </a:r>
            <a:r>
              <a:rPr lang="cs-CZ" dirty="0"/>
              <a:t>.</a:t>
            </a:r>
          </a:p>
        </p:txBody>
      </p:sp>
      <p:sp>
        <p:nvSpPr>
          <p:cNvPr id="3" name="Tvar L 2"/>
          <p:cNvSpPr/>
          <p:nvPr/>
        </p:nvSpPr>
        <p:spPr>
          <a:xfrm>
            <a:off x="1187624" y="2421114"/>
            <a:ext cx="216024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var L 9"/>
          <p:cNvSpPr/>
          <p:nvPr/>
        </p:nvSpPr>
        <p:spPr>
          <a:xfrm>
            <a:off x="1130169" y="3496365"/>
            <a:ext cx="216024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>
            <a:off x="1187624" y="4581128"/>
            <a:ext cx="216024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2348880"/>
            <a:ext cx="61926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Reklama není všelék a nekvalitní výrobek neodpovídající potřebám lidí dané společnosti nelze s úspěchem a dlouhodobě prodávat ani s nejlepší reklamou.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Zkuste </a:t>
            </a:r>
            <a:r>
              <a:rPr lang="cs-CZ" dirty="0"/>
              <a:t>si představit, jaký úspěch by asi měla rozsáhlá televizní kampaň propagující praní v chromovaných neckách.</a:t>
            </a:r>
          </a:p>
        </p:txBody>
      </p:sp>
      <p:sp>
        <p:nvSpPr>
          <p:cNvPr id="10" name="Tvar L 9"/>
          <p:cNvSpPr/>
          <p:nvPr/>
        </p:nvSpPr>
        <p:spPr>
          <a:xfrm>
            <a:off x="1115616" y="2398093"/>
            <a:ext cx="216024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var L 2"/>
          <p:cNvSpPr/>
          <p:nvPr/>
        </p:nvSpPr>
        <p:spPr>
          <a:xfrm>
            <a:off x="1115616" y="3486891"/>
            <a:ext cx="216024" cy="216024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187624" y="1412776"/>
            <a:ext cx="6696744" cy="4422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4. Marketingová podnikatelská koncepce (1950 – 1970)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to období, kdy státy zničené válkou dokončily obnovu a hospodářský růst začíná narážet na hranici koupěschopné poptávky, trh je nasycený, v jednotlivých zemích dochází postupně ke krizím z nadvýroby.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Podnikatelé </a:t>
            </a:r>
            <a:r>
              <a:rPr lang="cs-CZ" dirty="0"/>
              <a:t>se poučili z kladů i záporů koncepcí předchozích.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Všechny </a:t>
            </a:r>
            <a:r>
              <a:rPr lang="cs-CZ" dirty="0"/>
              <a:t>tyto koncepce stavěly zákazníka až na poslední místo řetězce výroba – obchod – spotřeba a přisuzovaly mu pasivní rol.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Marketingová </a:t>
            </a:r>
            <a:r>
              <a:rPr lang="cs-CZ" dirty="0"/>
              <a:t>koncepce staví na zcela nových principech a říká: </a:t>
            </a:r>
            <a:r>
              <a:rPr lang="cs-CZ" b="1" i="1" dirty="0"/>
              <a:t>„poznejme naše potenciální zákazníky, jejich potřeby a možnosti, a teprve pak vyrábějme“</a:t>
            </a:r>
            <a:r>
              <a:rPr lang="cs-CZ" dirty="0"/>
              <a:t>.</a:t>
            </a:r>
          </a:p>
        </p:txBody>
      </p:sp>
      <p:sp>
        <p:nvSpPr>
          <p:cNvPr id="3" name="Zkosené hrany 2"/>
          <p:cNvSpPr/>
          <p:nvPr/>
        </p:nvSpPr>
        <p:spPr>
          <a:xfrm>
            <a:off x="971600" y="2096852"/>
            <a:ext cx="216024" cy="21602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923663" y="4005064"/>
            <a:ext cx="216024" cy="21602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930724" y="3407807"/>
            <a:ext cx="216024" cy="21602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909286" y="4797152"/>
            <a:ext cx="216024" cy="21602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1772816"/>
            <a:ext cx="597666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Pokud </a:t>
            </a:r>
            <a:r>
              <a:rPr lang="cs-CZ" b="1" dirty="0"/>
              <a:t>zákazníkům vyhovíme lépe než konkurence</a:t>
            </a:r>
            <a:r>
              <a:rPr lang="cs-CZ" dirty="0"/>
              <a:t>, „budeme úspěšní“.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</a:t>
            </a:r>
            <a:r>
              <a:rPr lang="cs-CZ" dirty="0"/>
              <a:t>základě této se rozvinulo celé nové odvětví lidského bádání s rozsáhlým aparátem metod průzkumu trhu, plánování a nástrojů marketingu.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 </a:t>
            </a:r>
            <a:r>
              <a:rPr lang="cs-CZ" dirty="0"/>
              <a:t>marketingovou podnikatelskou koncepci je také typická snaha o dlouhodobou úspěšnost firmy zajišťovanou vytvořením takových </a:t>
            </a:r>
            <a:r>
              <a:rPr lang="cs-CZ" b="1" dirty="0"/>
              <a:t>vztahů se zákazníky</a:t>
            </a:r>
            <a:r>
              <a:rPr lang="cs-CZ" dirty="0"/>
              <a:t>, že tito preferují firmu před ostatní konkurencí – např. zákazníci jsou věrní určitému oblečení nebo cestovní kanceláři, s jejímž službami jsou spokojeni.</a:t>
            </a:r>
          </a:p>
        </p:txBody>
      </p:sp>
      <p:sp>
        <p:nvSpPr>
          <p:cNvPr id="10" name="Zkosené hrany 9"/>
          <p:cNvSpPr/>
          <p:nvPr/>
        </p:nvSpPr>
        <p:spPr>
          <a:xfrm>
            <a:off x="1079612" y="1880828"/>
            <a:ext cx="216024" cy="21602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1079612" y="3789040"/>
            <a:ext cx="216024" cy="21602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1115616" y="2705014"/>
            <a:ext cx="216024" cy="21602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75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331640" y="1772816"/>
            <a:ext cx="6408712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5. Sociální koncepce marketingu (1970 – doposud)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nejnovější vývojových stupněm marketingu.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odrazem stále významnějšího uvědomování si širších </a:t>
            </a:r>
            <a:r>
              <a:rPr lang="cs-CZ" b="1" dirty="0"/>
              <a:t>společenských zájmů a dopadů výroby a spotřeby</a:t>
            </a:r>
            <a:r>
              <a:rPr lang="cs-CZ" dirty="0"/>
              <a:t>, a to především v oblasti životního prostředí, ale i v oblasti etiky, sociálních vztahů atd.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ato </a:t>
            </a:r>
            <a:r>
              <a:rPr lang="cs-CZ" dirty="0"/>
              <a:t>podnikatelská koncepce </a:t>
            </a:r>
            <a:r>
              <a:rPr lang="cs-CZ" dirty="0" smtClean="0"/>
              <a:t>vychází </a:t>
            </a:r>
            <a:r>
              <a:rPr lang="cs-CZ" dirty="0"/>
              <a:t>z marketingové koncepce a přebírá její poznatky i metody, navíc však do rozhodování podniku zahrnuje další dimenzi – </a:t>
            </a:r>
            <a:r>
              <a:rPr lang="cs-CZ" b="1" dirty="0"/>
              <a:t>společenské zájmy</a:t>
            </a:r>
            <a:r>
              <a:rPr lang="cs-CZ" dirty="0"/>
              <a:t>. </a:t>
            </a:r>
          </a:p>
        </p:txBody>
      </p:sp>
      <p:sp>
        <p:nvSpPr>
          <p:cNvPr id="3" name="Prstenec 2"/>
          <p:cNvSpPr/>
          <p:nvPr/>
        </p:nvSpPr>
        <p:spPr>
          <a:xfrm>
            <a:off x="1156320" y="2492896"/>
            <a:ext cx="155944" cy="14401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1150615" y="2996952"/>
            <a:ext cx="155944" cy="14401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1152776" y="4365104"/>
            <a:ext cx="155944" cy="14401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9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997838"/>
            <a:ext cx="622687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Například firma vyrábějící kosmetiku si dnes nedovolí použít ve svých sprejích jako hnací plyn freon, protože ekologické hnutí by okamžitě proti takovému výrobku rozpoutalo kampaň, a je pravděpodobné, že takový výrobek (byť funkční, cenově dostupný a s atraktivním obalem), by na trhu neobstál. </a:t>
            </a:r>
            <a:endParaRPr lang="cs-CZ" i="1" dirty="0" smtClean="0"/>
          </a:p>
          <a:p>
            <a:endParaRPr lang="cs-CZ" dirty="0"/>
          </a:p>
          <a:p>
            <a:r>
              <a:rPr lang="cs-CZ" dirty="0" smtClean="0"/>
              <a:t>Tento </a:t>
            </a:r>
            <a:r>
              <a:rPr lang="cs-CZ" dirty="0"/>
              <a:t>kvalitativně vyšší stupeň marketingu je také někdy nazýván </a:t>
            </a:r>
            <a:r>
              <a:rPr lang="cs-CZ" b="1" dirty="0"/>
              <a:t>marketingem společenským nebo absolutním</a:t>
            </a:r>
            <a:r>
              <a:rPr lang="cs-CZ" dirty="0"/>
              <a:t>.</a:t>
            </a:r>
          </a:p>
        </p:txBody>
      </p:sp>
      <p:sp>
        <p:nvSpPr>
          <p:cNvPr id="10" name="Prstenec 9"/>
          <p:cNvSpPr/>
          <p:nvPr/>
        </p:nvSpPr>
        <p:spPr>
          <a:xfrm>
            <a:off x="1230748" y="2132856"/>
            <a:ext cx="155944" cy="14401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1247704" y="3717032"/>
            <a:ext cx="155944" cy="14401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57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JENA, Švarcová a kol. </a:t>
            </a:r>
            <a:r>
              <a:rPr lang="cs-CZ" sz="2000" i="1" dirty="0"/>
              <a:t>Ekonomie - stručný přehled</a:t>
            </a:r>
            <a:r>
              <a:rPr lang="cs-CZ" sz="2000" dirty="0"/>
              <a:t>. Zlín: CEED, 2009, ISBN 978-80-903433-8-2.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1174</TotalTime>
  <Words>941</Words>
  <Application>Microsoft Office PowerPoint</Application>
  <PresentationFormat>Předvádění na obrazovce (4:3)</PresentationFormat>
  <Paragraphs>130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80</cp:revision>
  <dcterms:created xsi:type="dcterms:W3CDTF">2010-11-01T23:40:31Z</dcterms:created>
  <dcterms:modified xsi:type="dcterms:W3CDTF">2013-06-11T08:55:42Z</dcterms:modified>
</cp:coreProperties>
</file>