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74" r:id="rId3"/>
    <p:sldId id="275" r:id="rId4"/>
    <p:sldId id="277" r:id="rId5"/>
    <p:sldId id="278" r:id="rId6"/>
    <p:sldId id="279" r:id="rId7"/>
    <p:sldId id="280" r:id="rId8"/>
    <p:sldId id="281" r:id="rId9"/>
    <p:sldId id="276" r:id="rId10"/>
    <p:sldId id="282" r:id="rId11"/>
    <p:sldId id="28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300" y="-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12. 6. 2013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12. 6. 2013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12. 6. 2013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12. 6. 2013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12. 6. 2013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12. 6. 2013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12. 6. 2013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12. 6. 2013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12. 6. 2013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12. 6. 2013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12. 6. 2013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12. 6. 2013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12. 6. 2013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8235727"/>
              </p:ext>
            </p:extLst>
          </p:nvPr>
        </p:nvGraphicFramePr>
        <p:xfrm>
          <a:off x="750310" y="2060848"/>
          <a:ext cx="7926145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</a:rPr>
                        <a:t>Projekt MŠMT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</a:rPr>
                        <a:t>Název projektu školy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</a:rPr>
                        <a:t>Registrační číslo projektu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</a:rPr>
                        <a:t>Šablona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44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Firma může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investovat různými formami, např. akcie, dluhopisy aj.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Investice,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v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klady, obligace, dluhopisy, obligace, poukázky, akcie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</a:rPr>
                        <a:t>Předmět</a:t>
                      </a:r>
                      <a:endParaRPr lang="cs-CZ" sz="1200" b="1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Ekonomika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</a:rPr>
                        <a:t>Autor, spoluautor  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Mgr.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Jitka Vavřincová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Prezentace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PowerPoint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pomocí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18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– 21 let, obor: Podnikání</a:t>
                      </a:r>
                      <a:endParaRPr lang="cs-CZ" sz="1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60258"/>
            <a:ext cx="756084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/>
              <a:t>Investování firem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VY_32_INOVACE_44_888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619672" y="1844824"/>
            <a:ext cx="5040559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6">
                    <a:lumMod val="50000"/>
                  </a:schemeClr>
                </a:solidFill>
                <a:latin typeface="Arial Black" pitchFamily="34" charset="0"/>
                <a:cs typeface="Aharoni" pitchFamily="2" charset="-79"/>
              </a:rPr>
              <a:t>Investování </a:t>
            </a:r>
            <a:r>
              <a:rPr lang="cs-CZ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6">
                    <a:lumMod val="50000"/>
                  </a:schemeClr>
                </a:solidFill>
                <a:latin typeface="Arial Black" pitchFamily="34" charset="0"/>
                <a:cs typeface="Aharoni" pitchFamily="2" charset="-79"/>
              </a:rPr>
              <a:t>firem</a:t>
            </a:r>
          </a:p>
          <a:p>
            <a:pPr algn="ctr"/>
            <a:endParaRPr lang="cs-CZ" sz="24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accent6">
                  <a:lumMod val="50000"/>
                </a:schemeClr>
              </a:solidFill>
              <a:latin typeface="Arial Black" pitchFamily="34" charset="0"/>
              <a:cs typeface="Aharoni" pitchFamily="2" charset="-79"/>
            </a:endParaRPr>
          </a:p>
          <a:p>
            <a:pPr marL="457200" indent="-457200">
              <a:buAutoNum type="arabicPeriod"/>
            </a:pPr>
            <a:r>
              <a:rPr lang="cs-CZ" sz="200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6">
                    <a:lumMod val="50000"/>
                  </a:schemeClr>
                </a:solidFill>
                <a:latin typeface="Arial Black" pitchFamily="34" charset="0"/>
                <a:cs typeface="Aharoni" pitchFamily="2" charset="-79"/>
              </a:rPr>
              <a:t>Termínované vklady</a:t>
            </a:r>
          </a:p>
          <a:p>
            <a:pPr marL="457200" indent="-457200">
              <a:buAutoNum type="arabicPeriod"/>
            </a:pPr>
            <a:r>
              <a:rPr lang="cs-CZ" sz="200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6">
                    <a:lumMod val="50000"/>
                  </a:schemeClr>
                </a:solidFill>
                <a:latin typeface="Arial Black" pitchFamily="34" charset="0"/>
                <a:cs typeface="Aharoni" pitchFamily="2" charset="-79"/>
              </a:rPr>
              <a:t>Pokladniční poukázky</a:t>
            </a:r>
          </a:p>
          <a:p>
            <a:pPr marL="457200" indent="-457200">
              <a:buAutoNum type="arabicPeriod"/>
            </a:pPr>
            <a:r>
              <a:rPr lang="cs-CZ" sz="200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6">
                    <a:lumMod val="50000"/>
                  </a:schemeClr>
                </a:solidFill>
                <a:latin typeface="Arial Black" pitchFamily="34" charset="0"/>
                <a:cs typeface="Aharoni" pitchFamily="2" charset="-79"/>
              </a:rPr>
              <a:t>Státní dluhopisy</a:t>
            </a:r>
          </a:p>
          <a:p>
            <a:pPr marL="457200" indent="-457200">
              <a:buAutoNum type="arabicPeriod"/>
            </a:pPr>
            <a:r>
              <a:rPr lang="cs-CZ" sz="200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6">
                    <a:lumMod val="50000"/>
                  </a:schemeClr>
                </a:solidFill>
                <a:latin typeface="Arial Black" pitchFamily="34" charset="0"/>
                <a:cs typeface="Aharoni" pitchFamily="2" charset="-79"/>
              </a:rPr>
              <a:t>Obligace a akcie</a:t>
            </a:r>
          </a:p>
          <a:p>
            <a:pPr marL="457200" indent="-457200">
              <a:buAutoNum type="arabicPeriod"/>
            </a:pPr>
            <a:r>
              <a:rPr lang="cs-CZ" sz="200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6">
                    <a:lumMod val="50000"/>
                  </a:schemeClr>
                </a:solidFill>
                <a:latin typeface="Arial Black" pitchFamily="34" charset="0"/>
                <a:cs typeface="Aharoni" pitchFamily="2" charset="-79"/>
              </a:rPr>
              <a:t>Hypoteční zástavní listy</a:t>
            </a:r>
          </a:p>
          <a:p>
            <a:pPr marL="457200" indent="-457200">
              <a:buAutoNum type="arabicPeriod"/>
            </a:pPr>
            <a:r>
              <a:rPr lang="cs-CZ" sz="200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6">
                    <a:lumMod val="50000"/>
                  </a:schemeClr>
                </a:solidFill>
                <a:latin typeface="Arial Black" pitchFamily="34" charset="0"/>
                <a:cs typeface="Aharoni" pitchFamily="2" charset="-79"/>
              </a:rPr>
              <a:t>Devizové operace</a:t>
            </a:r>
          </a:p>
          <a:p>
            <a:pPr marL="457200" indent="-457200">
              <a:buAutoNum type="arabicPeriod"/>
            </a:pPr>
            <a:endParaRPr lang="cs-CZ" sz="200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accent6">
                  <a:lumMod val="50000"/>
                </a:schemeClr>
              </a:solidFill>
              <a:latin typeface="Arial Black" pitchFamily="34" charset="0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9675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763688" y="2276872"/>
            <a:ext cx="619268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1. Termínové </a:t>
            </a:r>
            <a:r>
              <a:rPr lang="cs-CZ" sz="2000" b="1" dirty="0">
                <a:solidFill>
                  <a:schemeClr val="accent6">
                    <a:lumMod val="50000"/>
                  </a:schemeClr>
                </a:solidFill>
              </a:rPr>
              <a:t>vklady u bank</a:t>
            </a:r>
            <a:endParaRPr lang="cs-CZ" sz="2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dirty="0"/>
          </a:p>
          <a:p>
            <a:r>
              <a:rPr lang="cs-CZ" dirty="0" smtClean="0"/>
              <a:t>Velikost </a:t>
            </a:r>
            <a:r>
              <a:rPr lang="cs-CZ" dirty="0"/>
              <a:t>investice není omezena zdola ani shora, riziko je závislé na vybrané bance, ale většinou jsou </a:t>
            </a:r>
            <a:r>
              <a:rPr lang="cs-CZ" b="1" dirty="0"/>
              <a:t>rizika nízká</a:t>
            </a:r>
            <a:r>
              <a:rPr lang="cs-CZ" dirty="0"/>
              <a:t>, výnos se obvykle vyrovná investici, maximálně je lehce převýší – tato firma pomůže uchovat hodnotu peněz, ale nelze očekávat, že na ní firma zbohatne.</a:t>
            </a:r>
          </a:p>
        </p:txBody>
      </p:sp>
    </p:spTree>
    <p:extLst>
      <p:ext uri="{BB962C8B-B14F-4D97-AF65-F5344CB8AC3E}">
        <p14:creationId xmlns:p14="http://schemas.microsoft.com/office/powerpoint/2010/main" val="3508076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691680" y="2420888"/>
            <a:ext cx="6912768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2. Nákup </a:t>
            </a:r>
            <a:r>
              <a:rPr lang="cs-CZ" sz="2000" b="1" dirty="0">
                <a:solidFill>
                  <a:schemeClr val="accent6">
                    <a:lumMod val="50000"/>
                  </a:schemeClr>
                </a:solidFill>
              </a:rPr>
              <a:t>státních pokladničních poukázek</a:t>
            </a:r>
            <a:endParaRPr lang="cs-CZ" sz="2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dirty="0"/>
          </a:p>
          <a:p>
            <a:r>
              <a:rPr lang="cs-CZ" dirty="0" smtClean="0"/>
              <a:t>Velikost </a:t>
            </a:r>
            <a:r>
              <a:rPr lang="cs-CZ" dirty="0"/>
              <a:t>investice už se musí pohybovat v milionech, </a:t>
            </a:r>
            <a:r>
              <a:rPr lang="cs-CZ" b="1" dirty="0"/>
              <a:t>riziko je zcela minimální</a:t>
            </a:r>
            <a:r>
              <a:rPr lang="cs-CZ" dirty="0"/>
              <a:t>, doba investice se pohybuje od týdne do několika měsíců. </a:t>
            </a:r>
            <a:endParaRPr lang="cs-CZ" dirty="0" smtClean="0"/>
          </a:p>
          <a:p>
            <a:r>
              <a:rPr lang="cs-CZ" dirty="0" smtClean="0"/>
              <a:t>                                                                           </a:t>
            </a:r>
            <a:endParaRPr lang="cs-CZ" dirty="0"/>
          </a:p>
          <a:p>
            <a:r>
              <a:rPr lang="cs-CZ" dirty="0" smtClean="0"/>
              <a:t>Výnos </a:t>
            </a:r>
            <a:r>
              <a:rPr lang="cs-CZ" dirty="0"/>
              <a:t>pomůže uchovat hodnotu peněz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                                              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                    </a:t>
            </a:r>
            <a:r>
              <a:rPr lang="cs-CZ" dirty="0" smtClean="0"/>
              <a:t>                               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95729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691680" y="2348880"/>
            <a:ext cx="5760640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3. Nákup </a:t>
            </a:r>
            <a:r>
              <a:rPr lang="cs-CZ" sz="2000" b="1" dirty="0">
                <a:solidFill>
                  <a:schemeClr val="accent6">
                    <a:lumMod val="50000"/>
                  </a:schemeClr>
                </a:solidFill>
              </a:rPr>
              <a:t>státních dluhopisů</a:t>
            </a:r>
            <a:endParaRPr lang="cs-CZ" sz="2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dirty="0"/>
          </a:p>
          <a:p>
            <a:r>
              <a:rPr lang="cs-CZ" dirty="0" smtClean="0"/>
              <a:t>Situace </a:t>
            </a:r>
            <a:r>
              <a:rPr lang="cs-CZ" dirty="0"/>
              <a:t>odborná jako u státních pokladničních poukázek pouze s </a:t>
            </a:r>
            <a:r>
              <a:rPr lang="cs-CZ" b="1" dirty="0"/>
              <a:t>rozdílem délky investice</a:t>
            </a:r>
            <a:r>
              <a:rPr lang="cs-CZ" dirty="0"/>
              <a:t>, která zde představuje několik let. 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Státní </a:t>
            </a:r>
            <a:r>
              <a:rPr lang="cs-CZ" dirty="0"/>
              <a:t>dluhopisy jsou obchodovatelné v přímých obchodech, obchody na veřejném trhu burzy cenných papírů jsou slabé.</a:t>
            </a:r>
          </a:p>
        </p:txBody>
      </p:sp>
    </p:spTree>
    <p:extLst>
      <p:ext uri="{BB962C8B-B14F-4D97-AF65-F5344CB8AC3E}">
        <p14:creationId xmlns:p14="http://schemas.microsoft.com/office/powerpoint/2010/main" val="217063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331640" y="2132856"/>
            <a:ext cx="619268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4. Nákup </a:t>
            </a:r>
            <a:r>
              <a:rPr lang="cs-CZ" sz="2000" b="1" dirty="0">
                <a:solidFill>
                  <a:schemeClr val="accent6">
                    <a:lumMod val="50000"/>
                  </a:schemeClr>
                </a:solidFill>
              </a:rPr>
              <a:t>veřejně obchodovatelných obligací a akcií</a:t>
            </a:r>
            <a:endParaRPr lang="cs-CZ" sz="2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dirty="0"/>
          </a:p>
          <a:p>
            <a:r>
              <a:rPr lang="cs-CZ" dirty="0" smtClean="0"/>
              <a:t>Firma </a:t>
            </a:r>
            <a:r>
              <a:rPr lang="cs-CZ" dirty="0"/>
              <a:t>může nakoupit na burze obligace nebo akcie, u některých očekává nárůst kurzu a vydělat na jejich prodeji za vyšší cenu. 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Náš </a:t>
            </a:r>
            <a:r>
              <a:rPr lang="cs-CZ" dirty="0"/>
              <a:t>kapitálový trh bohužel není tak fungující jako ve vyspělých ekonomikách – řada akciových společností nevyplácí dividendy, lze tedy </a:t>
            </a:r>
            <a:r>
              <a:rPr lang="cs-CZ" b="1" dirty="0"/>
              <a:t>spekulovat</a:t>
            </a:r>
            <a:r>
              <a:rPr lang="cs-CZ" dirty="0"/>
              <a:t> pouze na pohyb kurzu. 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12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</a:t>
            </a:r>
          </a:p>
          <a:p>
            <a:r>
              <a:rPr lang="cs-CZ" sz="12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1557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187624" y="1844824"/>
            <a:ext cx="644289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dirty="0" err="1" smtClean="0"/>
              <a:t>Pozn</a:t>
            </a:r>
            <a:r>
              <a:rPr lang="cs-CZ" i="1" dirty="0" smtClean="0"/>
              <a:t>: Aby </a:t>
            </a:r>
            <a:r>
              <a:rPr lang="cs-CZ" i="1" dirty="0"/>
              <a:t>se investice vůbec vyplatila, je třeba obchodovat s větším balíkem cenných papírů a tyto cenné papíry musí být dobře likvidní (rychle prodejné) – tyto podmínky u nás splňují pouze cenné papíry hlavního trhu. </a:t>
            </a:r>
            <a:endParaRPr lang="cs-CZ" i="1" dirty="0" smtClean="0"/>
          </a:p>
          <a:p>
            <a:endParaRPr lang="cs-CZ" i="1" dirty="0"/>
          </a:p>
          <a:p>
            <a:r>
              <a:rPr lang="cs-CZ" i="1" dirty="0" smtClean="0"/>
              <a:t>Rizikovost </a:t>
            </a:r>
            <a:r>
              <a:rPr lang="cs-CZ" i="1" dirty="0"/>
              <a:t>této investice už je výrazně vyšší než u termínových vkladů (toto riziko můžeme snížit rozumně zvoleným portfoliem cenných papírů – nakoupíme více druhů těchto cenných papírů v určitých poměrech), v případě úspěchu však máme šanci na výrazně vyšší zisk než u jiných forem krátkodobých investic.</a:t>
            </a:r>
          </a:p>
          <a:p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53701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475656" y="2492896"/>
            <a:ext cx="615486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dirty="0"/>
              <a:t>Tato firma už vyžaduje lepší hlubší znalosti fungování kapitálového trhu. </a:t>
            </a:r>
            <a:endParaRPr lang="cs-CZ" i="1" dirty="0" smtClean="0"/>
          </a:p>
          <a:p>
            <a:endParaRPr lang="cs-CZ" i="1" dirty="0"/>
          </a:p>
          <a:p>
            <a:r>
              <a:rPr lang="cs-CZ" i="1" dirty="0" smtClean="0"/>
              <a:t>Profesionálně </a:t>
            </a:r>
            <a:r>
              <a:rPr lang="cs-CZ" i="1" dirty="0"/>
              <a:t>se touto činností jako svým hlavním způsobem obživy zabývají investiční fondy.</a:t>
            </a:r>
          </a:p>
        </p:txBody>
      </p:sp>
    </p:spTree>
    <p:extLst>
      <p:ext uri="{BB962C8B-B14F-4D97-AF65-F5344CB8AC3E}">
        <p14:creationId xmlns:p14="http://schemas.microsoft.com/office/powerpoint/2010/main" val="119964513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619672" y="2204864"/>
            <a:ext cx="523832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5. Nákup </a:t>
            </a:r>
            <a:r>
              <a:rPr lang="cs-CZ" sz="2000" b="1" dirty="0">
                <a:solidFill>
                  <a:schemeClr val="accent6">
                    <a:lumMod val="50000"/>
                  </a:schemeClr>
                </a:solidFill>
              </a:rPr>
              <a:t>hypotečních zástavních listů</a:t>
            </a:r>
            <a:endParaRPr lang="cs-CZ" sz="2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dirty="0"/>
          </a:p>
          <a:p>
            <a:r>
              <a:rPr lang="cs-CZ" dirty="0" smtClean="0"/>
              <a:t>Opět </a:t>
            </a:r>
            <a:r>
              <a:rPr lang="cs-CZ" dirty="0"/>
              <a:t>se jedná o cenný papír kapitálového trhu, tedy o dlouhodobou investici. 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Hypoteční </a:t>
            </a:r>
            <a:r>
              <a:rPr lang="cs-CZ" dirty="0"/>
              <a:t>zástavní listy mají ručení nemovitostmi, jsou tedy velmi </a:t>
            </a:r>
            <a:r>
              <a:rPr lang="cs-CZ" b="1" dirty="0"/>
              <a:t>dobře kryté proti rizikům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36586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691680" y="2132856"/>
            <a:ext cx="5688632" cy="29540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6. Devizové </a:t>
            </a:r>
            <a:r>
              <a:rPr lang="cs-CZ" sz="2000" b="1" dirty="0">
                <a:solidFill>
                  <a:schemeClr val="accent6">
                    <a:lumMod val="50000"/>
                  </a:schemeClr>
                </a:solidFill>
              </a:rPr>
              <a:t>operace</a:t>
            </a:r>
            <a:endParaRPr lang="cs-CZ" sz="2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dirty="0"/>
          </a:p>
          <a:p>
            <a:r>
              <a:rPr lang="cs-CZ" dirty="0" smtClean="0"/>
              <a:t>Firma </a:t>
            </a:r>
            <a:r>
              <a:rPr lang="cs-CZ" dirty="0"/>
              <a:t>využívá </a:t>
            </a:r>
            <a:r>
              <a:rPr lang="cs-CZ" b="1" dirty="0"/>
              <a:t>pohybů kurzu vybrané cizí měny </a:t>
            </a:r>
            <a:r>
              <a:rPr lang="cs-CZ" dirty="0"/>
              <a:t>ve vztahu ke koruně. </a:t>
            </a:r>
            <a:endParaRPr lang="cs-CZ" dirty="0" smtClean="0"/>
          </a:p>
          <a:p>
            <a:pPr marL="285750" indent="-285750">
              <a:buFontTx/>
              <a:buChar char="-"/>
            </a:pPr>
            <a:endParaRPr lang="cs-CZ" dirty="0"/>
          </a:p>
          <a:p>
            <a:r>
              <a:rPr lang="cs-CZ" dirty="0" smtClean="0"/>
              <a:t>V </a:t>
            </a:r>
            <a:r>
              <a:rPr lang="cs-CZ" dirty="0"/>
              <a:t>současné době je však vývoj kurzů značně proměnlivý a tato investice je hodně riziková. 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Velký </a:t>
            </a:r>
            <a:r>
              <a:rPr lang="cs-CZ" dirty="0"/>
              <a:t>rozsah pohybů kurzu dává na druhou stranu možnost výraznějších zisků (je- </a:t>
            </a:r>
            <a:r>
              <a:rPr lang="cs-CZ" dirty="0" err="1"/>
              <a:t>li</a:t>
            </a:r>
            <a:r>
              <a:rPr lang="cs-CZ" dirty="0"/>
              <a:t> firma šikovná a má štěstí).</a:t>
            </a:r>
          </a:p>
        </p:txBody>
      </p:sp>
    </p:spTree>
    <p:extLst>
      <p:ext uri="{BB962C8B-B14F-4D97-AF65-F5344CB8AC3E}">
        <p14:creationId xmlns:p14="http://schemas.microsoft.com/office/powerpoint/2010/main" val="184472811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259632" y="1628800"/>
            <a:ext cx="55983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/>
              <a:t>Zdroje: </a:t>
            </a:r>
          </a:p>
          <a:p>
            <a:endParaRPr lang="cs-CZ" dirty="0"/>
          </a:p>
          <a:p>
            <a:r>
              <a:rPr lang="cs-CZ" dirty="0" smtClean="0"/>
              <a:t>JENA</a:t>
            </a:r>
            <a:r>
              <a:rPr lang="cs-CZ" dirty="0"/>
              <a:t>, Švarcová a kol. </a:t>
            </a:r>
            <a:r>
              <a:rPr lang="cs-CZ" i="1" dirty="0"/>
              <a:t>Ekonomie - stručný přehled</a:t>
            </a:r>
            <a:r>
              <a:rPr lang="cs-CZ" dirty="0"/>
              <a:t>. Zlín: CEED, 2009, ISBN 978-80-903433-8-2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val="313675146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1171</TotalTime>
  <Words>604</Words>
  <Application>Microsoft Office PowerPoint</Application>
  <PresentationFormat>Předvádění na obrazovce (4:3)</PresentationFormat>
  <Paragraphs>119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STŘEDNÍ ŠKOLA STAVEBNÍ A TECHNICKÁ Ústí nad Labem, Čelakovského 5, příspěvková organizace Páteřní škola Ústeckého kraje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Muf</cp:lastModifiedBy>
  <cp:revision>80</cp:revision>
  <dcterms:created xsi:type="dcterms:W3CDTF">2010-11-01T23:40:31Z</dcterms:created>
  <dcterms:modified xsi:type="dcterms:W3CDTF">2013-06-12T19:10:10Z</dcterms:modified>
</cp:coreProperties>
</file>