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4" r:id="rId3"/>
    <p:sldId id="275" r:id="rId4"/>
    <p:sldId id="277" r:id="rId5"/>
    <p:sldId id="278" r:id="rId6"/>
    <p:sldId id="279" r:id="rId7"/>
    <p:sldId id="280" r:id="rId8"/>
    <p:sldId id="281" r:id="rId9"/>
    <p:sldId id="276" r:id="rId10"/>
    <p:sldId id="282" r:id="rId11"/>
    <p:sldId id="283" r:id="rId12"/>
    <p:sldId id="284" r:id="rId13"/>
    <p:sldId id="285" r:id="rId14"/>
    <p:sldId id="286" r:id="rId15"/>
    <p:sldId id="288" r:id="rId16"/>
    <p:sldId id="287" r:id="rId17"/>
    <p:sldId id="290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456" y="-4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28532"/>
              </p:ext>
            </p:extLst>
          </p:nvPr>
        </p:nvGraphicFramePr>
        <p:xfrm>
          <a:off x="755236" y="1914546"/>
          <a:ext cx="7926145" cy="402013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Projekt MŠMT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Název projektu školy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Registrační číslo projektu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Šablona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44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Manažery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můžeme rozdělit podle úrovně řízení ( vrcholný, střední a nejnižší) a stylů řízení ( autokratický, demokratický a liberální ). Manažerské funkce: plánování, organizování, vedení, výběr pracovníků a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kontrola.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Role, manažer, řízení, funkce, plánování, organizování, vedení,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výběr, kontrola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</a:rPr>
                        <a:t>Předmět</a:t>
                      </a:r>
                      <a:endParaRPr lang="cs-CZ" sz="1200" b="1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Management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</a:rPr>
                        <a:t>Autor, spoluautor  </a:t>
                      </a:r>
                      <a:endParaRPr lang="cs-CZ" sz="1200" b="1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Jitka Vavřincová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PowerPoint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18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– 21 let, obor Podnikání</a:t>
                      </a:r>
                      <a:endParaRPr lang="cs-CZ" sz="1200" kern="1200" smtClean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Role manažera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VY_32_INOVACE_44_889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914886" y="2852936"/>
            <a:ext cx="364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ln w="11430"/>
                <a:solidFill>
                  <a:srgbClr val="C0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Role manažera</a:t>
            </a:r>
          </a:p>
        </p:txBody>
      </p:sp>
    </p:spTree>
    <p:extLst>
      <p:ext uri="{BB962C8B-B14F-4D97-AF65-F5344CB8AC3E}">
        <p14:creationId xmlns:p14="http://schemas.microsoft.com/office/powerpoint/2010/main" val="1096754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2483768" y="2780928"/>
            <a:ext cx="4064353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>
                <a:ln w="11430"/>
              </a:rPr>
              <a:t>Roli manažera můžeme rozlišovat podle:</a:t>
            </a:r>
          </a:p>
          <a:p>
            <a:pPr marL="342900" indent="-342900" algn="ctr"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 algn="ctr">
              <a:buAutoNum type="arabicPeriod"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Podle 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úrovně 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řízení</a:t>
            </a:r>
          </a:p>
          <a:p>
            <a:pPr marL="342900" indent="-342900" algn="ctr">
              <a:buAutoNum type="arabicPeriod"/>
            </a:pP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 algn="ctr">
              <a:buAutoNum type="arabicPeriod"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Podle stylu řízení </a:t>
            </a:r>
          </a:p>
          <a:p>
            <a:pPr marL="342900" indent="-342900" algn="ctr"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342900" indent="-342900" algn="ctr">
              <a:buAutoNum type="arabicPeriod"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080763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700808"/>
            <a:ext cx="6540800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/>
              <a:t> </a:t>
            </a:r>
            <a:r>
              <a:rPr lang="cs-CZ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1. Podle </a:t>
            </a:r>
            <a:r>
              <a:rPr lang="cs-CZ" sz="20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úrovně řízení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Vrcholný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management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Sem </a:t>
            </a:r>
            <a:r>
              <a:rPr lang="cs-CZ" dirty="0"/>
              <a:t>zařadíme nejvýše postavené řídící pracovníky, např. ředitele, náměstky, prezidenty společností a jejich viceprezidenty apod.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Vrcholový </a:t>
            </a:r>
            <a:r>
              <a:rPr lang="cs-CZ" dirty="0"/>
              <a:t>management představuje jen velice úzkou a nepočetnou skupinku nejlépe placených a pro firmu velice důležitých lidí, na jejichž umění řídit a znalostech závisí úspěch firmy.</a:t>
            </a:r>
          </a:p>
        </p:txBody>
      </p:sp>
      <p:sp>
        <p:nvSpPr>
          <p:cNvPr id="3" name="Šipka doprava 2"/>
          <p:cNvSpPr/>
          <p:nvPr/>
        </p:nvSpPr>
        <p:spPr>
          <a:xfrm>
            <a:off x="1211480" y="3202707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237898" y="4005064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72930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34525" y="1916832"/>
            <a:ext cx="6521851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Střední management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Tady </a:t>
            </a:r>
            <a:r>
              <a:rPr lang="cs-CZ" dirty="0"/>
              <a:t>patří vedoucí útvarů firmy jako např. vedoucí marketingového oddělení, vedoucí nákupu, vedoucí kontroly jakosti apod.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Tito </a:t>
            </a:r>
            <a:r>
              <a:rPr lang="cs-CZ" dirty="0"/>
              <a:t>vedoucí jsou podřízeni vrcholovému managementu a zároveň jsou nadřízeni nejníže postaveným vedoucím pracovníkům.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Skupina </a:t>
            </a:r>
            <a:r>
              <a:rPr lang="cs-CZ" dirty="0"/>
              <a:t>středního managementu je výrazně početnější, než tomu bylo u vrcholového managementu.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1163328" y="3451858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170349" y="2605484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163328" y="4221088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6398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844824"/>
            <a:ext cx="607092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Nejnižší management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Jak </a:t>
            </a:r>
            <a:r>
              <a:rPr lang="cs-CZ" dirty="0"/>
              <a:t>již napovídá sám název, sem zařadíme manažery na nejnižším stupni řízení, kteří jsou nadřízeni pouze výkonným pracovníkům, tedy např. mistr dílny, vedoucí závodní jídelny apod.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Tato </a:t>
            </a:r>
            <a:r>
              <a:rPr lang="cs-CZ" dirty="0"/>
              <a:t>skupina manažerů je ve firmě nejpočetnější.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Neočekává </a:t>
            </a:r>
            <a:r>
              <a:rPr lang="cs-CZ" dirty="0"/>
              <a:t>se od ní koncepční řízení, ale především řízení operativní, perfektivní znalost detailů a schopnost zvládat řešení každodenní dílčích problémů.  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1295416" y="2492896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295416" y="3861048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295416" y="4437112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55703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3242790" y="3244334"/>
            <a:ext cx="26584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2. Podle stylu řízení</a:t>
            </a:r>
          </a:p>
        </p:txBody>
      </p:sp>
    </p:spTree>
    <p:extLst>
      <p:ext uri="{BB962C8B-B14F-4D97-AF65-F5344CB8AC3E}">
        <p14:creationId xmlns:p14="http://schemas.microsoft.com/office/powerpoint/2010/main" val="53701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71520" y="1844824"/>
            <a:ext cx="638485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Autokratický styl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Je </a:t>
            </a:r>
            <a:r>
              <a:rPr lang="cs-CZ" dirty="0"/>
              <a:t>charakteristický pro vedoucího, který sám rozhoduje a přikazuje svým podřízeným bez ohledu na jejich návrhy a náměty.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Autokrat </a:t>
            </a:r>
            <a:r>
              <a:rPr lang="cs-CZ" dirty="0"/>
              <a:t>detailně s systematicky kontroluje, zda byly přesně splněny jeho příkazy.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Dále </a:t>
            </a:r>
            <a:r>
              <a:rPr lang="cs-CZ" dirty="0"/>
              <a:t>je tento styl úspěšný v situacích, kdy je třeba rychle se rozhodnout a není čas radit se s kolektivem.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1295416" y="4221088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290994" y="3356992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290994" y="2564904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6451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559592" y="1916832"/>
            <a:ext cx="574871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Demokratický styl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edoucí</a:t>
            </a:r>
            <a:r>
              <a:rPr lang="cs-CZ" dirty="0"/>
              <a:t>, o kterém hovoříme, že je demokrat, bere ohled na názory svých podřízených, o problémech diskutuje, konečné rozhodnutí však musí udělat sám a kontroluje jeho splnění.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Tento </a:t>
            </a:r>
            <a:r>
              <a:rPr lang="cs-CZ" dirty="0"/>
              <a:t>stal je výhodný, pokud podřízení mají o svou práci, přemýšlet o ní a snaží se ji zlepšit.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To </a:t>
            </a:r>
            <a:r>
              <a:rPr lang="cs-CZ" dirty="0"/>
              <a:t>je například při projektování, u marketingových činností , plánování a podobných tvůrčích pracích. 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1295416" y="2605484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1302253" y="3717032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1295416" y="4509120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658609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475656" y="1988840"/>
            <a:ext cx="5904656" cy="31700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Liberální styl</a:t>
            </a: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endParaRPr lang="cs-CZ" dirty="0"/>
          </a:p>
          <a:p>
            <a:r>
              <a:rPr lang="cs-CZ" dirty="0" smtClean="0"/>
              <a:t>Liberální </a:t>
            </a:r>
            <a:r>
              <a:rPr lang="cs-CZ" dirty="0"/>
              <a:t>vedoucí již nepoužívá přímých řídících příkazů.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Tento </a:t>
            </a:r>
            <a:r>
              <a:rPr lang="cs-CZ" dirty="0"/>
              <a:t>styl je vhodný v organizacích, kde pracují tvůrčí pracovníci s vysokoškolským vzdělaním, kteří nají vysokou vnitřní motivaci k práci – např. výzkumná pracoviště, vysoké školy apod.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Úkolem </a:t>
            </a:r>
            <a:r>
              <a:rPr lang="cs-CZ" dirty="0"/>
              <a:t>vedoucího je zde především vytvářet podmínky pro dobrou práci, organizovat týmovou práci</a:t>
            </a:r>
            <a:r>
              <a:rPr lang="cs-CZ" sz="2000" dirty="0"/>
              <a:t>.</a:t>
            </a:r>
          </a:p>
        </p:txBody>
      </p:sp>
      <p:sp>
        <p:nvSpPr>
          <p:cNvPr id="11" name="Šipka doprava 10"/>
          <p:cNvSpPr/>
          <p:nvPr/>
        </p:nvSpPr>
        <p:spPr>
          <a:xfrm>
            <a:off x="1197318" y="2691942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1183640" y="4581128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1211480" y="3212976"/>
            <a:ext cx="264176" cy="12115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4728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835696" y="2132856"/>
            <a:ext cx="5794822" cy="295465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Manažerská funkce</a:t>
            </a:r>
          </a:p>
          <a:p>
            <a:endParaRPr lang="cs-CZ" dirty="0"/>
          </a:p>
          <a:p>
            <a:r>
              <a:rPr lang="cs-CZ" dirty="0" smtClean="0"/>
              <a:t>Jsou </a:t>
            </a:r>
            <a:r>
              <a:rPr lang="cs-CZ" dirty="0"/>
              <a:t>typické úlohy, které vedoucí pracovníci řeší v procesu své řídící práce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/>
              <a:t>Plnění poslaní managementu je nejlépe zajištěno vzájemným souladem těchto funkcí.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 </a:t>
            </a:r>
            <a:r>
              <a:rPr lang="cs-CZ" dirty="0"/>
              <a:t>naše potřeby zvolíme jedno z nejpoužívanějších členění manažerských funkcí :</a:t>
            </a:r>
          </a:p>
        </p:txBody>
      </p:sp>
    </p:spTree>
    <p:extLst>
      <p:ext uri="{BB962C8B-B14F-4D97-AF65-F5344CB8AC3E}">
        <p14:creationId xmlns:p14="http://schemas.microsoft.com/office/powerpoint/2010/main" val="3136751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07704" y="2348881"/>
            <a:ext cx="572281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Plánování </a:t>
            </a:r>
          </a:p>
          <a:p>
            <a:endParaRPr lang="cs-CZ" dirty="0"/>
          </a:p>
          <a:p>
            <a:r>
              <a:rPr lang="cs-CZ" dirty="0" smtClean="0"/>
              <a:t>Manažer </a:t>
            </a:r>
            <a:r>
              <a:rPr lang="cs-CZ" dirty="0"/>
              <a:t>stanovuje cíle a zároveň postupy k jejich dosažení.</a:t>
            </a:r>
          </a:p>
        </p:txBody>
      </p:sp>
    </p:spTree>
    <p:extLst>
      <p:ext uri="{BB962C8B-B14F-4D97-AF65-F5344CB8AC3E}">
        <p14:creationId xmlns:p14="http://schemas.microsoft.com/office/powerpoint/2010/main" val="3023960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13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2274838"/>
            <a:ext cx="5976664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Organizování </a:t>
            </a:r>
          </a:p>
          <a:p>
            <a:endParaRPr lang="cs-CZ" dirty="0"/>
          </a:p>
          <a:p>
            <a:r>
              <a:rPr lang="cs-CZ" dirty="0" smtClean="0"/>
              <a:t>Manažer </a:t>
            </a:r>
            <a:r>
              <a:rPr lang="cs-CZ" dirty="0"/>
              <a:t>potřebuje k zajištění cílů provést řadu činností – </a:t>
            </a:r>
            <a:r>
              <a:rPr lang="cs-CZ" dirty="0" smtClean="0"/>
              <a:t>stanoví </a:t>
            </a:r>
            <a:r>
              <a:rPr lang="cs-CZ" dirty="0"/>
              <a:t>a uspořádá role lidí a těmto rolím přidělí konkrétní práci.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Pro </a:t>
            </a:r>
            <a:r>
              <a:rPr lang="cs-CZ" dirty="0"/>
              <a:t>určitou práci je potřeba většinou více lidí – k tomuto účelu manažer zajišťuje sdružení rolí lidí do vhodných pracovních skupin, firemních útvarů, vymezuje jejich vztahy a tím vzniká tzv. organizační sktruktura.</a:t>
            </a:r>
          </a:p>
        </p:txBody>
      </p:sp>
    </p:spTree>
    <p:extLst>
      <p:ext uri="{BB962C8B-B14F-4D97-AF65-F5344CB8AC3E}">
        <p14:creationId xmlns:p14="http://schemas.microsoft.com/office/powerpoint/2010/main" val="4605733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14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492896"/>
            <a:ext cx="583264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Výběr a rozmisťování pracovníků</a:t>
            </a:r>
          </a:p>
          <a:p>
            <a:endParaRPr lang="cs-CZ" dirty="0"/>
          </a:p>
          <a:p>
            <a:r>
              <a:rPr lang="cs-CZ" dirty="0" smtClean="0"/>
              <a:t>V </a:t>
            </a:r>
            <a:r>
              <a:rPr lang="cs-CZ" dirty="0"/>
              <a:t>této manažerské funkci řídící pracovník vybírá a získává konkrétní pracovníky do své organizačních struktury, aby plnili vymezené role.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Součástí </a:t>
            </a:r>
            <a:r>
              <a:rPr lang="cs-CZ" dirty="0"/>
              <a:t>této funkce je i hodnocení podřízených</a:t>
            </a:r>
            <a:r>
              <a:rPr lang="cs-CZ" sz="20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1155266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15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691680" y="2204864"/>
            <a:ext cx="612068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Vedení lidí</a:t>
            </a:r>
          </a:p>
          <a:p>
            <a:endParaRPr lang="cs-CZ" dirty="0"/>
          </a:p>
          <a:p>
            <a:r>
              <a:rPr lang="cs-CZ" dirty="0" smtClean="0"/>
              <a:t>Mezi </a:t>
            </a:r>
            <a:r>
              <a:rPr lang="cs-CZ" dirty="0"/>
              <a:t>lidmi ve firmě vznikají vzájemné vztahy nadřízenosti a spolupráce.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Tyto </a:t>
            </a:r>
            <a:r>
              <a:rPr lang="cs-CZ" dirty="0"/>
              <a:t>vztahy musí vedoucí pracovník řídit, přímo či nepřímo usměrňovat tak, aby lidé ve firmě plnili vytyčené úkoly.</a:t>
            </a:r>
          </a:p>
        </p:txBody>
      </p:sp>
    </p:spTree>
    <p:extLst>
      <p:ext uri="{BB962C8B-B14F-4D97-AF65-F5344CB8AC3E}">
        <p14:creationId xmlns:p14="http://schemas.microsoft.com/office/powerpoint/2010/main" val="611301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16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2492896"/>
            <a:ext cx="576064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Kontrola</a:t>
            </a:r>
          </a:p>
          <a:p>
            <a:endParaRPr lang="cs-CZ" dirty="0"/>
          </a:p>
          <a:p>
            <a:r>
              <a:rPr lang="cs-CZ" dirty="0" smtClean="0"/>
              <a:t>Kontrola </a:t>
            </a:r>
            <a:r>
              <a:rPr lang="cs-CZ" dirty="0"/>
              <a:t>hodnotí kvalitu a kvantitu průběžných a konečných výsledků a vyvodí příslušné závěry.</a:t>
            </a:r>
          </a:p>
        </p:txBody>
      </p:sp>
    </p:spTree>
    <p:extLst>
      <p:ext uri="{BB962C8B-B14F-4D97-AF65-F5344CB8AC3E}">
        <p14:creationId xmlns:p14="http://schemas.microsoft.com/office/powerpoint/2010/main" val="248401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83718" y="920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83718" y="6068448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Zástupný symbol pro číslo snímku 14"/>
          <p:cNvSpPr>
            <a:spLocks noGrp="1"/>
          </p:cNvSpPr>
          <p:nvPr/>
        </p:nvSpPr>
        <p:spPr>
          <a:xfrm>
            <a:off x="6563718" y="635644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17</a:t>
            </a:fld>
            <a:endParaRPr lang="cs-CZ" dirty="0"/>
          </a:p>
        </p:txBody>
      </p: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37698"/>
            <a:ext cx="3036813" cy="6480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763688" y="2492896"/>
            <a:ext cx="5760640" cy="15081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Úkol:</a:t>
            </a:r>
          </a:p>
          <a:p>
            <a:pPr marL="342900" indent="-342900">
              <a:buAutoNum type="arabicParenR"/>
            </a:pPr>
            <a:endParaRPr lang="cs-CZ" dirty="0"/>
          </a:p>
          <a:p>
            <a:pPr marL="342900" indent="-342900">
              <a:buAutoNum type="arabicParenR"/>
            </a:pPr>
            <a:r>
              <a:rPr lang="cs-CZ" dirty="0" smtClean="0"/>
              <a:t>Jaký styl vedení byste upřednostňovali a proč?</a:t>
            </a:r>
          </a:p>
          <a:p>
            <a:pPr marL="342900" indent="-342900">
              <a:buAutoNum type="arabicParenR"/>
            </a:pPr>
            <a:endParaRPr lang="cs-CZ" dirty="0" smtClean="0"/>
          </a:p>
          <a:p>
            <a:pPr marL="342900" indent="-342900">
              <a:buAutoNum type="arabicParenR"/>
            </a:pPr>
            <a:r>
              <a:rPr lang="cs-CZ" dirty="0" smtClean="0"/>
              <a:t>Jaká funkce manažera je podle vás nejdůležitější?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4060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1700808"/>
            <a:ext cx="76328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JENA, Švarcová a kol. </a:t>
            </a:r>
            <a:r>
              <a:rPr lang="cs-CZ" sz="2000" i="1" dirty="0"/>
              <a:t>Ekonomie - stručný přehled</a:t>
            </a:r>
            <a:r>
              <a:rPr lang="cs-CZ" sz="2000" dirty="0"/>
              <a:t>. Zlín: CEED, 2009, ISBN 978-80-903433-8-2.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1176</TotalTime>
  <Words>844</Words>
  <Application>Microsoft Office PowerPoint</Application>
  <PresentationFormat>Předvádění na obrazovce (4:3)</PresentationFormat>
  <Paragraphs>157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Jitka Vavřincová, Mgr.</cp:lastModifiedBy>
  <cp:revision>82</cp:revision>
  <dcterms:created xsi:type="dcterms:W3CDTF">2010-11-01T23:40:31Z</dcterms:created>
  <dcterms:modified xsi:type="dcterms:W3CDTF">2013-06-24T06:25:16Z</dcterms:modified>
</cp:coreProperties>
</file>