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74" r:id="rId3"/>
    <p:sldId id="275" r:id="rId4"/>
    <p:sldId id="277" r:id="rId5"/>
    <p:sldId id="278" r:id="rId6"/>
    <p:sldId id="279" r:id="rId7"/>
    <p:sldId id="280" r:id="rId8"/>
    <p:sldId id="281" r:id="rId9"/>
    <p:sldId id="276" r:id="rId10"/>
    <p:sldId id="282" r:id="rId11"/>
    <p:sldId id="287" r:id="rId12"/>
    <p:sldId id="288" r:id="rId13"/>
    <p:sldId id="286" r:id="rId14"/>
    <p:sldId id="283" r:id="rId15"/>
    <p:sldId id="284" r:id="rId16"/>
    <p:sldId id="289" r:id="rId17"/>
    <p:sldId id="290" r:id="rId18"/>
    <p:sldId id="291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36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80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3020255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Žáci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si ověří znalost daňových pojmů a její problematiky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Daň, plátce, poplatník, subjekt, břemeno,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sazba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Ekonomika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Vavřincová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Test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Test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18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21 let, obor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Daně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VY_32_INOVACE_44_890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555776" y="2564904"/>
            <a:ext cx="36183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280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 a n ě  -  t e s t</a:t>
            </a:r>
            <a:endParaRPr lang="cs-CZ" sz="280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6754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267744" y="1700808"/>
            <a:ext cx="4590256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. Přesun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daně znamená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a) úhrada </a:t>
            </a:r>
            <a:r>
              <a:rPr lang="cs-CZ" dirty="0"/>
              <a:t>zvlášť vyčíslené daně a zvlášť úhradu základu daně </a:t>
            </a:r>
            <a:endParaRPr lang="cs-CZ" dirty="0" smtClean="0"/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že daň je zaplacená kupujícím (</a:t>
            </a:r>
            <a:r>
              <a:rPr lang="cs-CZ" dirty="0" smtClean="0"/>
              <a:t>přesun </a:t>
            </a:r>
          </a:p>
          <a:p>
            <a:r>
              <a:rPr lang="cs-CZ" dirty="0" smtClean="0"/>
              <a:t>dopředu</a:t>
            </a:r>
            <a:r>
              <a:rPr lang="cs-CZ" dirty="0"/>
              <a:t>) a prodávajícím (přesun dozadu</a:t>
            </a:r>
            <a:r>
              <a:rPr lang="cs-CZ" dirty="0" smtClean="0"/>
              <a:t>)</a:t>
            </a:r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c) postoupeni povinností uhradit daňový závazek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d) oddálení splacení daňové povinnosti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8076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267744" y="1844824"/>
            <a:ext cx="4680520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2. Kdo muže být poplatníkem nepřímých daní ?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a) výrobce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poskytovatel </a:t>
            </a:r>
            <a:r>
              <a:rPr lang="cs-CZ" dirty="0" smtClean="0"/>
              <a:t>služeb</a:t>
            </a:r>
          </a:p>
          <a:p>
            <a:endParaRPr lang="cs-CZ" dirty="0"/>
          </a:p>
          <a:p>
            <a:r>
              <a:rPr lang="cs-CZ" dirty="0"/>
              <a:t>c) distributor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d) spotřebitelé</a:t>
            </a:r>
          </a:p>
        </p:txBody>
      </p:sp>
    </p:spTree>
    <p:extLst>
      <p:ext uri="{BB962C8B-B14F-4D97-AF65-F5344CB8AC3E}">
        <p14:creationId xmlns:p14="http://schemas.microsoft.com/office/powerpoint/2010/main" val="309572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123728" y="1772816"/>
            <a:ext cx="4734272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3. Kdo je daňovým subjektem?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a) plátce daně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poplatník </a:t>
            </a:r>
            <a:r>
              <a:rPr lang="cs-CZ" dirty="0" smtClean="0"/>
              <a:t>daně</a:t>
            </a:r>
          </a:p>
          <a:p>
            <a:endParaRPr lang="cs-CZ" dirty="0"/>
          </a:p>
          <a:p>
            <a:r>
              <a:rPr lang="cs-CZ" dirty="0"/>
              <a:t>c) správce </a:t>
            </a:r>
            <a:r>
              <a:rPr lang="cs-CZ" dirty="0" smtClean="0"/>
              <a:t>daně</a:t>
            </a:r>
          </a:p>
          <a:p>
            <a:endParaRPr lang="cs-CZ" dirty="0"/>
          </a:p>
          <a:p>
            <a:r>
              <a:rPr lang="cs-CZ" dirty="0"/>
              <a:t>d) plátce a poplatník</a:t>
            </a:r>
          </a:p>
        </p:txBody>
      </p:sp>
    </p:spTree>
    <p:extLst>
      <p:ext uri="{BB962C8B-B14F-4D97-AF65-F5344CB8AC3E}">
        <p14:creationId xmlns:p14="http://schemas.microsoft.com/office/powerpoint/2010/main" val="2170639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267744" y="1700808"/>
            <a:ext cx="459025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4. Co je daňová kvóta ?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a) minimální daň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makroekonomický </a:t>
            </a:r>
            <a:r>
              <a:rPr lang="cs-CZ" dirty="0" smtClean="0"/>
              <a:t>ukazatel</a:t>
            </a:r>
          </a:p>
          <a:p>
            <a:endParaRPr lang="cs-CZ" dirty="0"/>
          </a:p>
          <a:p>
            <a:r>
              <a:rPr lang="cs-CZ" dirty="0"/>
              <a:t>c) omezení, jaká může být maximální sazba příslušné </a:t>
            </a:r>
            <a:r>
              <a:rPr lang="cs-CZ" dirty="0" smtClean="0"/>
              <a:t>daně</a:t>
            </a:r>
          </a:p>
          <a:p>
            <a:endParaRPr lang="cs-CZ" dirty="0"/>
          </a:p>
          <a:p>
            <a:r>
              <a:rPr lang="cs-CZ" dirty="0"/>
              <a:t>d) nomenklatura daní platných na území daného státu</a:t>
            </a:r>
          </a:p>
        </p:txBody>
      </p:sp>
    </p:spTree>
    <p:extLst>
      <p:ext uri="{BB962C8B-B14F-4D97-AF65-F5344CB8AC3E}">
        <p14:creationId xmlns:p14="http://schemas.microsoft.com/office/powerpoint/2010/main" val="241557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123728" y="1916831"/>
            <a:ext cx="4734272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5. Co je daňové břemeno?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a) ukazatel </a:t>
            </a:r>
            <a:r>
              <a:rPr lang="cs-CZ" dirty="0"/>
              <a:t>vyjadřující zatížení subjektů daně </a:t>
            </a:r>
            <a:r>
              <a:rPr lang="cs-CZ" dirty="0" smtClean="0"/>
              <a:t>státem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povinnost odvádět daň do veřejného </a:t>
            </a:r>
            <a:r>
              <a:rPr lang="cs-CZ" dirty="0" smtClean="0"/>
              <a:t>rozpočtu</a:t>
            </a:r>
          </a:p>
          <a:p>
            <a:endParaRPr lang="cs-CZ" dirty="0"/>
          </a:p>
          <a:p>
            <a:r>
              <a:rPr lang="cs-CZ" dirty="0"/>
              <a:t>c) tradice vybírající daní a jejich </a:t>
            </a:r>
            <a:r>
              <a:rPr lang="cs-CZ" dirty="0" smtClean="0"/>
              <a:t>správa</a:t>
            </a:r>
          </a:p>
          <a:p>
            <a:endParaRPr lang="cs-CZ" dirty="0"/>
          </a:p>
          <a:p>
            <a:r>
              <a:rPr lang="cs-CZ" dirty="0"/>
              <a:t>d) výčet pojmů týkající se daní</a:t>
            </a:r>
          </a:p>
        </p:txBody>
      </p:sp>
    </p:spTree>
    <p:extLst>
      <p:ext uri="{BB962C8B-B14F-4D97-AF65-F5344CB8AC3E}">
        <p14:creationId xmlns:p14="http://schemas.microsoft.com/office/powerpoint/2010/main" val="53701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763688" y="1844824"/>
            <a:ext cx="5544616" cy="34470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6. Co je poslední známou daňovou povinností ?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a) aktuální </a:t>
            </a:r>
            <a:r>
              <a:rPr lang="cs-CZ" dirty="0"/>
              <a:t>sazba </a:t>
            </a:r>
            <a:r>
              <a:rPr lang="cs-CZ" dirty="0" smtClean="0"/>
              <a:t>daní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částka, kterou si poplatník sám vypočítal a uvedl v posledním daňovém </a:t>
            </a:r>
            <a:r>
              <a:rPr lang="cs-CZ" dirty="0" smtClean="0"/>
              <a:t>přiznání</a:t>
            </a:r>
          </a:p>
          <a:p>
            <a:endParaRPr lang="cs-CZ" dirty="0"/>
          </a:p>
          <a:p>
            <a:r>
              <a:rPr lang="cs-CZ" dirty="0"/>
              <a:t>c) souhrn všech částek, které je jako dluh určitého poplatníka splatný u příslušného finančního úřadu a dosud </a:t>
            </a:r>
            <a:r>
              <a:rPr lang="cs-CZ" dirty="0" smtClean="0"/>
              <a:t>nezaplacený</a:t>
            </a:r>
          </a:p>
          <a:p>
            <a:endParaRPr lang="cs-CZ" dirty="0"/>
          </a:p>
          <a:p>
            <a:r>
              <a:rPr lang="cs-CZ" dirty="0"/>
              <a:t>d) částka uvedená na platebním výměru</a:t>
            </a:r>
          </a:p>
        </p:txBody>
      </p:sp>
    </p:spTree>
    <p:extLst>
      <p:ext uri="{BB962C8B-B14F-4D97-AF65-F5344CB8AC3E}">
        <p14:creationId xmlns:p14="http://schemas.microsoft.com/office/powerpoint/2010/main" val="119964513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123728" y="1916832"/>
            <a:ext cx="5256584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7. Plátcem daně je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a) fyzická </a:t>
            </a:r>
            <a:r>
              <a:rPr lang="cs-CZ" dirty="0"/>
              <a:t>nebo právnická osoba , která odvádí správci daně daň vybranou od </a:t>
            </a:r>
            <a:r>
              <a:rPr lang="cs-CZ" dirty="0" smtClean="0"/>
              <a:t>poplatníků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fyzická nebo právnická osoba, jejíž příjmy, majetek nebo úkony jsou předmětem </a:t>
            </a:r>
            <a:r>
              <a:rPr lang="cs-CZ" dirty="0" smtClean="0"/>
              <a:t>daní</a:t>
            </a:r>
          </a:p>
          <a:p>
            <a:endParaRPr lang="cs-CZ" dirty="0"/>
          </a:p>
          <a:p>
            <a:r>
              <a:rPr lang="cs-CZ" dirty="0"/>
              <a:t>c) každý, kdo je podle zákona povinen platit </a:t>
            </a:r>
            <a:r>
              <a:rPr lang="cs-CZ" dirty="0" smtClean="0"/>
              <a:t>daň</a:t>
            </a:r>
          </a:p>
          <a:p>
            <a:endParaRPr lang="cs-CZ" dirty="0"/>
          </a:p>
          <a:p>
            <a:r>
              <a:rPr lang="cs-CZ" dirty="0"/>
              <a:t>d) každý občan České republiky</a:t>
            </a:r>
          </a:p>
        </p:txBody>
      </p:sp>
    </p:spTree>
    <p:extLst>
      <p:ext uri="{BB962C8B-B14F-4D97-AF65-F5344CB8AC3E}">
        <p14:creationId xmlns:p14="http://schemas.microsoft.com/office/powerpoint/2010/main" val="103658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79712" y="2204864"/>
            <a:ext cx="5472608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8. Které z uvedených druhů daní jsou přímé ?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a) spotřební</a:t>
            </a:r>
            <a:r>
              <a:rPr lang="cs-CZ" dirty="0"/>
              <a:t>, daň z nemovitostí, </a:t>
            </a:r>
            <a:r>
              <a:rPr lang="cs-CZ" dirty="0" smtClean="0"/>
              <a:t>dědická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daň z příjmů, DPH, </a:t>
            </a:r>
            <a:r>
              <a:rPr lang="cs-CZ" dirty="0" smtClean="0"/>
              <a:t>silniční</a:t>
            </a:r>
          </a:p>
          <a:p>
            <a:endParaRPr lang="cs-CZ" dirty="0"/>
          </a:p>
          <a:p>
            <a:r>
              <a:rPr lang="cs-CZ" dirty="0"/>
              <a:t>c) spotřební, dědická, </a:t>
            </a:r>
            <a:r>
              <a:rPr lang="cs-CZ" dirty="0" smtClean="0"/>
              <a:t>darovací</a:t>
            </a:r>
          </a:p>
          <a:p>
            <a:endParaRPr lang="cs-CZ" dirty="0"/>
          </a:p>
          <a:p>
            <a:r>
              <a:rPr lang="cs-CZ" dirty="0"/>
              <a:t>d) daň z nemovitostí, darovací, silniční</a:t>
            </a:r>
          </a:p>
        </p:txBody>
      </p:sp>
    </p:spTree>
    <p:extLst>
      <p:ext uri="{BB962C8B-B14F-4D97-AF65-F5344CB8AC3E}">
        <p14:creationId xmlns:p14="http://schemas.microsoft.com/office/powerpoint/2010/main" val="1844728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123728" y="2132856"/>
            <a:ext cx="4734272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9. Kdy bylo zavedeno placení daní ?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a) v </a:t>
            </a:r>
            <a:r>
              <a:rPr lang="cs-CZ" dirty="0"/>
              <a:t>1. polovině 19. </a:t>
            </a:r>
            <a:r>
              <a:rPr lang="cs-CZ" dirty="0" smtClean="0"/>
              <a:t>století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v 15. </a:t>
            </a:r>
            <a:r>
              <a:rPr lang="cs-CZ" dirty="0" smtClean="0"/>
              <a:t>století</a:t>
            </a:r>
          </a:p>
          <a:p>
            <a:endParaRPr lang="cs-CZ" dirty="0"/>
          </a:p>
          <a:p>
            <a:r>
              <a:rPr lang="cs-CZ" dirty="0"/>
              <a:t>c) v 2. polovině 11. </a:t>
            </a:r>
            <a:r>
              <a:rPr lang="cs-CZ" dirty="0" smtClean="0"/>
              <a:t>století</a:t>
            </a:r>
          </a:p>
          <a:p>
            <a:endParaRPr lang="cs-CZ" dirty="0"/>
          </a:p>
          <a:p>
            <a:r>
              <a:rPr lang="cs-CZ" dirty="0"/>
              <a:t>d) ve 4. století před Kristem</a:t>
            </a:r>
          </a:p>
        </p:txBody>
      </p:sp>
    </p:spTree>
    <p:extLst>
      <p:ext uri="{BB962C8B-B14F-4D97-AF65-F5344CB8AC3E}">
        <p14:creationId xmlns:p14="http://schemas.microsoft.com/office/powerpoint/2010/main" val="2922776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1916832"/>
            <a:ext cx="6048672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10. Jaká mohou být zdaňovací období daně z přidané hodnoty?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a) čtvrtletí </a:t>
            </a:r>
            <a:r>
              <a:rPr lang="cs-CZ" dirty="0"/>
              <a:t>nebo </a:t>
            </a:r>
            <a:r>
              <a:rPr lang="cs-CZ" dirty="0" smtClean="0"/>
              <a:t>měsíc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pololetní nebo </a:t>
            </a:r>
            <a:r>
              <a:rPr lang="cs-CZ" dirty="0" smtClean="0"/>
              <a:t>rok</a:t>
            </a:r>
          </a:p>
          <a:p>
            <a:endParaRPr lang="cs-CZ" dirty="0"/>
          </a:p>
          <a:p>
            <a:r>
              <a:rPr lang="cs-CZ" dirty="0"/>
              <a:t>c) čtvrtletí nebo </a:t>
            </a:r>
            <a:r>
              <a:rPr lang="cs-CZ" dirty="0" smtClean="0"/>
              <a:t>pololetí</a:t>
            </a:r>
          </a:p>
          <a:p>
            <a:endParaRPr lang="cs-CZ" dirty="0"/>
          </a:p>
          <a:p>
            <a:r>
              <a:rPr lang="cs-CZ" dirty="0"/>
              <a:t>d) měsíc, čtvrtletí, pololetí nebo rok</a:t>
            </a:r>
          </a:p>
        </p:txBody>
      </p:sp>
    </p:spTree>
    <p:extLst>
      <p:ext uri="{BB962C8B-B14F-4D97-AF65-F5344CB8AC3E}">
        <p14:creationId xmlns:p14="http://schemas.microsoft.com/office/powerpoint/2010/main" val="861328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763688" y="1916832"/>
            <a:ext cx="6048672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11. Na co se vztahuje placení majetkových daní?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a) pozemky</a:t>
            </a:r>
            <a:r>
              <a:rPr lang="cs-CZ" dirty="0"/>
              <a:t>, budovy, </a:t>
            </a:r>
            <a:r>
              <a:rPr lang="cs-CZ" dirty="0" smtClean="0"/>
              <a:t>automobily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majetek a </a:t>
            </a:r>
            <a:r>
              <a:rPr lang="cs-CZ" dirty="0" smtClean="0"/>
              <a:t>příjem</a:t>
            </a:r>
          </a:p>
          <a:p>
            <a:endParaRPr lang="cs-CZ" dirty="0"/>
          </a:p>
          <a:p>
            <a:r>
              <a:rPr lang="cs-CZ" dirty="0"/>
              <a:t>c) movitý a nemovitý </a:t>
            </a:r>
            <a:r>
              <a:rPr lang="cs-CZ" dirty="0" smtClean="0"/>
              <a:t>majetek</a:t>
            </a:r>
          </a:p>
          <a:p>
            <a:endParaRPr lang="cs-CZ" dirty="0"/>
          </a:p>
          <a:p>
            <a:r>
              <a:rPr lang="cs-CZ" dirty="0"/>
              <a:t>d) věci, ke kterým má poplatník vlastnické právo</a:t>
            </a:r>
          </a:p>
        </p:txBody>
      </p:sp>
    </p:spTree>
    <p:extLst>
      <p:ext uri="{BB962C8B-B14F-4D97-AF65-F5344CB8AC3E}">
        <p14:creationId xmlns:p14="http://schemas.microsoft.com/office/powerpoint/2010/main" val="7471200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75656" y="1916832"/>
            <a:ext cx="6264696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12. Daň můžeme vypočítat několika způsoby. V zásadě můžeme rozlišovat podle tohoto hlediska 2  hlavní skupiny daní. Jsou jimi daně</a:t>
            </a:r>
          </a:p>
          <a:p>
            <a:endParaRPr lang="cs-CZ" dirty="0"/>
          </a:p>
          <a:p>
            <a:r>
              <a:rPr lang="cs-CZ" dirty="0" smtClean="0"/>
              <a:t>a) majetkové </a:t>
            </a:r>
            <a:r>
              <a:rPr lang="cs-CZ" dirty="0"/>
              <a:t>a </a:t>
            </a:r>
            <a:r>
              <a:rPr lang="cs-CZ" dirty="0" smtClean="0"/>
              <a:t>důchodové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sazbové a </a:t>
            </a:r>
            <a:r>
              <a:rPr lang="cs-CZ" dirty="0" smtClean="0"/>
              <a:t>kontingentové</a:t>
            </a:r>
          </a:p>
          <a:p>
            <a:endParaRPr lang="cs-CZ" dirty="0"/>
          </a:p>
          <a:p>
            <a:r>
              <a:rPr lang="cs-CZ" dirty="0"/>
              <a:t>c) přímé a </a:t>
            </a:r>
            <a:r>
              <a:rPr lang="cs-CZ" dirty="0" smtClean="0"/>
              <a:t>nepřímé</a:t>
            </a:r>
          </a:p>
          <a:p>
            <a:endParaRPr lang="cs-CZ" dirty="0"/>
          </a:p>
          <a:p>
            <a:r>
              <a:rPr lang="cs-CZ" dirty="0"/>
              <a:t>d) lineární a progresivní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675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988840"/>
            <a:ext cx="5748712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13. Daně vypočítávané sazbou se mohou vypočítat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a) procentem </a:t>
            </a:r>
            <a:r>
              <a:rPr lang="cs-CZ" dirty="0"/>
              <a:t>ze zakladu </a:t>
            </a:r>
            <a:r>
              <a:rPr lang="cs-CZ" dirty="0" smtClean="0"/>
              <a:t>daně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rozdílem mezi vyšší nákupní cenou a nižší </a:t>
            </a:r>
            <a:r>
              <a:rPr lang="cs-CZ" dirty="0" smtClean="0"/>
              <a:t>prodejní</a:t>
            </a:r>
          </a:p>
          <a:p>
            <a:endParaRPr lang="cs-CZ" dirty="0"/>
          </a:p>
          <a:p>
            <a:r>
              <a:rPr lang="cs-CZ" dirty="0"/>
              <a:t>c) pevnou částkou na jednotku zdaňovaného </a:t>
            </a:r>
            <a:r>
              <a:rPr lang="cs-CZ" dirty="0" smtClean="0"/>
              <a:t>předmětu</a:t>
            </a:r>
          </a:p>
          <a:p>
            <a:endParaRPr lang="cs-CZ" dirty="0"/>
          </a:p>
          <a:p>
            <a:r>
              <a:rPr lang="cs-CZ" dirty="0"/>
              <a:t>d) procentem, absolutní částkou, rozdílem mezi 2 cantami</a:t>
            </a:r>
          </a:p>
        </p:txBody>
      </p:sp>
    </p:spTree>
    <p:extLst>
      <p:ext uri="{BB962C8B-B14F-4D97-AF65-F5344CB8AC3E}">
        <p14:creationId xmlns:p14="http://schemas.microsoft.com/office/powerpoint/2010/main" val="302396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835696" y="2060848"/>
            <a:ext cx="5400600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14. Kdo je daňovým rezidentem ?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a) organizační </a:t>
            </a:r>
            <a:r>
              <a:rPr lang="cs-CZ" dirty="0"/>
              <a:t>složka státu, která vybírá a spravuje </a:t>
            </a:r>
            <a:r>
              <a:rPr lang="cs-CZ" dirty="0" smtClean="0"/>
              <a:t>daň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subjekt vystupující v daném státu jako daňový </a:t>
            </a:r>
            <a:r>
              <a:rPr lang="cs-CZ" dirty="0" smtClean="0"/>
              <a:t>cizozemec</a:t>
            </a:r>
          </a:p>
          <a:p>
            <a:endParaRPr lang="cs-CZ" dirty="0"/>
          </a:p>
          <a:p>
            <a:r>
              <a:rPr lang="cs-CZ" dirty="0"/>
              <a:t>c) osoba vystupující v daném státu jako daňový </a:t>
            </a:r>
            <a:r>
              <a:rPr lang="cs-CZ" dirty="0" smtClean="0"/>
              <a:t>tuzemec</a:t>
            </a:r>
          </a:p>
          <a:p>
            <a:endParaRPr lang="cs-CZ" dirty="0"/>
          </a:p>
          <a:p>
            <a:r>
              <a:rPr lang="cs-CZ" dirty="0"/>
              <a:t>d) osoba, jejíž příjmy jsou zdaňovaná srážkou u zdroje</a:t>
            </a:r>
          </a:p>
        </p:txBody>
      </p:sp>
    </p:spTree>
    <p:extLst>
      <p:ext uri="{BB962C8B-B14F-4D97-AF65-F5344CB8AC3E}">
        <p14:creationId xmlns:p14="http://schemas.microsoft.com/office/powerpoint/2010/main" val="1890050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835696" y="1916832"/>
            <a:ext cx="5794822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15. Který zákon uvádí taxativní výčet daní, které lze stanovit ?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a) 337/92 </a:t>
            </a:r>
            <a:r>
              <a:rPr lang="cs-CZ" dirty="0"/>
              <a:t>Sb. O správě daní a </a:t>
            </a:r>
            <a:r>
              <a:rPr lang="cs-CZ" dirty="0" smtClean="0"/>
              <a:t>poplatků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/>
              <a:t>b) 212/92 Sb. O soustavě </a:t>
            </a:r>
            <a:r>
              <a:rPr lang="cs-CZ" dirty="0" smtClean="0"/>
              <a:t>daní</a:t>
            </a:r>
          </a:p>
          <a:p>
            <a:endParaRPr lang="cs-CZ" dirty="0"/>
          </a:p>
          <a:p>
            <a:r>
              <a:rPr lang="cs-CZ" dirty="0"/>
              <a:t>c) 563/91 Sb. O </a:t>
            </a:r>
            <a:r>
              <a:rPr lang="cs-CZ" dirty="0" smtClean="0"/>
              <a:t>účetnictví</a:t>
            </a:r>
          </a:p>
          <a:p>
            <a:endParaRPr lang="cs-CZ" dirty="0"/>
          </a:p>
          <a:p>
            <a:r>
              <a:rPr lang="cs-CZ" dirty="0"/>
              <a:t>d) 586/92 Sb. O daních z příjmů</a:t>
            </a:r>
          </a:p>
        </p:txBody>
      </p:sp>
    </p:spTree>
    <p:extLst>
      <p:ext uri="{BB962C8B-B14F-4D97-AF65-F5344CB8AC3E}">
        <p14:creationId xmlns:p14="http://schemas.microsoft.com/office/powerpoint/2010/main" val="304585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286000" y="282883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2274838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Řešení: </a:t>
            </a:r>
          </a:p>
          <a:p>
            <a:endParaRPr lang="cs-CZ" dirty="0"/>
          </a:p>
          <a:p>
            <a:r>
              <a:rPr lang="cs-CZ" dirty="0" smtClean="0"/>
              <a:t>1-b                         8-d                    15-b</a:t>
            </a:r>
            <a:endParaRPr lang="cs-CZ" dirty="0"/>
          </a:p>
          <a:p>
            <a:r>
              <a:rPr lang="cs-CZ" dirty="0"/>
              <a:t>2-d    </a:t>
            </a:r>
            <a:r>
              <a:rPr lang="cs-CZ" dirty="0" smtClean="0"/>
              <a:t>                     9-d</a:t>
            </a:r>
            <a:endParaRPr lang="cs-CZ" dirty="0"/>
          </a:p>
          <a:p>
            <a:r>
              <a:rPr lang="cs-CZ" dirty="0"/>
              <a:t>3-d   </a:t>
            </a:r>
            <a:r>
              <a:rPr lang="cs-CZ" dirty="0" smtClean="0"/>
              <a:t>                    </a:t>
            </a:r>
            <a:r>
              <a:rPr lang="cs-CZ" dirty="0"/>
              <a:t>10-a</a:t>
            </a:r>
          </a:p>
          <a:p>
            <a:r>
              <a:rPr lang="cs-CZ" dirty="0"/>
              <a:t>4-b   </a:t>
            </a:r>
            <a:r>
              <a:rPr lang="cs-CZ" dirty="0" smtClean="0"/>
              <a:t>                    </a:t>
            </a:r>
            <a:r>
              <a:rPr lang="cs-CZ" dirty="0"/>
              <a:t>11-c</a:t>
            </a:r>
          </a:p>
          <a:p>
            <a:r>
              <a:rPr lang="cs-CZ" dirty="0"/>
              <a:t>5-a   </a:t>
            </a:r>
            <a:r>
              <a:rPr lang="cs-CZ" dirty="0" smtClean="0"/>
              <a:t>                    12-b</a:t>
            </a:r>
            <a:endParaRPr lang="cs-CZ" dirty="0"/>
          </a:p>
          <a:p>
            <a:r>
              <a:rPr lang="cs-CZ" dirty="0"/>
              <a:t>6-b    </a:t>
            </a:r>
            <a:r>
              <a:rPr lang="cs-CZ" dirty="0" smtClean="0"/>
              <a:t>                   13-d</a:t>
            </a:r>
            <a:endParaRPr lang="cs-CZ" dirty="0"/>
          </a:p>
          <a:p>
            <a:r>
              <a:rPr lang="cs-CZ" dirty="0"/>
              <a:t>7-a     </a:t>
            </a:r>
            <a:r>
              <a:rPr lang="cs-CZ" dirty="0" smtClean="0"/>
              <a:t>                  14-c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074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700808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HOLUBOVÁ, Pavla. </a:t>
            </a:r>
            <a:r>
              <a:rPr lang="cs-CZ" sz="2000" i="1" dirty="0"/>
              <a:t>Chci se dostat na ekonomii ! a podnikatelskou fakultu</a:t>
            </a:r>
            <a:r>
              <a:rPr lang="cs-CZ" sz="2000" dirty="0"/>
              <a:t>. Brno: </a:t>
            </a:r>
            <a:r>
              <a:rPr lang="cs-CZ" sz="2000" dirty="0" err="1"/>
              <a:t>Barrister</a:t>
            </a:r>
            <a:r>
              <a:rPr lang="cs-CZ" sz="2000" dirty="0"/>
              <a:t> a </a:t>
            </a:r>
            <a:r>
              <a:rPr lang="cs-CZ" sz="2000" dirty="0" err="1"/>
              <a:t>Principal</a:t>
            </a:r>
            <a:r>
              <a:rPr lang="cs-CZ" sz="2000" dirty="0"/>
              <a:t>, 2002, ISBN 80-86598-11-X.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1202</TotalTime>
  <Words>876</Words>
  <Application>Microsoft Office PowerPoint</Application>
  <PresentationFormat>Předvádění na obrazovce (4:3)</PresentationFormat>
  <Paragraphs>224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82</cp:revision>
  <dcterms:created xsi:type="dcterms:W3CDTF">2010-11-01T23:40:31Z</dcterms:created>
  <dcterms:modified xsi:type="dcterms:W3CDTF">2013-06-25T18:39:47Z</dcterms:modified>
</cp:coreProperties>
</file>