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4" r:id="rId3"/>
    <p:sldId id="275" r:id="rId4"/>
    <p:sldId id="278" r:id="rId5"/>
    <p:sldId id="277" r:id="rId6"/>
    <p:sldId id="279" r:id="rId7"/>
    <p:sldId id="280" r:id="rId8"/>
    <p:sldId id="281" r:id="rId9"/>
    <p:sldId id="276" r:id="rId10"/>
    <p:sldId id="282" r:id="rId11"/>
    <p:sldId id="283" r:id="rId12"/>
    <p:sldId id="286" r:id="rId13"/>
    <p:sldId id="287" r:id="rId14"/>
    <p:sldId id="285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456" y="-4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632932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Projekt MŠMT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Název projektu školy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Registrační číslo projektu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Šablona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Úvěry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dělíme podle splatnosti a účelu. Banka vyžaduje záruky na poskytnutý úvěr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Úvěry,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splatnost, druhy, zajištění, bonita, likvidita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Bankovnictví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Autor, spoluautor  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Jitka Vavřincová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PowerPoint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– 21 let, obor Podnikání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Druhy úvěrů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VY_32_INOVACE_44_891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987824" y="3244334"/>
            <a:ext cx="33843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Druhy úvěrů</a:t>
            </a:r>
          </a:p>
        </p:txBody>
      </p:sp>
    </p:spTree>
    <p:extLst>
      <p:ext uri="{BB962C8B-B14F-4D97-AF65-F5344CB8AC3E}">
        <p14:creationId xmlns:p14="http://schemas.microsoft.com/office/powerpoint/2010/main" val="10967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2551837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/>
              <a:t>Druhy úvěrů:</a:t>
            </a:r>
          </a:p>
          <a:p>
            <a:endParaRPr lang="cs-CZ" dirty="0"/>
          </a:p>
          <a:p>
            <a:pPr marL="457200" indent="-457200"/>
            <a:r>
              <a:rPr lang="cs-CZ" dirty="0"/>
              <a:t>Krátkodobé se splatností do 1 roku</a:t>
            </a:r>
          </a:p>
          <a:p>
            <a:endParaRPr lang="cs-CZ" dirty="0"/>
          </a:p>
          <a:p>
            <a:pPr marL="457200" indent="-457200"/>
            <a:r>
              <a:rPr lang="cs-CZ" dirty="0"/>
              <a:t>Střednědobé a dlouhodobé – 1 – 10 let</a:t>
            </a:r>
          </a:p>
          <a:p>
            <a:endParaRPr lang="cs-CZ" dirty="0"/>
          </a:p>
          <a:p>
            <a:pPr marL="457200" indent="-457200"/>
            <a:r>
              <a:rPr lang="cs-CZ" dirty="0"/>
              <a:t>Zajištění úvěru</a:t>
            </a:r>
          </a:p>
        </p:txBody>
      </p:sp>
    </p:spTree>
    <p:extLst>
      <p:ext uri="{BB962C8B-B14F-4D97-AF65-F5344CB8AC3E}">
        <p14:creationId xmlns:p14="http://schemas.microsoft.com/office/powerpoint/2010/main" val="350807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195736" y="2348880"/>
            <a:ext cx="46622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33CC33"/>
                </a:solidFill>
              </a:rPr>
              <a:t>KRÁTKODOBÉ ÚVĚRY:</a:t>
            </a:r>
          </a:p>
          <a:p>
            <a:pPr algn="ctr"/>
            <a:endParaRPr lang="cs-CZ" b="1" dirty="0" smtClean="0">
              <a:solidFill>
                <a:srgbClr val="33CC33"/>
              </a:solidFill>
            </a:endParaRPr>
          </a:p>
          <a:p>
            <a:r>
              <a:rPr lang="cs-CZ" dirty="0" smtClean="0">
                <a:solidFill>
                  <a:srgbClr val="33CC33"/>
                </a:solidFill>
              </a:rPr>
              <a:t>Kontokorentní</a:t>
            </a:r>
          </a:p>
          <a:p>
            <a:r>
              <a:rPr lang="cs-CZ" dirty="0" smtClean="0">
                <a:solidFill>
                  <a:srgbClr val="33CC33"/>
                </a:solidFill>
              </a:rPr>
              <a:t>Eskontní </a:t>
            </a:r>
          </a:p>
          <a:p>
            <a:r>
              <a:rPr lang="cs-CZ" dirty="0" smtClean="0">
                <a:solidFill>
                  <a:srgbClr val="33CC33"/>
                </a:solidFill>
              </a:rPr>
              <a:t>Akceptační</a:t>
            </a:r>
          </a:p>
          <a:p>
            <a:r>
              <a:rPr lang="cs-CZ" dirty="0" smtClean="0">
                <a:solidFill>
                  <a:srgbClr val="33CC33"/>
                </a:solidFill>
              </a:rPr>
              <a:t>Revolvingový</a:t>
            </a:r>
          </a:p>
          <a:p>
            <a:r>
              <a:rPr lang="cs-CZ" dirty="0" smtClean="0">
                <a:solidFill>
                  <a:srgbClr val="33CC33"/>
                </a:solidFill>
              </a:rPr>
              <a:t>Lombardní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063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28288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cs-CZ" b="1" dirty="0" smtClean="0">
              <a:solidFill>
                <a:srgbClr val="33CC33"/>
              </a:solidFill>
            </a:endParaRPr>
          </a:p>
          <a:p>
            <a:r>
              <a:rPr lang="cs-CZ" b="1" dirty="0" smtClean="0">
                <a:solidFill>
                  <a:srgbClr val="33CC33"/>
                </a:solidFill>
              </a:rPr>
              <a:t>Kontokorentní </a:t>
            </a:r>
            <a:r>
              <a:rPr lang="cs-CZ" b="1" dirty="0">
                <a:solidFill>
                  <a:srgbClr val="33CC33"/>
                </a:solidFill>
              </a:rPr>
              <a:t>úvěr </a:t>
            </a:r>
            <a:r>
              <a:rPr lang="cs-CZ" dirty="0"/>
              <a:t>– kombinace běžného účtu a možností čerpat krátkodobý úvěr do výše úvěrového limitu stanoveného ve smlouvě o zřízení kontokorentního účtu</a:t>
            </a:r>
          </a:p>
        </p:txBody>
      </p:sp>
    </p:spTree>
    <p:extLst>
      <p:ext uri="{BB962C8B-B14F-4D97-AF65-F5344CB8AC3E}">
        <p14:creationId xmlns:p14="http://schemas.microsoft.com/office/powerpoint/2010/main" val="30957293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25518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33CC33"/>
                </a:solidFill>
              </a:rPr>
              <a:t>Eskontní úvěr </a:t>
            </a:r>
            <a:r>
              <a:rPr lang="cs-CZ" dirty="0"/>
              <a:t>– souvisí s eskontem (odkoupením) směnky klienta před dobou splatnosti bankou. Nesplatí-li dlužník bance směnku v termínu splatnosti, žádá banka úhradu od posledního majitele směnky (klienta, který ji směnku prodal)</a:t>
            </a:r>
          </a:p>
        </p:txBody>
      </p:sp>
    </p:spTree>
    <p:extLst>
      <p:ext uri="{BB962C8B-B14F-4D97-AF65-F5344CB8AC3E}">
        <p14:creationId xmlns:p14="http://schemas.microsoft.com/office/powerpoint/2010/main" val="24155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33CC33"/>
                </a:solidFill>
              </a:rPr>
              <a:t>Akceptační úvěr </a:t>
            </a:r>
            <a:r>
              <a:rPr lang="cs-CZ" dirty="0"/>
              <a:t>– banka poskytne klientovi přímo peníze, ale akceptuje cizí směnku vystavenou klientem. Tento cenný papír se nazývá bankovním akceptem a patří mezi cenné papíry peněžního trhu.</a:t>
            </a:r>
          </a:p>
        </p:txBody>
      </p:sp>
    </p:spTree>
    <p:extLst>
      <p:ext uri="{BB962C8B-B14F-4D97-AF65-F5344CB8AC3E}">
        <p14:creationId xmlns:p14="http://schemas.microsoft.com/office/powerpoint/2010/main" val="5370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33CC33"/>
                </a:solidFill>
              </a:rPr>
              <a:t>Revolvingový úvěr </a:t>
            </a:r>
            <a:r>
              <a:rPr lang="cs-CZ" dirty="0"/>
              <a:t>– banka umožnila klientovi opakované čerpání úvěru. Výhodou je, že nemusí být pokaždé sepisována nová smlouva o úvěru. Základní podmínkou je splacený předešlé půjčky</a:t>
            </a:r>
          </a:p>
        </p:txBody>
      </p:sp>
    </p:spTree>
    <p:extLst>
      <p:ext uri="{BB962C8B-B14F-4D97-AF65-F5344CB8AC3E}">
        <p14:creationId xmlns:p14="http://schemas.microsoft.com/office/powerpoint/2010/main" val="119964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33CC33"/>
                </a:solidFill>
              </a:rPr>
              <a:t>Lombardní úvěr </a:t>
            </a:r>
            <a:r>
              <a:rPr lang="cs-CZ" dirty="0"/>
              <a:t>– úvěr jištěný zástavou movité věci (cenné papíry, zboží, …)</a:t>
            </a:r>
          </a:p>
        </p:txBody>
      </p:sp>
    </p:spTree>
    <p:extLst>
      <p:ext uri="{BB962C8B-B14F-4D97-AF65-F5344CB8AC3E}">
        <p14:creationId xmlns:p14="http://schemas.microsoft.com/office/powerpoint/2010/main" val="10365860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25518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solidFill>
                  <a:srgbClr val="33CC33"/>
                </a:solidFill>
              </a:rPr>
              <a:t>STŘEDNĚDOBÉ A DLOUHODOBÉ </a:t>
            </a:r>
            <a:r>
              <a:rPr lang="cs-CZ" b="1" dirty="0">
                <a:solidFill>
                  <a:srgbClr val="33CC33"/>
                </a:solidFill>
              </a:rPr>
              <a:t>ÚVĚRY</a:t>
            </a:r>
            <a:r>
              <a:rPr lang="cs-CZ" b="1" dirty="0" smtClean="0">
                <a:solidFill>
                  <a:srgbClr val="33CC33"/>
                </a:solidFill>
              </a:rPr>
              <a:t>:</a:t>
            </a:r>
          </a:p>
          <a:p>
            <a:pPr algn="ctr"/>
            <a:endParaRPr lang="cs-CZ" b="1" dirty="0">
              <a:solidFill>
                <a:srgbClr val="33CC33"/>
              </a:solidFill>
            </a:endParaRPr>
          </a:p>
          <a:p>
            <a:r>
              <a:rPr lang="cs-CZ" dirty="0" smtClean="0">
                <a:solidFill>
                  <a:srgbClr val="33CC33"/>
                </a:solidFill>
              </a:rPr>
              <a:t>Hypoteční </a:t>
            </a:r>
            <a:endParaRPr lang="cs-CZ" dirty="0">
              <a:solidFill>
                <a:srgbClr val="33CC33"/>
              </a:solidFill>
            </a:endParaRPr>
          </a:p>
          <a:p>
            <a:r>
              <a:rPr lang="cs-CZ" dirty="0" smtClean="0">
                <a:solidFill>
                  <a:srgbClr val="33CC33"/>
                </a:solidFill>
              </a:rPr>
              <a:t>Emisní </a:t>
            </a:r>
            <a:endParaRPr lang="cs-CZ" dirty="0">
              <a:solidFill>
                <a:srgbClr val="33CC33"/>
              </a:solidFill>
            </a:endParaRPr>
          </a:p>
          <a:p>
            <a:r>
              <a:rPr lang="cs-CZ" dirty="0" smtClean="0">
                <a:solidFill>
                  <a:srgbClr val="33CC33"/>
                </a:solidFill>
              </a:rPr>
              <a:t>Spotřební půjčky</a:t>
            </a:r>
            <a:endParaRPr lang="cs-CZ" dirty="0">
              <a:solidFill>
                <a:srgbClr val="33CC33"/>
              </a:solidFill>
            </a:endParaRPr>
          </a:p>
          <a:p>
            <a:r>
              <a:rPr lang="cs-CZ" dirty="0" smtClean="0">
                <a:solidFill>
                  <a:srgbClr val="33CC33"/>
                </a:solidFill>
              </a:rPr>
              <a:t> </a:t>
            </a:r>
            <a:endParaRPr lang="cs-CZ" dirty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72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835696" y="1988840"/>
            <a:ext cx="5022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33CC33"/>
                </a:solidFill>
              </a:rPr>
              <a:t>Zajištění úvěru</a:t>
            </a:r>
          </a:p>
          <a:p>
            <a:endParaRPr lang="cs-CZ" dirty="0">
              <a:solidFill>
                <a:srgbClr val="33CC33"/>
              </a:solidFill>
            </a:endParaRPr>
          </a:p>
          <a:p>
            <a:pPr algn="ctr"/>
            <a:r>
              <a:rPr lang="cs-CZ" i="1" dirty="0" smtClean="0"/>
              <a:t>Banka prověřuje:</a:t>
            </a:r>
          </a:p>
          <a:p>
            <a:endParaRPr lang="cs-CZ" b="1" dirty="0" smtClean="0">
              <a:solidFill>
                <a:srgbClr val="33CC33"/>
              </a:solidFill>
            </a:endParaRPr>
          </a:p>
          <a:p>
            <a:r>
              <a:rPr lang="cs-CZ" b="1" dirty="0" smtClean="0">
                <a:solidFill>
                  <a:srgbClr val="33CC33"/>
                </a:solidFill>
              </a:rPr>
              <a:t>Bonitu </a:t>
            </a:r>
            <a:r>
              <a:rPr lang="cs-CZ" b="1" dirty="0">
                <a:solidFill>
                  <a:srgbClr val="33CC33"/>
                </a:solidFill>
              </a:rPr>
              <a:t>klienta </a:t>
            </a:r>
            <a:r>
              <a:rPr lang="cs-CZ" dirty="0"/>
              <a:t>– schopnost a ochota dostát svých závazkům, majetkové poměry žadatele</a:t>
            </a:r>
          </a:p>
        </p:txBody>
      </p:sp>
    </p:spTree>
    <p:extLst>
      <p:ext uri="{BB962C8B-B14F-4D97-AF65-F5344CB8AC3E}">
        <p14:creationId xmlns:p14="http://schemas.microsoft.com/office/powerpoint/2010/main" val="313675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33CC33"/>
                </a:solidFill>
              </a:rPr>
              <a:t>Podnikový záměr </a:t>
            </a:r>
            <a:r>
              <a:rPr lang="cs-CZ" dirty="0"/>
              <a:t>– nač si podnikatel bere úvěr, návratnost projektu. </a:t>
            </a:r>
          </a:p>
        </p:txBody>
      </p:sp>
    </p:spTree>
    <p:extLst>
      <p:ext uri="{BB962C8B-B14F-4D97-AF65-F5344CB8AC3E}">
        <p14:creationId xmlns:p14="http://schemas.microsoft.com/office/powerpoint/2010/main" val="401702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33CC33"/>
                </a:solidFill>
              </a:rPr>
              <a:t>Likviditu</a:t>
            </a:r>
            <a:r>
              <a:rPr lang="cs-CZ" dirty="0"/>
              <a:t> – schopnost přeměny majetku na hotové peníze. </a:t>
            </a:r>
          </a:p>
        </p:txBody>
      </p:sp>
    </p:spTree>
    <p:extLst>
      <p:ext uri="{BB962C8B-B14F-4D97-AF65-F5344CB8AC3E}">
        <p14:creationId xmlns:p14="http://schemas.microsoft.com/office/powerpoint/2010/main" val="183141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051720" y="2060849"/>
            <a:ext cx="48062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Zopakujte si:</a:t>
            </a:r>
          </a:p>
          <a:p>
            <a:pPr marL="342900" indent="-342900">
              <a:buAutoNum type="arabicParenR"/>
            </a:pPr>
            <a:endParaRPr lang="cs-CZ" dirty="0"/>
          </a:p>
          <a:p>
            <a:pPr marL="342900" indent="-342900">
              <a:buAutoNum type="arabicParenR"/>
            </a:pPr>
            <a:r>
              <a:rPr lang="cs-CZ" dirty="0" smtClean="0"/>
              <a:t>Vyjmenujte krátkodobé úvěry a dlouhodobé úvěry</a:t>
            </a:r>
          </a:p>
          <a:p>
            <a:pPr marL="342900" indent="-342900">
              <a:buAutoNum type="arabicParenR"/>
            </a:pPr>
            <a:endParaRPr lang="cs-CZ" dirty="0" smtClean="0"/>
          </a:p>
          <a:p>
            <a:pPr marL="342900" indent="-342900">
              <a:buAutoNum type="arabicParenR"/>
            </a:pPr>
            <a:r>
              <a:rPr lang="cs-CZ" dirty="0" smtClean="0"/>
              <a:t>Stanovte důvody, proč byste je podepsali</a:t>
            </a:r>
          </a:p>
          <a:p>
            <a:pPr marL="342900" indent="-342900">
              <a:buAutoNum type="arabicParenR"/>
            </a:pPr>
            <a:endParaRPr lang="cs-CZ" dirty="0" smtClean="0"/>
          </a:p>
          <a:p>
            <a:pPr marL="342900" indent="-342900">
              <a:buAutoNum type="arabicParenR"/>
            </a:pPr>
            <a:r>
              <a:rPr lang="cs-CZ" dirty="0" smtClean="0"/>
              <a:t>Co banka v případě poskytnutí úvěru bude zjišťovat?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057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700808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JENA, Švarcová a kol. </a:t>
            </a:r>
            <a:r>
              <a:rPr lang="cs-CZ" sz="2000" i="1" dirty="0"/>
              <a:t>Ekonomie - stručný přehled</a:t>
            </a:r>
            <a:r>
              <a:rPr lang="cs-CZ" sz="2000" dirty="0"/>
              <a:t>. Zlín: CEED, 2009, ISBN 978-80-903433-8-2.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1159</TotalTime>
  <Words>452</Words>
  <Application>Microsoft Office PowerPoint</Application>
  <PresentationFormat>Předvádění na obrazovce (4:3)</PresentationFormat>
  <Paragraphs>109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Jitka Vavřincová, Mgr.</cp:lastModifiedBy>
  <cp:revision>79</cp:revision>
  <dcterms:created xsi:type="dcterms:W3CDTF">2010-11-01T23:40:31Z</dcterms:created>
  <dcterms:modified xsi:type="dcterms:W3CDTF">2013-06-11T08:55:17Z</dcterms:modified>
</cp:coreProperties>
</file>