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4" r:id="rId3"/>
    <p:sldId id="275" r:id="rId4"/>
    <p:sldId id="277" r:id="rId5"/>
    <p:sldId id="278" r:id="rId6"/>
    <p:sldId id="279" r:id="rId7"/>
    <p:sldId id="280" r:id="rId8"/>
    <p:sldId id="281" r:id="rId9"/>
    <p:sldId id="276" r:id="rId10"/>
    <p:sldId id="282" r:id="rId11"/>
    <p:sldId id="283" r:id="rId12"/>
    <p:sldId id="284" r:id="rId13"/>
    <p:sldId id="286" r:id="rId14"/>
    <p:sldId id="287" r:id="rId15"/>
    <p:sldId id="285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992152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Žáci si formou testu ověří znalosti z různých druhů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cenných papírů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Emitent, dluhopis, likvidita,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arbitražér, spekulant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Bankovnictví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Test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Test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Cenné papíry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VY_32_INOVACE_44_892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914886" y="2924944"/>
            <a:ext cx="30252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Cenné papíry</a:t>
            </a:r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051720" y="2492896"/>
            <a:ext cx="5256584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1. Cenný papír může mít podobu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materializovanou nebo fyzickou</a:t>
            </a:r>
          </a:p>
          <a:p>
            <a:r>
              <a:rPr lang="cs-CZ" dirty="0"/>
              <a:t>b) listinnou nebo materializovanou </a:t>
            </a:r>
          </a:p>
          <a:p>
            <a:r>
              <a:rPr lang="cs-CZ" dirty="0"/>
              <a:t>c) listinou nebo fyzickou</a:t>
            </a:r>
          </a:p>
          <a:p>
            <a:r>
              <a:rPr lang="cs-CZ" dirty="0"/>
              <a:t>d) fyzickou nebo dematerializovanou</a:t>
            </a:r>
          </a:p>
        </p:txBody>
      </p:sp>
    </p:spTree>
    <p:extLst>
      <p:ext uri="{BB962C8B-B14F-4D97-AF65-F5344CB8AC3E}">
        <p14:creationId xmlns:p14="http://schemas.microsoft.com/office/powerpoint/2010/main" val="350807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79712" y="2492897"/>
            <a:ext cx="5472608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2. Emitent je osoba, která cenný papír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prodává</a:t>
            </a:r>
          </a:p>
          <a:p>
            <a:r>
              <a:rPr lang="cs-CZ" dirty="0"/>
              <a:t>b) kupuje</a:t>
            </a:r>
          </a:p>
          <a:p>
            <a:r>
              <a:rPr lang="cs-CZ" dirty="0"/>
              <a:t>c) vydává</a:t>
            </a:r>
          </a:p>
          <a:p>
            <a:r>
              <a:rPr lang="cs-CZ" dirty="0"/>
              <a:t>d) má v drženi </a:t>
            </a:r>
          </a:p>
        </p:txBody>
      </p:sp>
    </p:spTree>
    <p:extLst>
      <p:ext uri="{BB962C8B-B14F-4D97-AF65-F5344CB8AC3E}">
        <p14:creationId xmlns:p14="http://schemas.microsoft.com/office/powerpoint/2010/main" val="30957293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763688" y="2564904"/>
            <a:ext cx="6192688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Společným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rysem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veřejné obchodovatelných </a:t>
            </a: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volna proveditelnost</a:t>
            </a:r>
          </a:p>
          <a:p>
            <a:r>
              <a:rPr lang="cs-CZ" dirty="0"/>
              <a:t>b) prodej se uskutečňuje mimo veřejné trhy</a:t>
            </a:r>
          </a:p>
          <a:p>
            <a:r>
              <a:rPr lang="cs-CZ" dirty="0"/>
              <a:t>c) prodej se uskutečňuje jako internetový obchody</a:t>
            </a:r>
          </a:p>
          <a:p>
            <a:r>
              <a:rPr lang="cs-CZ" dirty="0"/>
              <a:t>d) jejich cena se těžko stanovuje, protože ji neurčuje trh</a:t>
            </a:r>
          </a:p>
        </p:txBody>
      </p:sp>
    </p:spTree>
    <p:extLst>
      <p:ext uri="{BB962C8B-B14F-4D97-AF65-F5344CB8AC3E}">
        <p14:creationId xmlns:p14="http://schemas.microsoft.com/office/powerpoint/2010/main" val="217063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2492896"/>
            <a:ext cx="5022304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Obligace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je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cenný papír, který musí byt umístěn na trhu do 1 měsíce od její emise</a:t>
            </a:r>
          </a:p>
          <a:p>
            <a:r>
              <a:rPr lang="cs-CZ" dirty="0"/>
              <a:t>b) cenný papír, jen když ji vydá stát </a:t>
            </a:r>
          </a:p>
          <a:p>
            <a:r>
              <a:rPr lang="cs-CZ" dirty="0"/>
              <a:t>c) ekvivalent pro dluhopis</a:t>
            </a:r>
          </a:p>
          <a:p>
            <a:r>
              <a:rPr lang="cs-CZ" dirty="0"/>
              <a:t>d) splatná vždy minimálně po  1 roce drženi</a:t>
            </a:r>
          </a:p>
        </p:txBody>
      </p:sp>
    </p:spTree>
    <p:extLst>
      <p:ext uri="{BB962C8B-B14F-4D97-AF65-F5344CB8AC3E}">
        <p14:creationId xmlns:p14="http://schemas.microsoft.com/office/powerpoint/2010/main" val="241557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2348880"/>
            <a:ext cx="5688632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5.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Plášť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dluhopisu musí mj. obsahovat 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číslo a sérii dluhopisu</a:t>
            </a:r>
          </a:p>
          <a:p>
            <a:r>
              <a:rPr lang="cs-CZ" dirty="0"/>
              <a:t>b) prohlášeni emitenta, ze dluží nominální hodnotu jeho majiteli</a:t>
            </a:r>
          </a:p>
          <a:p>
            <a:r>
              <a:rPr lang="cs-CZ" dirty="0"/>
              <a:t>c) datum splatnosti výnosu</a:t>
            </a:r>
          </a:p>
          <a:p>
            <a:r>
              <a:rPr lang="cs-CZ" dirty="0"/>
              <a:t>d) výnosové procento</a:t>
            </a:r>
          </a:p>
        </p:txBody>
      </p:sp>
    </p:spTree>
    <p:extLst>
      <p:ext uri="{BB962C8B-B14F-4D97-AF65-F5344CB8AC3E}">
        <p14:creationId xmlns:p14="http://schemas.microsoft.com/office/powerpoint/2010/main" val="5370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2348880"/>
            <a:ext cx="5616624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6. Emitentem komunálních dluhopisu 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nemůže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být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stát</a:t>
            </a:r>
          </a:p>
          <a:p>
            <a:r>
              <a:rPr lang="cs-CZ" dirty="0"/>
              <a:t>b) obec</a:t>
            </a:r>
          </a:p>
          <a:p>
            <a:r>
              <a:rPr lang="cs-CZ" dirty="0"/>
              <a:t>c) banka</a:t>
            </a:r>
          </a:p>
          <a:p>
            <a:r>
              <a:rPr lang="cs-CZ" dirty="0"/>
              <a:t>d) spořitelna</a:t>
            </a:r>
          </a:p>
        </p:txBody>
      </p:sp>
    </p:spTree>
    <p:extLst>
      <p:ext uri="{BB962C8B-B14F-4D97-AF65-F5344CB8AC3E}">
        <p14:creationId xmlns:p14="http://schemas.microsoft.com/office/powerpoint/2010/main" val="119964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2348880"/>
            <a:ext cx="5760640" cy="2448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7. Kdo je spekulant na trhu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sprostředkovatel obchodu s odvozenými cennými papíry</a:t>
            </a:r>
          </a:p>
          <a:p>
            <a:r>
              <a:rPr lang="cs-CZ" dirty="0"/>
              <a:t>b) subjekt, který hledá moznost, jak vydělat na odhadu vývoje budoucího státu </a:t>
            </a:r>
          </a:p>
          <a:p>
            <a:r>
              <a:rPr lang="cs-CZ" dirty="0"/>
              <a:t>c) osoba která se vyhýbá riziku, proti kterému se pojišťuje</a:t>
            </a:r>
          </a:p>
          <a:p>
            <a:r>
              <a:rPr lang="cs-CZ" dirty="0"/>
              <a:t>d) osoba, která sjednává obchody na sekundovém trhu a dále je nabízí na primární trhu</a:t>
            </a:r>
          </a:p>
        </p:txBody>
      </p:sp>
    </p:spTree>
    <p:extLst>
      <p:ext uri="{BB962C8B-B14F-4D97-AF65-F5344CB8AC3E}">
        <p14:creationId xmlns:p14="http://schemas.microsoft.com/office/powerpoint/2010/main" val="103658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2420888"/>
            <a:ext cx="5022304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8. Arbitražérem je osoba, která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hledá zisk převodem peněžních prostředku z jednoho trhu na druhy (např.. Mezi burzou a RM systémem </a:t>
            </a:r>
          </a:p>
          <a:p>
            <a:r>
              <a:rPr lang="cs-CZ" dirty="0"/>
              <a:t>b) kótuje cenné papíry</a:t>
            </a:r>
          </a:p>
          <a:p>
            <a:r>
              <a:rPr lang="cs-CZ" dirty="0"/>
              <a:t>c) informuje zájemce o obchod</a:t>
            </a:r>
          </a:p>
          <a:p>
            <a:r>
              <a:rPr lang="cs-CZ" dirty="0"/>
              <a:t>d) zamezuje nezákonnému obchodovaní</a:t>
            </a:r>
          </a:p>
        </p:txBody>
      </p:sp>
    </p:spTree>
    <p:extLst>
      <p:ext uri="{BB962C8B-B14F-4D97-AF65-F5344CB8AC3E}">
        <p14:creationId xmlns:p14="http://schemas.microsoft.com/office/powerpoint/2010/main" val="18447281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2204864"/>
            <a:ext cx="5184576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9. Doba vyjádřena zkratkou p. s. znamená připisováni úroku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ročně</a:t>
            </a:r>
          </a:p>
          <a:p>
            <a:r>
              <a:rPr lang="cs-CZ" dirty="0"/>
              <a:t>b) pololetně</a:t>
            </a:r>
          </a:p>
          <a:p>
            <a:r>
              <a:rPr lang="cs-CZ" dirty="0"/>
              <a:t>c) čtvrtletně</a:t>
            </a:r>
          </a:p>
          <a:p>
            <a:r>
              <a:rPr lang="cs-CZ" dirty="0"/>
              <a:t>d) měsíčné</a:t>
            </a:r>
          </a:p>
        </p:txBody>
      </p:sp>
    </p:spTree>
    <p:extLst>
      <p:ext uri="{BB962C8B-B14F-4D97-AF65-F5344CB8AC3E}">
        <p14:creationId xmlns:p14="http://schemas.microsoft.com/office/powerpoint/2010/main" val="313675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763688" y="2420888"/>
            <a:ext cx="5094312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10. Likvidita cenných papíru znamená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splatnost obchodu</a:t>
            </a:r>
          </a:p>
          <a:p>
            <a:r>
              <a:rPr lang="cs-CZ" dirty="0"/>
              <a:t>b) schopnost přeměny na hotové peníze</a:t>
            </a:r>
          </a:p>
          <a:p>
            <a:r>
              <a:rPr lang="cs-CZ" dirty="0"/>
              <a:t>c) veřejnou nabídku instrumentu</a:t>
            </a:r>
          </a:p>
          <a:p>
            <a:r>
              <a:rPr lang="cs-CZ" dirty="0"/>
              <a:t>d) nominální hodnotu uvedenou na licí cenného papíru</a:t>
            </a:r>
          </a:p>
        </p:txBody>
      </p:sp>
    </p:spTree>
    <p:extLst>
      <p:ext uri="{BB962C8B-B14F-4D97-AF65-F5344CB8AC3E}">
        <p14:creationId xmlns:p14="http://schemas.microsoft.com/office/powerpoint/2010/main" val="30239600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2276872"/>
            <a:ext cx="593883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11. Příjmové dluhopisy se vyznačuji tím,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že</a:t>
            </a: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/>
              <a:t>a</a:t>
            </a:r>
            <a:r>
              <a:rPr lang="cs-CZ" dirty="0"/>
              <a:t>) vyplácejí kupon pouze v případě, ze eminent dožhne určíte výše zisku</a:t>
            </a:r>
          </a:p>
          <a:p>
            <a:r>
              <a:rPr lang="cs-CZ" dirty="0"/>
              <a:t>b) příjem z vyplaceného výnosu není předmětem dane z přijmu</a:t>
            </a:r>
          </a:p>
          <a:p>
            <a:r>
              <a:rPr lang="cs-CZ" dirty="0"/>
              <a:t>c) doba pro výplatu kuponu je pouze po určíte období, pote se vyplácí neutrální hodnota</a:t>
            </a:r>
          </a:p>
          <a:p>
            <a:r>
              <a:rPr lang="cs-CZ" dirty="0"/>
              <a:t>d) vlastník kuponu si musí hlídat výplatné období, které je vyvěšeno  na podnikové nástěnce</a:t>
            </a:r>
          </a:p>
        </p:txBody>
      </p:sp>
    </p:spTree>
    <p:extLst>
      <p:ext uri="{BB962C8B-B14F-4D97-AF65-F5344CB8AC3E}">
        <p14:creationId xmlns:p14="http://schemas.microsoft.com/office/powerpoint/2010/main" val="207501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79712" y="2564904"/>
            <a:ext cx="4878288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12. Tržní riziko není ovlivněno 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a</a:t>
            </a:r>
            <a:r>
              <a:rPr lang="cs-CZ" dirty="0"/>
              <a:t>) fázi cyklu hospodářství</a:t>
            </a:r>
          </a:p>
          <a:p>
            <a:r>
              <a:rPr lang="cs-CZ" dirty="0"/>
              <a:t>b) politickými změnami </a:t>
            </a:r>
          </a:p>
          <a:p>
            <a:r>
              <a:rPr lang="cs-CZ" dirty="0"/>
              <a:t>c) inflaci</a:t>
            </a:r>
          </a:p>
          <a:p>
            <a:r>
              <a:rPr lang="cs-CZ" dirty="0"/>
              <a:t>d) změnou spotřebitelské poptávky</a:t>
            </a:r>
          </a:p>
        </p:txBody>
      </p:sp>
    </p:spTree>
    <p:extLst>
      <p:ext uri="{BB962C8B-B14F-4D97-AF65-F5344CB8AC3E}">
        <p14:creationId xmlns:p14="http://schemas.microsoft.com/office/powerpoint/2010/main" val="319857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86000" y="2413338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/>
              <a:t>Řešení:</a:t>
            </a:r>
          </a:p>
          <a:p>
            <a:endParaRPr lang="cs-CZ" dirty="0"/>
          </a:p>
          <a:p>
            <a:r>
              <a:rPr lang="cs-CZ" dirty="0" smtClean="0"/>
              <a:t>1-d             </a:t>
            </a:r>
            <a:r>
              <a:rPr lang="cs-CZ" dirty="0"/>
              <a:t>8-a</a:t>
            </a:r>
          </a:p>
          <a:p>
            <a:r>
              <a:rPr lang="cs-CZ" dirty="0"/>
              <a:t>2-c </a:t>
            </a:r>
            <a:r>
              <a:rPr lang="cs-CZ" dirty="0" smtClean="0"/>
              <a:t>            </a:t>
            </a:r>
            <a:r>
              <a:rPr lang="cs-CZ" dirty="0"/>
              <a:t>9-b</a:t>
            </a:r>
          </a:p>
          <a:p>
            <a:r>
              <a:rPr lang="cs-CZ" dirty="0" smtClean="0"/>
              <a:t>3-a           </a:t>
            </a:r>
            <a:r>
              <a:rPr lang="cs-CZ" dirty="0"/>
              <a:t>10-b</a:t>
            </a:r>
          </a:p>
          <a:p>
            <a:r>
              <a:rPr lang="cs-CZ" dirty="0" smtClean="0"/>
              <a:t>4-c           </a:t>
            </a:r>
            <a:r>
              <a:rPr lang="cs-CZ" dirty="0" smtClean="0"/>
              <a:t>11-a</a:t>
            </a:r>
            <a:endParaRPr lang="cs-CZ" dirty="0"/>
          </a:p>
          <a:p>
            <a:r>
              <a:rPr lang="cs-CZ" dirty="0"/>
              <a:t>5-b </a:t>
            </a:r>
            <a:r>
              <a:rPr lang="cs-CZ" dirty="0" smtClean="0"/>
              <a:t>         </a:t>
            </a:r>
            <a:r>
              <a:rPr lang="cs-CZ" dirty="0" smtClean="0"/>
              <a:t>12-c</a:t>
            </a:r>
            <a:endParaRPr lang="cs-CZ" dirty="0"/>
          </a:p>
          <a:p>
            <a:r>
              <a:rPr lang="cs-CZ" dirty="0"/>
              <a:t>6-a</a:t>
            </a:r>
          </a:p>
          <a:p>
            <a:r>
              <a:rPr lang="cs-CZ" dirty="0" smtClean="0"/>
              <a:t>7-b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057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70080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HOLUBOVÁ, Pavla. </a:t>
            </a:r>
            <a:r>
              <a:rPr lang="cs-CZ" sz="2000" i="1" dirty="0"/>
              <a:t>Chci se dostat na ekonomii ! a podnikatelskou fakultu</a:t>
            </a:r>
            <a:r>
              <a:rPr lang="cs-CZ" sz="2000" dirty="0"/>
              <a:t>. Brno: </a:t>
            </a:r>
            <a:r>
              <a:rPr lang="cs-CZ" sz="2000" dirty="0" err="1"/>
              <a:t>Barrister</a:t>
            </a:r>
            <a:r>
              <a:rPr lang="cs-CZ" sz="2000" dirty="0"/>
              <a:t> a </a:t>
            </a:r>
            <a:r>
              <a:rPr lang="cs-CZ" sz="2000" dirty="0" err="1"/>
              <a:t>Principal</a:t>
            </a:r>
            <a:r>
              <a:rPr lang="cs-CZ" sz="2000" dirty="0"/>
              <a:t>, 2002, ISBN 80-86598-11-X.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1164</TotalTime>
  <Words>667</Words>
  <Application>Microsoft Office PowerPoint</Application>
  <PresentationFormat>Předvádění na obrazovce (4:3)</PresentationFormat>
  <Paragraphs>153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Muf</cp:lastModifiedBy>
  <cp:revision>82</cp:revision>
  <dcterms:created xsi:type="dcterms:W3CDTF">2010-11-01T23:40:31Z</dcterms:created>
  <dcterms:modified xsi:type="dcterms:W3CDTF">2013-06-12T18:04:36Z</dcterms:modified>
</cp:coreProperties>
</file>