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85" r:id="rId3"/>
    <p:sldId id="274" r:id="rId4"/>
    <p:sldId id="275" r:id="rId5"/>
    <p:sldId id="277" r:id="rId6"/>
    <p:sldId id="278" r:id="rId7"/>
    <p:sldId id="279" r:id="rId8"/>
    <p:sldId id="286" r:id="rId9"/>
    <p:sldId id="280" r:id="rId10"/>
    <p:sldId id="281" r:id="rId11"/>
    <p:sldId id="276" r:id="rId12"/>
    <p:sldId id="282" r:id="rId13"/>
    <p:sldId id="283" r:id="rId14"/>
    <p:sldId id="284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456" y="-2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9011268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Projekt MŠMT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Název projektu školy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Registrační číslo projektu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Šablona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44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Na počátku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podnikání je důležité znát zdroje svých aktiv a pasiv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Aktiva,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pasiva, kapitál, majetek, fondy, rezervy, závazky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</a:rPr>
                        <a:t>Předmět</a:t>
                      </a:r>
                      <a:endParaRPr lang="cs-CZ" sz="1200" b="1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Ekonomika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Autor, spoluautor  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Jitka Vavřincová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Prezentace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PowerPoint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18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– 21 let, obor Podnikání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Aktiva a pasiva podniku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VY_32_INOVACE_44_893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2708920"/>
            <a:ext cx="36004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>
                <a:ln/>
                <a:solidFill>
                  <a:schemeClr val="accent6">
                    <a:lumMod val="50000"/>
                  </a:schemeClr>
                </a:solidFill>
              </a:rPr>
              <a:t>Aktiva a </a:t>
            </a:r>
            <a:r>
              <a:rPr lang="cs-CZ" sz="2800" b="1" dirty="0" smtClean="0">
                <a:ln/>
                <a:solidFill>
                  <a:schemeClr val="accent6">
                    <a:lumMod val="50000"/>
                  </a:schemeClr>
                </a:solidFill>
              </a:rPr>
              <a:t>pasiva </a:t>
            </a:r>
            <a:r>
              <a:rPr lang="cs-CZ" sz="2800" b="1" dirty="0">
                <a:ln/>
                <a:solidFill>
                  <a:schemeClr val="accent6">
                    <a:lumMod val="50000"/>
                  </a:schemeClr>
                </a:solidFill>
              </a:rPr>
              <a:t>podniku</a:t>
            </a:r>
          </a:p>
        </p:txBody>
      </p:sp>
    </p:spTree>
    <p:extLst>
      <p:ext uri="{BB962C8B-B14F-4D97-AF65-F5344CB8AC3E}">
        <p14:creationId xmlns:p14="http://schemas.microsoft.com/office/powerpoint/2010/main" val="146594436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051720" y="2132856"/>
            <a:ext cx="547260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>
                <a:ln/>
                <a:solidFill>
                  <a:schemeClr val="accent6">
                    <a:lumMod val="50000"/>
                  </a:schemeClr>
                </a:solidFill>
              </a:rPr>
              <a:t>Aktiva </a:t>
            </a:r>
            <a:r>
              <a:rPr lang="cs-CZ" sz="2800" b="1" dirty="0" smtClean="0">
                <a:ln/>
                <a:solidFill>
                  <a:schemeClr val="accent6">
                    <a:lumMod val="50000"/>
                  </a:schemeClr>
                </a:solidFill>
              </a:rPr>
              <a:t>podniku</a:t>
            </a:r>
          </a:p>
          <a:p>
            <a:pPr algn="ctr"/>
            <a:endParaRPr lang="cs-CZ" sz="2800" b="1" dirty="0" smtClean="0">
              <a:ln/>
              <a:solidFill>
                <a:schemeClr val="accent6">
                  <a:lumMod val="50000"/>
                </a:schemeClr>
              </a:solidFill>
            </a:endParaRPr>
          </a:p>
          <a:p>
            <a:pPr algn="ctr"/>
            <a:r>
              <a:rPr lang="cs-CZ" sz="2000" dirty="0" smtClean="0">
                <a:ln/>
              </a:rPr>
              <a:t>- V podstatě můžeme říci, že je to vše, co v podniku máme a co nám kdo zaplatí</a:t>
            </a:r>
            <a:endParaRPr lang="cs-CZ" sz="2000" dirty="0">
              <a:ln/>
            </a:endParaRPr>
          </a:p>
        </p:txBody>
      </p:sp>
    </p:spTree>
    <p:extLst>
      <p:ext uri="{BB962C8B-B14F-4D97-AF65-F5344CB8AC3E}">
        <p14:creationId xmlns:p14="http://schemas.microsoft.com/office/powerpoint/2010/main" val="109675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907704" y="1916832"/>
            <a:ext cx="597666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u="sng" dirty="0" smtClean="0"/>
              <a:t>Pohledávky </a:t>
            </a:r>
            <a:r>
              <a:rPr lang="cs-CZ" b="1" u="sng" dirty="0"/>
              <a:t>za upsaný základní kapitál </a:t>
            </a:r>
            <a:endParaRPr lang="cs-CZ" b="1" u="sng" dirty="0" smtClean="0"/>
          </a:p>
          <a:p>
            <a:endParaRPr lang="cs-CZ" b="1" u="sng" dirty="0"/>
          </a:p>
          <a:p>
            <a:r>
              <a:rPr lang="cs-CZ" dirty="0" smtClean="0"/>
              <a:t>– </a:t>
            </a:r>
            <a:r>
              <a:rPr lang="cs-CZ" dirty="0"/>
              <a:t>zakladatelé firmy se zavázali (např. při upisování akcií) vložit do firmy své peníze a dosud svůj závazek plně nesplatili – firma má vůči nim pohledávku.</a:t>
            </a:r>
          </a:p>
        </p:txBody>
      </p:sp>
      <p:sp>
        <p:nvSpPr>
          <p:cNvPr id="3" name="Krychle 2"/>
          <p:cNvSpPr/>
          <p:nvPr/>
        </p:nvSpPr>
        <p:spPr>
          <a:xfrm>
            <a:off x="2843110" y="2114738"/>
            <a:ext cx="143551" cy="108012"/>
          </a:xfrm>
          <a:prstGeom prst="cube">
            <a:avLst>
              <a:gd name="adj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076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835696" y="1988840"/>
            <a:ext cx="604867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u="sng" dirty="0"/>
              <a:t>Dlouhodobý majetek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– </a:t>
            </a:r>
            <a:r>
              <a:rPr lang="cs-CZ" dirty="0"/>
              <a:t>majetek, který má firma v držení po dobu delší než jeden rok.</a:t>
            </a:r>
          </a:p>
          <a:p>
            <a:r>
              <a:rPr lang="cs-CZ" b="1" dirty="0"/>
              <a:t>	</a:t>
            </a:r>
            <a:endParaRPr lang="cs-CZ" b="1" dirty="0" smtClean="0"/>
          </a:p>
          <a:p>
            <a:r>
              <a:rPr lang="cs-CZ" b="1" dirty="0"/>
              <a:t> </a:t>
            </a:r>
            <a:r>
              <a:rPr lang="cs-CZ" b="1" dirty="0" smtClean="0"/>
              <a:t>    </a:t>
            </a:r>
            <a:r>
              <a:rPr lang="cs-CZ" b="1" u="sng" dirty="0" smtClean="0"/>
              <a:t>nehmotný</a:t>
            </a:r>
            <a:r>
              <a:rPr lang="cs-CZ" b="1" u="sng" dirty="0"/>
              <a:t>, hmotný a finanční dlouhodobý majetek</a:t>
            </a:r>
            <a:r>
              <a:rPr lang="cs-CZ" b="1" dirty="0"/>
              <a:t>: </a:t>
            </a:r>
            <a:endParaRPr lang="cs-CZ" b="1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nehmotný </a:t>
            </a:r>
            <a:r>
              <a:rPr lang="cs-CZ" dirty="0"/>
              <a:t>majetek (software),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hmotný </a:t>
            </a:r>
            <a:r>
              <a:rPr lang="cs-CZ" dirty="0"/>
              <a:t>majetek (budovy, automobily, stroje),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finanční </a:t>
            </a:r>
            <a:r>
              <a:rPr lang="cs-CZ" dirty="0"/>
              <a:t>majetek (akcie určené k investování, dlouhodobé dluhopisy)</a:t>
            </a:r>
          </a:p>
          <a:p>
            <a:endParaRPr lang="cs-CZ" dirty="0"/>
          </a:p>
        </p:txBody>
      </p:sp>
      <p:sp>
        <p:nvSpPr>
          <p:cNvPr id="3" name="Krychle 2"/>
          <p:cNvSpPr/>
          <p:nvPr/>
        </p:nvSpPr>
        <p:spPr>
          <a:xfrm>
            <a:off x="3504682" y="2112469"/>
            <a:ext cx="144016" cy="10801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5729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899592" y="1268760"/>
            <a:ext cx="727280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u="sng" dirty="0"/>
              <a:t>Oběžná </a:t>
            </a:r>
            <a:r>
              <a:rPr lang="cs-CZ" b="1" u="sng" dirty="0" smtClean="0"/>
              <a:t>aktiva</a:t>
            </a:r>
          </a:p>
          <a:p>
            <a:pPr algn="ctr"/>
            <a:endParaRPr lang="cs-CZ" b="1" u="sng" dirty="0" smtClean="0"/>
          </a:p>
          <a:p>
            <a:r>
              <a:rPr lang="cs-CZ" dirty="0" smtClean="0"/>
              <a:t>– </a:t>
            </a:r>
            <a:r>
              <a:rPr lang="cs-CZ" dirty="0"/>
              <a:t>majetek s dobou použitelnosti do 1 roku, který se spotřebovává jednorázově </a:t>
            </a:r>
            <a:endParaRPr lang="cs-CZ" dirty="0" smtClean="0"/>
          </a:p>
          <a:p>
            <a:r>
              <a:rPr lang="cs-CZ" dirty="0"/>
              <a:t>	</a:t>
            </a:r>
            <a:endParaRPr lang="cs-CZ" dirty="0" smtClean="0"/>
          </a:p>
          <a:p>
            <a:r>
              <a:rPr lang="cs-CZ" dirty="0" smtClean="0"/>
              <a:t>-</a:t>
            </a:r>
            <a:r>
              <a:rPr lang="cs-CZ" b="1" u="sng" dirty="0"/>
              <a:t>zásoby</a:t>
            </a:r>
            <a:r>
              <a:rPr lang="cs-CZ" dirty="0"/>
              <a:t>: materiál, nedokončená výroba a polotovary, hotové výrobky, zboží, zvířata</a:t>
            </a:r>
          </a:p>
          <a:p>
            <a:r>
              <a:rPr lang="cs-CZ" dirty="0"/>
              <a:t>	</a:t>
            </a:r>
            <a:endParaRPr lang="cs-CZ" dirty="0" smtClean="0"/>
          </a:p>
          <a:p>
            <a:r>
              <a:rPr lang="cs-CZ" dirty="0" smtClean="0"/>
              <a:t>-  </a:t>
            </a:r>
            <a:r>
              <a:rPr lang="cs-CZ" b="1" u="sng" dirty="0"/>
              <a:t>dlouhodobé pohledávky</a:t>
            </a:r>
            <a:r>
              <a:rPr lang="cs-CZ" b="1" dirty="0"/>
              <a:t>: </a:t>
            </a:r>
            <a:r>
              <a:rPr lang="cs-CZ" dirty="0"/>
              <a:t>pohledávky za odběrateli, za společníky nebo jiné s délkou splatnosti nad 1 rok</a:t>
            </a:r>
          </a:p>
          <a:p>
            <a:r>
              <a:rPr lang="cs-CZ" dirty="0"/>
              <a:t>	</a:t>
            </a:r>
            <a:endParaRPr lang="cs-CZ" dirty="0" smtClean="0"/>
          </a:p>
          <a:p>
            <a:r>
              <a:rPr lang="cs-CZ" dirty="0" smtClean="0"/>
              <a:t>- </a:t>
            </a:r>
            <a:r>
              <a:rPr lang="cs-CZ" b="1" u="sng" dirty="0"/>
              <a:t>krátkodobé pohledávky</a:t>
            </a:r>
            <a:r>
              <a:rPr lang="cs-CZ" b="1" dirty="0"/>
              <a:t>: </a:t>
            </a:r>
            <a:r>
              <a:rPr lang="cs-CZ" dirty="0"/>
              <a:t>pohledávky za odběrateli, za společníky, daňové pohledávky a jiné s délkou splatnosti 1 roku</a:t>
            </a:r>
          </a:p>
          <a:p>
            <a:r>
              <a:rPr lang="cs-CZ" dirty="0"/>
              <a:t>	</a:t>
            </a:r>
            <a:endParaRPr lang="cs-CZ" dirty="0" smtClean="0"/>
          </a:p>
          <a:p>
            <a:r>
              <a:rPr lang="cs-CZ" dirty="0" smtClean="0"/>
              <a:t>- </a:t>
            </a:r>
            <a:r>
              <a:rPr lang="cs-CZ" b="1" u="sng" dirty="0"/>
              <a:t>krátkodobý finanční majetek</a:t>
            </a:r>
            <a:r>
              <a:rPr lang="cs-CZ" dirty="0"/>
              <a:t>: peníze v pokladně, na účtech, krátkodobé cenné papíry.	</a:t>
            </a:r>
          </a:p>
        </p:txBody>
      </p:sp>
      <p:sp>
        <p:nvSpPr>
          <p:cNvPr id="3" name="Krychle 2"/>
          <p:cNvSpPr/>
          <p:nvPr/>
        </p:nvSpPr>
        <p:spPr>
          <a:xfrm>
            <a:off x="3527884" y="1340768"/>
            <a:ext cx="216024" cy="21602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0639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835696" y="1988840"/>
            <a:ext cx="502230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u="sng" dirty="0"/>
              <a:t>Časové rozlišení </a:t>
            </a:r>
            <a:endParaRPr lang="cs-CZ" b="1" u="sng" dirty="0" smtClean="0"/>
          </a:p>
          <a:p>
            <a:endParaRPr lang="cs-CZ" b="1" u="sng" dirty="0"/>
          </a:p>
          <a:p>
            <a:endParaRPr lang="cs-CZ" b="1" u="sng" dirty="0" smtClean="0"/>
          </a:p>
          <a:p>
            <a:r>
              <a:rPr lang="cs-CZ" dirty="0" smtClean="0"/>
              <a:t>– </a:t>
            </a:r>
            <a:r>
              <a:rPr lang="cs-CZ" dirty="0"/>
              <a:t>náklady příštích období </a:t>
            </a:r>
            <a:r>
              <a:rPr lang="cs-CZ" dirty="0" smtClean="0"/>
              <a:t>a </a:t>
            </a:r>
            <a:r>
              <a:rPr lang="cs-CZ" dirty="0"/>
              <a:t>příjmy příštího období.</a:t>
            </a:r>
          </a:p>
        </p:txBody>
      </p:sp>
      <p:sp>
        <p:nvSpPr>
          <p:cNvPr id="3" name="Krychle 2"/>
          <p:cNvSpPr/>
          <p:nvPr/>
        </p:nvSpPr>
        <p:spPr>
          <a:xfrm>
            <a:off x="3287566" y="2103478"/>
            <a:ext cx="144016" cy="14401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5570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835696" y="1988840"/>
            <a:ext cx="5976664" cy="16927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P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asiva podniku</a:t>
            </a:r>
            <a:endParaRPr lang="cs-CZ" sz="2800" b="1" u="sng" dirty="0" smtClean="0"/>
          </a:p>
          <a:p>
            <a:endParaRPr lang="cs-CZ" b="1" u="sng" dirty="0"/>
          </a:p>
          <a:p>
            <a:r>
              <a:rPr lang="cs-CZ" sz="2000" dirty="0" smtClean="0"/>
              <a:t>V podstatě můžeme říci, že to jsou finanční zdroje krytí a vše, co v podniku musíme zaplatit.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8818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259632" y="1736229"/>
            <a:ext cx="705678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  <a:p>
            <a:endParaRPr lang="cs-CZ" b="1" u="sng" dirty="0"/>
          </a:p>
          <a:p>
            <a:pPr algn="ctr"/>
            <a:r>
              <a:rPr lang="cs-CZ" b="1" u="sng" dirty="0" smtClean="0"/>
              <a:t>Vlastní </a:t>
            </a:r>
            <a:r>
              <a:rPr lang="cs-CZ" b="1" u="sng" dirty="0"/>
              <a:t>kapitál </a:t>
            </a:r>
            <a:endParaRPr lang="cs-CZ" b="1" u="sng" dirty="0" smtClean="0"/>
          </a:p>
          <a:p>
            <a:endParaRPr lang="cs-CZ" b="1" u="sng" dirty="0"/>
          </a:p>
          <a:p>
            <a:r>
              <a:rPr lang="cs-CZ" dirty="0" smtClean="0"/>
              <a:t>– </a:t>
            </a:r>
            <a:r>
              <a:rPr lang="cs-CZ" dirty="0"/>
              <a:t>vše co má firma ve vlastním majetku (na co si nepůjčila peníze</a:t>
            </a:r>
            <a:r>
              <a:rPr lang="cs-CZ" dirty="0" smtClean="0"/>
              <a:t>).</a:t>
            </a:r>
            <a:endParaRPr lang="cs-CZ" dirty="0"/>
          </a:p>
        </p:txBody>
      </p:sp>
      <p:sp>
        <p:nvSpPr>
          <p:cNvPr id="3" name="Krychle 2"/>
          <p:cNvSpPr/>
          <p:nvPr/>
        </p:nvSpPr>
        <p:spPr>
          <a:xfrm>
            <a:off x="3779912" y="2521059"/>
            <a:ext cx="144946" cy="147865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701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683568" y="1052737"/>
            <a:ext cx="7848872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sz="2000" b="1" u="sng" dirty="0" smtClean="0"/>
          </a:p>
          <a:p>
            <a:pPr algn="ctr"/>
            <a:r>
              <a:rPr lang="cs-CZ" sz="2000" b="1" u="sng" dirty="0" smtClean="0"/>
              <a:t>Kapitálové </a:t>
            </a:r>
            <a:r>
              <a:rPr lang="cs-CZ" sz="2000" b="1" u="sng" dirty="0"/>
              <a:t>fondy </a:t>
            </a:r>
            <a:endParaRPr lang="cs-CZ" sz="2000" b="1" u="sng" dirty="0" smtClean="0"/>
          </a:p>
          <a:p>
            <a:pPr algn="ctr"/>
            <a:endParaRPr lang="cs-CZ" sz="2000" b="1" u="sng" dirty="0" smtClean="0"/>
          </a:p>
          <a:p>
            <a:r>
              <a:rPr lang="cs-CZ" sz="2000" dirty="0" smtClean="0"/>
              <a:t>– </a:t>
            </a:r>
            <a:r>
              <a:rPr lang="cs-CZ" sz="2000" dirty="0"/>
              <a:t>součást vlastního kapitálu </a:t>
            </a:r>
            <a:r>
              <a:rPr lang="cs-CZ" sz="2000" dirty="0" smtClean="0"/>
              <a:t>firmy.</a:t>
            </a:r>
          </a:p>
          <a:p>
            <a:endParaRPr lang="cs-CZ" sz="2000" b="1" u="sng" dirty="0"/>
          </a:p>
          <a:p>
            <a:r>
              <a:rPr lang="cs-CZ" sz="2000" b="1" u="sng" dirty="0" smtClean="0"/>
              <a:t>Rezervní </a:t>
            </a:r>
            <a:r>
              <a:rPr lang="cs-CZ" sz="2000" b="1" u="sng" dirty="0"/>
              <a:t>fond, nedělitelný fond a ostatní fondy ze zisku</a:t>
            </a:r>
            <a:r>
              <a:rPr lang="cs-CZ" sz="2000" b="1" dirty="0"/>
              <a:t>: </a:t>
            </a:r>
            <a:r>
              <a:rPr lang="cs-CZ" sz="2000" dirty="0"/>
              <a:t>příděly do zákonných a jiných fondů firmy při dosažení zisku. Zde je významné, že příděly do fondů jsou až po zdanění zisku, tím se např. rezervní fond výrazně liší od </a:t>
            </a:r>
            <a:r>
              <a:rPr lang="cs-CZ" sz="2000" dirty="0" smtClean="0"/>
              <a:t>rezerv.</a:t>
            </a:r>
          </a:p>
          <a:p>
            <a:endParaRPr lang="cs-CZ" sz="2000" b="1" u="sng" dirty="0"/>
          </a:p>
          <a:p>
            <a:r>
              <a:rPr lang="cs-CZ" sz="2000" b="1" u="sng" dirty="0" smtClean="0"/>
              <a:t>Výsledek </a:t>
            </a:r>
            <a:r>
              <a:rPr lang="cs-CZ" sz="2000" b="1" u="sng" dirty="0"/>
              <a:t>hospodaření minulých období</a:t>
            </a:r>
            <a:r>
              <a:rPr lang="cs-CZ" sz="2000" b="1" dirty="0"/>
              <a:t>: </a:t>
            </a:r>
            <a:r>
              <a:rPr lang="cs-CZ" sz="2000" dirty="0"/>
              <a:t>zisk předešlých let, o kterém ještě nebylo rozhodnuto, jak se s ním naloží, nebo ztráta, u které nebylo doposud rozhodnuto, kdo ji uhradí.</a:t>
            </a:r>
          </a:p>
          <a:p>
            <a:pPr lvl="1"/>
            <a:endParaRPr lang="cs-CZ" sz="2000" dirty="0"/>
          </a:p>
        </p:txBody>
      </p:sp>
      <p:sp>
        <p:nvSpPr>
          <p:cNvPr id="3" name="Krychle 2"/>
          <p:cNvSpPr/>
          <p:nvPr/>
        </p:nvSpPr>
        <p:spPr>
          <a:xfrm>
            <a:off x="3486294" y="1484784"/>
            <a:ext cx="149602" cy="180020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645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187624" y="1844824"/>
            <a:ext cx="684076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cs-CZ" sz="2000" b="1" u="sng" dirty="0"/>
              <a:t>Výsledek hospodaření běžného účetního období </a:t>
            </a:r>
            <a:r>
              <a:rPr lang="cs-CZ" sz="2000" b="1" u="sng" dirty="0" smtClean="0"/>
              <a:t>+/-</a:t>
            </a:r>
          </a:p>
          <a:p>
            <a:pPr lvl="1"/>
            <a:endParaRPr lang="cs-CZ" sz="2000" b="1" dirty="0" smtClean="0"/>
          </a:p>
          <a:p>
            <a:pPr marL="800100" lvl="1" indent="-342900">
              <a:buFontTx/>
              <a:buChar char="-"/>
            </a:pPr>
            <a:r>
              <a:rPr lang="cs-CZ" sz="2000" dirty="0" smtClean="0"/>
              <a:t>údaj </a:t>
            </a:r>
            <a:r>
              <a:rPr lang="cs-CZ" sz="2000" dirty="0"/>
              <a:t>pro podnikatele nejdůležitější, protože mu ukazuje, jak je úspěšný (zisk +, </a:t>
            </a:r>
            <a:r>
              <a:rPr lang="cs-CZ" sz="2000" dirty="0" smtClean="0"/>
              <a:t>ztráta </a:t>
            </a:r>
            <a:r>
              <a:rPr lang="cs-CZ" sz="2000" dirty="0"/>
              <a:t>-). </a:t>
            </a:r>
            <a:endParaRPr lang="cs-CZ" sz="2000" dirty="0" smtClean="0"/>
          </a:p>
          <a:p>
            <a:pPr lvl="1"/>
            <a:endParaRPr lang="cs-CZ" sz="2000" dirty="0" smtClean="0"/>
          </a:p>
          <a:p>
            <a:pPr marL="800100" lvl="1" indent="-342900">
              <a:buFontTx/>
              <a:buChar char="-"/>
            </a:pPr>
            <a:r>
              <a:rPr lang="cs-CZ" sz="2000" dirty="0"/>
              <a:t>t</a:t>
            </a:r>
            <a:r>
              <a:rPr lang="cs-CZ" sz="2000" dirty="0" smtClean="0"/>
              <a:t>ento </a:t>
            </a:r>
            <a:r>
              <a:rPr lang="cs-CZ" sz="2000" dirty="0"/>
              <a:t>údaj zároveň propojuje rozvahu s výsledovku.</a:t>
            </a:r>
          </a:p>
        </p:txBody>
      </p:sp>
      <p:sp>
        <p:nvSpPr>
          <p:cNvPr id="3" name="Krychle 2"/>
          <p:cNvSpPr/>
          <p:nvPr/>
        </p:nvSpPr>
        <p:spPr>
          <a:xfrm>
            <a:off x="1399298" y="1965092"/>
            <a:ext cx="216024" cy="21602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6586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475656" y="1916832"/>
            <a:ext cx="615486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b="1" u="sng" dirty="0" smtClean="0"/>
          </a:p>
          <a:p>
            <a:pPr algn="ctr"/>
            <a:r>
              <a:rPr lang="cs-CZ" b="1" u="sng" dirty="0" smtClean="0"/>
              <a:t>Cizí </a:t>
            </a:r>
            <a:r>
              <a:rPr lang="cs-CZ" b="1" u="sng" dirty="0"/>
              <a:t>zdroje </a:t>
            </a:r>
            <a:endParaRPr lang="cs-CZ" b="1" u="sng" dirty="0" smtClean="0"/>
          </a:p>
          <a:p>
            <a:pPr algn="ctr"/>
            <a:endParaRPr lang="cs-CZ" b="1" u="sng" dirty="0" smtClean="0"/>
          </a:p>
          <a:p>
            <a:r>
              <a:rPr lang="cs-CZ" dirty="0" smtClean="0"/>
              <a:t>– </a:t>
            </a:r>
            <a:r>
              <a:rPr lang="cs-CZ" dirty="0"/>
              <a:t>jsou závazky neboli dluhy, vše co firma bude muset jednou </a:t>
            </a:r>
            <a:endParaRPr lang="cs-CZ" dirty="0" smtClean="0"/>
          </a:p>
          <a:p>
            <a:r>
              <a:rPr lang="cs-CZ" dirty="0" smtClean="0"/>
              <a:t>   uhradit</a:t>
            </a:r>
            <a:r>
              <a:rPr lang="cs-CZ" dirty="0"/>
              <a:t>, </a:t>
            </a:r>
            <a:r>
              <a:rPr lang="cs-CZ" dirty="0" smtClean="0"/>
              <a:t>vrátit.</a:t>
            </a:r>
            <a:endParaRPr lang="cs-CZ" dirty="0"/>
          </a:p>
        </p:txBody>
      </p:sp>
      <p:sp>
        <p:nvSpPr>
          <p:cNvPr id="3" name="Krychle 2"/>
          <p:cNvSpPr/>
          <p:nvPr/>
        </p:nvSpPr>
        <p:spPr>
          <a:xfrm>
            <a:off x="3701954" y="2348880"/>
            <a:ext cx="216024" cy="16665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4728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755576" y="1196753"/>
            <a:ext cx="748883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1" algn="ctr"/>
            <a:r>
              <a:rPr lang="cs-CZ" b="1" u="sng" dirty="0" smtClean="0"/>
              <a:t>Rezervy</a:t>
            </a:r>
            <a:r>
              <a:rPr lang="cs-CZ" b="1" dirty="0" smtClean="0"/>
              <a:t> </a:t>
            </a:r>
          </a:p>
          <a:p>
            <a:pPr marL="342900" lvl="1" indent="-342900">
              <a:buFont typeface="Arial" pitchFamily="34" charset="0"/>
              <a:buChar char="•"/>
            </a:pPr>
            <a:endParaRPr lang="cs-CZ" b="1" dirty="0"/>
          </a:p>
          <a:p>
            <a:pPr marL="285750" lvl="1" indent="-285750">
              <a:buFontTx/>
              <a:buChar char="-"/>
            </a:pPr>
            <a:r>
              <a:rPr lang="cs-CZ" dirty="0" smtClean="0"/>
              <a:t>zadržená </a:t>
            </a:r>
            <a:r>
              <a:rPr lang="cs-CZ" dirty="0"/>
              <a:t>část nevykázaného zisku, kterou si v průběhu několika let odkládá, pro případ vzniku různých rizik, plánovaných oprav strojů apod. </a:t>
            </a:r>
            <a:endParaRPr lang="cs-CZ" dirty="0" smtClean="0"/>
          </a:p>
          <a:p>
            <a:pPr marL="285750" lvl="1" indent="-285750">
              <a:buFontTx/>
              <a:buChar char="-"/>
            </a:pPr>
            <a:endParaRPr lang="cs-CZ" dirty="0" smtClean="0"/>
          </a:p>
          <a:p>
            <a:pPr marL="285750" lvl="1" indent="-285750">
              <a:buFontTx/>
              <a:buChar char="-"/>
            </a:pPr>
            <a:r>
              <a:rPr lang="cs-CZ" dirty="0"/>
              <a:t>t</a:t>
            </a:r>
            <a:r>
              <a:rPr lang="cs-CZ" dirty="0" smtClean="0"/>
              <a:t>yto  </a:t>
            </a:r>
            <a:r>
              <a:rPr lang="cs-CZ" dirty="0"/>
              <a:t>rezervy se chovají jako náklady a v případě zákonných rezerv (dle zákona o rezervách pro zjištění základu daně z příjmu) dokonce snižují daňový základ běžného období. </a:t>
            </a:r>
            <a:endParaRPr lang="cs-CZ" dirty="0" smtClean="0"/>
          </a:p>
          <a:p>
            <a:pPr marL="285750" lvl="1" indent="-285750">
              <a:buFontTx/>
              <a:buChar char="-"/>
            </a:pPr>
            <a:endParaRPr lang="cs-CZ" dirty="0" smtClean="0"/>
          </a:p>
          <a:p>
            <a:pPr marL="285750" lvl="1" indent="-285750">
              <a:buFontTx/>
              <a:buChar char="-"/>
            </a:pPr>
            <a:r>
              <a:rPr lang="cs-CZ" dirty="0"/>
              <a:t>j</a:t>
            </a:r>
            <a:r>
              <a:rPr lang="cs-CZ" dirty="0" smtClean="0"/>
              <a:t>sou </a:t>
            </a:r>
            <a:r>
              <a:rPr lang="cs-CZ" dirty="0"/>
              <a:t>to cizí zdroje, protože nejsou vytvářeny ze zisku a v budoucnu je firma bude muset vrátit – čerpat  a zúčtovat ve prospěch speciálních nákladových účtů.</a:t>
            </a:r>
          </a:p>
          <a:p>
            <a:endParaRPr lang="cs-CZ" b="1" dirty="0"/>
          </a:p>
        </p:txBody>
      </p:sp>
      <p:sp>
        <p:nvSpPr>
          <p:cNvPr id="3" name="Krychle 2"/>
          <p:cNvSpPr/>
          <p:nvPr/>
        </p:nvSpPr>
        <p:spPr>
          <a:xfrm>
            <a:off x="3743908" y="1309780"/>
            <a:ext cx="216024" cy="21602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6751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899592" y="1484785"/>
            <a:ext cx="7632848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u="sng" dirty="0"/>
              <a:t>Dlouhodobé závazky </a:t>
            </a:r>
            <a:endParaRPr lang="cs-CZ" b="1" u="sng" dirty="0" smtClean="0"/>
          </a:p>
          <a:p>
            <a:endParaRPr lang="cs-CZ" b="1" u="sng" dirty="0"/>
          </a:p>
          <a:p>
            <a:r>
              <a:rPr lang="cs-CZ" dirty="0" smtClean="0"/>
              <a:t>– </a:t>
            </a:r>
            <a:r>
              <a:rPr lang="cs-CZ" dirty="0"/>
              <a:t>emitované dluhopisy, závazky k firmám, dlouhodobé přijaté zálohy a jiné závazky s dobou splatnosti delší než jeden rok.</a:t>
            </a:r>
          </a:p>
          <a:p>
            <a:endParaRPr lang="cs-CZ" b="1" u="sng" dirty="0" smtClean="0"/>
          </a:p>
          <a:p>
            <a:pPr algn="ctr"/>
            <a:r>
              <a:rPr lang="cs-CZ" b="1" u="sng" dirty="0" smtClean="0"/>
              <a:t>Krátkodobé závazky </a:t>
            </a:r>
          </a:p>
          <a:p>
            <a:endParaRPr lang="cs-CZ" b="1" u="sng" dirty="0"/>
          </a:p>
          <a:p>
            <a:r>
              <a:rPr lang="cs-CZ" dirty="0" smtClean="0"/>
              <a:t>– </a:t>
            </a:r>
            <a:r>
              <a:rPr lang="cs-CZ" dirty="0"/>
              <a:t>závazky vůči společníkům, k zaměstnancům, daňové závazky s dobou splatnosti do 1 roku</a:t>
            </a:r>
          </a:p>
          <a:p>
            <a:endParaRPr lang="cs-CZ" b="1" u="sng" dirty="0" smtClean="0"/>
          </a:p>
          <a:p>
            <a:pPr algn="ctr"/>
            <a:r>
              <a:rPr lang="cs-CZ" b="1" u="sng" dirty="0" smtClean="0"/>
              <a:t>Časové </a:t>
            </a:r>
            <a:r>
              <a:rPr lang="cs-CZ" b="1" u="sng" dirty="0"/>
              <a:t>rozlišení </a:t>
            </a:r>
            <a:endParaRPr lang="cs-CZ" b="1" u="sng" dirty="0" smtClean="0"/>
          </a:p>
          <a:p>
            <a:endParaRPr lang="cs-CZ" b="1" u="sng" dirty="0"/>
          </a:p>
          <a:p>
            <a:r>
              <a:rPr lang="cs-CZ" dirty="0" smtClean="0"/>
              <a:t>– </a:t>
            </a:r>
            <a:r>
              <a:rPr lang="cs-CZ" dirty="0"/>
              <a:t>výdaje příštích období a výnosy příštích období       </a:t>
            </a:r>
          </a:p>
        </p:txBody>
      </p:sp>
      <p:sp>
        <p:nvSpPr>
          <p:cNvPr id="3" name="Krychle 2"/>
          <p:cNvSpPr/>
          <p:nvPr/>
        </p:nvSpPr>
        <p:spPr>
          <a:xfrm>
            <a:off x="3491880" y="1628800"/>
            <a:ext cx="144016" cy="14401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rychle 3"/>
          <p:cNvSpPr/>
          <p:nvPr/>
        </p:nvSpPr>
        <p:spPr>
          <a:xfrm>
            <a:off x="3563888" y="2996952"/>
            <a:ext cx="144016" cy="14401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3698187" y="4365104"/>
            <a:ext cx="144016" cy="14401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3960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1700808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JENA, Švarcová a kol. </a:t>
            </a:r>
            <a:r>
              <a:rPr lang="cs-CZ" sz="2000" i="1" dirty="0"/>
              <a:t>Ekonomie - stručný přehled</a:t>
            </a:r>
            <a:r>
              <a:rPr lang="cs-CZ" sz="2000" dirty="0"/>
              <a:t>. Zlín: CEED, 2009, ISBN 978-80-903433-8-2.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1175</TotalTime>
  <Words>634</Words>
  <Application>Microsoft Office PowerPoint</Application>
  <PresentationFormat>Předvádění na obrazovce (4:3)</PresentationFormat>
  <Paragraphs>142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Jitka Vavřincová, Mgr.</cp:lastModifiedBy>
  <cp:revision>81</cp:revision>
  <dcterms:created xsi:type="dcterms:W3CDTF">2010-11-01T23:40:31Z</dcterms:created>
  <dcterms:modified xsi:type="dcterms:W3CDTF">2013-06-11T09:07:26Z</dcterms:modified>
</cp:coreProperties>
</file>