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4" r:id="rId3"/>
    <p:sldId id="276" r:id="rId4"/>
    <p:sldId id="283" r:id="rId5"/>
    <p:sldId id="278" r:id="rId6"/>
    <p:sldId id="279" r:id="rId7"/>
    <p:sldId id="280" r:id="rId8"/>
    <p:sldId id="282" r:id="rId9"/>
    <p:sldId id="281" r:id="rId10"/>
    <p:sldId id="275" r:id="rId11"/>
    <p:sldId id="284" r:id="rId12"/>
    <p:sldId id="287" r:id="rId13"/>
    <p:sldId id="286" r:id="rId14"/>
    <p:sldId id="285" r:id="rId15"/>
    <p:sldId id="25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byznys.lidovky.cz/celosvetova-nezamestnanost-dosahla-rekordu-212-milionu-lidi-pqc-/moje-penize.aspx?c=A100126_171008_moje-penize_nev" TargetMode="External"/><Relationship Id="rId4" Type="http://schemas.openxmlformats.org/officeDocument/2006/relationships/hyperlink" Target="http://www.blesk.cz/clanek/radce-prace/162599/nezamestnanych-ubyva-ale-vyhra-to-nen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740725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Příčiny nezaměstnanosti mohou být různé, snaží se je vyřešit tripartita.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Nezaměstnanost, nabídky, poptávka, příčiny, měření, tripartita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Ekonomika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Nezaměstnanost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VY_32_INOVACE_44_894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07704" y="1556792"/>
            <a:ext cx="42664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</a:t>
            </a:r>
            <a:r>
              <a:rPr lang="cs-CZ" sz="2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Nezaměstnanost</a:t>
            </a:r>
          </a:p>
          <a:p>
            <a:pPr algn="ctr"/>
            <a:endParaRPr lang="cs-CZ" sz="2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1200" i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200" i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   </a:t>
            </a:r>
            <a:r>
              <a:rPr lang="cs-CZ" sz="800" i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Obrázek: 1</a:t>
            </a:r>
            <a:endParaRPr lang="cs-CZ" sz="800" i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Vavrincova\Desktop\1069007-img-prace-nezamestnanost-krize-propousten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92896"/>
            <a:ext cx="3161358" cy="210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1997838"/>
            <a:ext cx="640871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Práce </a:t>
            </a:r>
            <a:r>
              <a:rPr lang="cs-CZ" dirty="0"/>
              <a:t>je jedním ze základních výrobních faktorů.</a:t>
            </a:r>
          </a:p>
          <a:p>
            <a:endParaRPr lang="cs-CZ" dirty="0"/>
          </a:p>
          <a:p>
            <a:r>
              <a:rPr lang="cs-CZ" dirty="0"/>
              <a:t>Kdo má pracovní sílu může, ale nemusí ji vynakládat. </a:t>
            </a:r>
          </a:p>
          <a:p>
            <a:endParaRPr lang="cs-CZ" dirty="0"/>
          </a:p>
          <a:p>
            <a:r>
              <a:rPr lang="cs-CZ" dirty="0"/>
              <a:t>Pracovní síla je nabízena na trhu práce. </a:t>
            </a:r>
            <a:endParaRPr lang="cs-CZ" dirty="0" smtClean="0"/>
          </a:p>
          <a:p>
            <a:endParaRPr lang="cs-CZ" b="1" i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b="1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?Kdo </a:t>
            </a:r>
            <a:r>
              <a:rPr lang="cs-CZ" b="1" i="1" dirty="0">
                <a:solidFill>
                  <a:schemeClr val="accent1">
                    <a:lumMod val="50000"/>
                  </a:schemeClr>
                </a:solidFill>
              </a:rPr>
              <a:t>tedy na trhu 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práce tvoří nabídku a kdo poptávku?</a:t>
            </a:r>
            <a:endParaRPr lang="cs-CZ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23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1859340"/>
            <a:ext cx="63367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dirty="0"/>
          </a:p>
          <a:p>
            <a:pPr marL="68580" indent="0" algn="ctr">
              <a:buNone/>
            </a:pPr>
            <a:r>
              <a:rPr lang="cs-CZ" dirty="0"/>
              <a:t>Nezaměstnanost můžeme sledovat </a:t>
            </a:r>
          </a:p>
          <a:p>
            <a:pPr marL="68580" indent="0" algn="ctr">
              <a:buNone/>
            </a:pPr>
            <a:endParaRPr lang="cs-CZ" dirty="0"/>
          </a:p>
          <a:p>
            <a:pPr marL="68580" indent="0" algn="ctr">
              <a:buNone/>
            </a:pPr>
            <a:r>
              <a:rPr lang="cs-CZ" dirty="0"/>
              <a:t>z pohledu jednotlivce </a:t>
            </a:r>
          </a:p>
          <a:p>
            <a:pPr marL="68580" indent="0" algn="ctr">
              <a:buNone/>
            </a:pPr>
            <a:endParaRPr lang="cs-CZ" dirty="0"/>
          </a:p>
          <a:p>
            <a:pPr marL="68580" indent="0" algn="ctr">
              <a:buNone/>
            </a:pPr>
            <a:r>
              <a:rPr lang="cs-CZ" dirty="0"/>
              <a:t>nebo  </a:t>
            </a:r>
          </a:p>
          <a:p>
            <a:pPr marL="68580" indent="0" algn="ctr">
              <a:buNone/>
            </a:pPr>
            <a:endParaRPr lang="cs-CZ" dirty="0"/>
          </a:p>
          <a:p>
            <a:pPr marL="68580" indent="0" algn="ctr">
              <a:buNone/>
            </a:pPr>
            <a:r>
              <a:rPr lang="cs-CZ" dirty="0"/>
              <a:t>z pohledu celospolečenského </a:t>
            </a:r>
            <a:endParaRPr lang="cs-CZ" dirty="0" smtClean="0"/>
          </a:p>
          <a:p>
            <a:pPr marL="68580" indent="0" algn="ctr">
              <a:buNone/>
            </a:pPr>
            <a:endParaRPr lang="cs-CZ" dirty="0"/>
          </a:p>
          <a:p>
            <a:pPr marL="68580" indent="0" algn="ctr">
              <a:buNone/>
            </a:pPr>
            <a:r>
              <a:rPr lang="cs-CZ" dirty="0" smtClean="0"/>
              <a:t>- </a:t>
            </a:r>
            <a:r>
              <a:rPr lang="cs-CZ" b="1" dirty="0"/>
              <a:t>makroekonomického</a:t>
            </a:r>
            <a:r>
              <a:rPr lang="cs-CZ" dirty="0"/>
              <a:t>. 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57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1997839"/>
            <a:ext cx="55446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r>
              <a:rPr lang="cs-CZ" dirty="0"/>
              <a:t>P</a:t>
            </a:r>
            <a:r>
              <a:rPr lang="cs-CZ" dirty="0" smtClean="0"/>
              <a:t>ohled </a:t>
            </a:r>
            <a:r>
              <a:rPr lang="cs-CZ" b="1" dirty="0" smtClean="0"/>
              <a:t>makroekonomický</a:t>
            </a:r>
            <a:r>
              <a:rPr lang="cs-CZ" dirty="0" smtClean="0"/>
              <a:t>:</a:t>
            </a:r>
          </a:p>
          <a:p>
            <a:pPr marL="68580" indent="0" algn="ctr">
              <a:buNone/>
            </a:pPr>
            <a:endParaRPr lang="cs-CZ" dirty="0"/>
          </a:p>
          <a:p>
            <a:r>
              <a:rPr lang="cs-CZ" b="1" dirty="0">
                <a:solidFill>
                  <a:srgbClr val="00B050"/>
                </a:solidFill>
              </a:rPr>
              <a:t>Nezaměstnanost dobrovolná </a:t>
            </a:r>
            <a:r>
              <a:rPr lang="cs-CZ" dirty="0"/>
              <a:t>– lidé mají pracovní sílu, ale nechtějí ji vynakládat – např. zdědily peníze po rodičích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>
                <a:solidFill>
                  <a:srgbClr val="00B050"/>
                </a:solidFill>
              </a:rPr>
              <a:t>Nezaměstnanost nedobrovolná </a:t>
            </a:r>
            <a:r>
              <a:rPr lang="cs-CZ" dirty="0"/>
              <a:t>– lidé chtějí a potřebují pracovat, aby si zajistili obživu, ale nemohou odpovídající práci sehnat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310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23728" y="2060848"/>
            <a:ext cx="473427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marL="68580" indent="0" algn="ctr">
              <a:buNone/>
            </a:pPr>
            <a:endParaRPr lang="cs-CZ" dirty="0"/>
          </a:p>
          <a:p>
            <a:pPr marL="68580" indent="0" algn="ctr">
              <a:buNone/>
            </a:pPr>
            <a:endParaRPr lang="cs-CZ" dirty="0" smtClean="0"/>
          </a:p>
          <a:p>
            <a:pPr marL="68580" indent="0" algn="ctr">
              <a:buNone/>
            </a:pPr>
            <a:endParaRPr lang="cs-CZ" dirty="0"/>
          </a:p>
          <a:p>
            <a:pPr marL="68580" indent="0" algn="ctr">
              <a:buNone/>
            </a:pPr>
            <a:endParaRPr lang="cs-CZ" sz="1200" i="1" dirty="0" smtClean="0">
              <a:latin typeface="Arial" pitchFamily="34" charset="0"/>
              <a:cs typeface="Arial" pitchFamily="34" charset="0"/>
            </a:endParaRPr>
          </a:p>
          <a:p>
            <a:pPr marL="68580" indent="0" algn="ctr">
              <a:buNone/>
            </a:pP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Obrázek: 2</a:t>
            </a:r>
          </a:p>
          <a:p>
            <a:pPr marL="68580" indent="0" algn="ctr">
              <a:buNone/>
            </a:pPr>
            <a:endParaRPr lang="cs-CZ" dirty="0"/>
          </a:p>
          <a:p>
            <a:pPr marL="68580" indent="0" algn="ctr">
              <a:buNone/>
            </a:pPr>
            <a:r>
              <a:rPr lang="cs-CZ" dirty="0" smtClean="0"/>
              <a:t>Důležité </a:t>
            </a:r>
            <a:r>
              <a:rPr lang="cs-CZ" dirty="0"/>
              <a:t>jsou </a:t>
            </a:r>
            <a:r>
              <a:rPr lang="cs-CZ" b="1" dirty="0">
                <a:solidFill>
                  <a:srgbClr val="00B050"/>
                </a:solidFill>
              </a:rPr>
              <a:t>příčiny nezaměstnanosti</a:t>
            </a:r>
          </a:p>
          <a:p>
            <a:pPr algn="ctr"/>
            <a:endParaRPr lang="cs-CZ" dirty="0"/>
          </a:p>
          <a:p>
            <a:pPr marL="68580" indent="0" algn="ctr">
              <a:buNone/>
            </a:pPr>
            <a:r>
              <a:rPr lang="cs-CZ" dirty="0"/>
              <a:t>a ty mohou být </a:t>
            </a:r>
            <a:r>
              <a:rPr lang="cs-CZ" b="1" dirty="0">
                <a:solidFill>
                  <a:srgbClr val="00B050"/>
                </a:solidFill>
              </a:rPr>
              <a:t>následující</a:t>
            </a:r>
            <a:r>
              <a:rPr lang="cs-CZ" dirty="0"/>
              <a:t>:</a:t>
            </a:r>
          </a:p>
        </p:txBody>
      </p:sp>
      <p:pic>
        <p:nvPicPr>
          <p:cNvPr id="2050" name="Picture 2" descr="C:\Users\Vavrincova\Desktop\ABC299081_job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886" y="1487648"/>
            <a:ext cx="3025266" cy="1762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010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1772816"/>
            <a:ext cx="48782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FRIKČNÍ NEZAMĚSTANANOST:</a:t>
            </a:r>
          </a:p>
          <a:p>
            <a:pPr algn="ctr"/>
            <a:endParaRPr lang="cs-CZ" dirty="0" smtClean="0"/>
          </a:p>
          <a:p>
            <a:r>
              <a:rPr lang="cs-CZ" dirty="0" smtClean="0"/>
              <a:t>Lidé </a:t>
            </a:r>
            <a:r>
              <a:rPr lang="cs-CZ" dirty="0"/>
              <a:t>běžně mění svou práci – v některé firmě nejsou spokojení, rozváží pracovní poměr a hledají jiné zaměstnání. </a:t>
            </a:r>
          </a:p>
          <a:p>
            <a:endParaRPr lang="cs-CZ" dirty="0"/>
          </a:p>
          <a:p>
            <a:r>
              <a:rPr lang="cs-CZ" dirty="0"/>
              <a:t>Jedná se o přirozený, krátkodobý jev, který je pro tržní hospodářství pozitivní.</a:t>
            </a:r>
          </a:p>
        </p:txBody>
      </p:sp>
    </p:spTree>
    <p:extLst>
      <p:ext uri="{BB962C8B-B14F-4D97-AF65-F5344CB8AC3E}">
        <p14:creationId xmlns:p14="http://schemas.microsoft.com/office/powerpoint/2010/main" val="206206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07704" y="1628801"/>
            <a:ext cx="495029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STRUKTURÁLNÍ NEZAMĚSTNANOST:</a:t>
            </a:r>
          </a:p>
          <a:p>
            <a:endParaRPr lang="cs-CZ" dirty="0"/>
          </a:p>
          <a:p>
            <a:r>
              <a:rPr lang="cs-CZ" dirty="0" smtClean="0"/>
              <a:t>Některé </a:t>
            </a:r>
            <a:r>
              <a:rPr lang="cs-CZ" dirty="0"/>
              <a:t>odvětví se dostává do útlumu (např. těžké strojírenství, těžební průmysl), lidé přicházejí o práci. Jiné odvětví v národním hospodářstvím jsou naopak ve fázi rozvoje a nové pracovní síly potřebují.</a:t>
            </a:r>
          </a:p>
          <a:p>
            <a:endParaRPr lang="cs-CZ" dirty="0"/>
          </a:p>
          <a:p>
            <a:r>
              <a:rPr lang="cs-CZ" dirty="0"/>
              <a:t> Zde je optimálním řešením rekvalifikace – získání nových znalostí a dovedností v perspektivním oboru.</a:t>
            </a:r>
          </a:p>
        </p:txBody>
      </p:sp>
    </p:spTree>
    <p:extLst>
      <p:ext uri="{BB962C8B-B14F-4D97-AF65-F5344CB8AC3E}">
        <p14:creationId xmlns:p14="http://schemas.microsoft.com/office/powerpoint/2010/main" val="239440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23728" y="1700808"/>
            <a:ext cx="525658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CYKLICKÁ NEZAMĚSTNANOST:</a:t>
            </a:r>
          </a:p>
          <a:p>
            <a:endParaRPr lang="cs-CZ" dirty="0"/>
          </a:p>
          <a:p>
            <a:r>
              <a:rPr lang="cs-CZ" dirty="0" smtClean="0"/>
              <a:t>Hospodářství </a:t>
            </a:r>
            <a:r>
              <a:rPr lang="cs-CZ" dirty="0"/>
              <a:t>se nevyvíjí rovnoměrně, ale v cyklech. 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období krize a sedla dochází k nárůstu nezaměstnanosti a snižování mezd.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období konjunktury dochází k nárůstu nezaměstnanosti a zvyšování mezd.</a:t>
            </a:r>
          </a:p>
        </p:txBody>
      </p:sp>
    </p:spTree>
    <p:extLst>
      <p:ext uri="{BB962C8B-B14F-4D97-AF65-F5344CB8AC3E}">
        <p14:creationId xmlns:p14="http://schemas.microsoft.com/office/powerpoint/2010/main" val="379088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1700809"/>
            <a:ext cx="516632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pPr marL="6858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MĚŘENÍ NEZAMĚSTNANOSTI:        </a:t>
            </a:r>
            <a:endParaRPr lang="cs-CZ" b="1" dirty="0">
              <a:solidFill>
                <a:srgbClr val="00B050"/>
              </a:solidFill>
            </a:endParaRPr>
          </a:p>
          <a:p>
            <a:pPr marL="68580" indent="0" algn="ctr">
              <a:buNone/>
            </a:pPr>
            <a:r>
              <a:rPr lang="cs-CZ" dirty="0"/>
              <a:t>                              </a:t>
            </a:r>
          </a:p>
          <a:p>
            <a:pPr marL="68580" indent="0">
              <a:buNone/>
            </a:pPr>
            <a:r>
              <a:rPr lang="cs-CZ" dirty="0"/>
              <a:t>              </a:t>
            </a:r>
          </a:p>
          <a:p>
            <a:pPr marL="68580" indent="0">
              <a:buNone/>
            </a:pPr>
            <a:r>
              <a:rPr lang="cs-CZ" dirty="0"/>
              <a:t>               nezaměstnaní        </a:t>
            </a:r>
          </a:p>
          <a:p>
            <a:pPr marL="68580" indent="0">
              <a:buNone/>
            </a:pPr>
            <a:r>
              <a:rPr lang="cs-CZ" dirty="0"/>
              <a:t>             </a:t>
            </a:r>
            <a:r>
              <a:rPr lang="cs-CZ" dirty="0" smtClean="0"/>
              <a:t>-------------------------      </a:t>
            </a:r>
            <a:r>
              <a:rPr lang="cs-CZ" dirty="0"/>
              <a:t>x  100  =   ? %</a:t>
            </a:r>
          </a:p>
          <a:p>
            <a:pPr marL="68580" indent="0">
              <a:buNone/>
            </a:pPr>
            <a:r>
              <a:rPr lang="cs-CZ" dirty="0"/>
              <a:t>            aktivní obyvatelstvo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339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07704" y="1772816"/>
            <a:ext cx="49502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ÚKOL:</a:t>
            </a:r>
          </a:p>
          <a:p>
            <a:pPr marL="68580" indent="0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jaký druh nezaměstnanosti se jedná?</a:t>
            </a:r>
          </a:p>
          <a:p>
            <a:pPr marL="68580" indent="0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525780" indent="-457200">
              <a:buAutoNum type="alphaLcParenR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absolvent školy</a:t>
            </a:r>
          </a:p>
          <a:p>
            <a:pPr marL="525780" indent="-457200">
              <a:buAutoNum type="alphaLcParenR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Mostecko</a:t>
            </a:r>
          </a:p>
          <a:p>
            <a:pPr marL="525780" indent="-457200">
              <a:buAutoNum type="alphaLcParenR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ekonomická krize</a:t>
            </a:r>
          </a:p>
          <a:p>
            <a:pPr marL="525780" indent="-457200">
              <a:buAutoNum type="alphaLcParenR"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6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15616" y="1556792"/>
            <a:ext cx="691276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Subjekty</a:t>
            </a:r>
            <a:r>
              <a:rPr lang="cs-CZ" dirty="0"/>
              <a:t>, které se účastní řešení otázky efektivního využití sil v národním hospodářství  </a:t>
            </a:r>
            <a:r>
              <a:rPr lang="cs-CZ" dirty="0" smtClean="0"/>
              <a:t>a </a:t>
            </a:r>
            <a:r>
              <a:rPr lang="cs-CZ" dirty="0"/>
              <a:t>související nezaměstnanosti, jsou tři :</a:t>
            </a:r>
          </a:p>
          <a:p>
            <a:r>
              <a:rPr lang="cs-CZ" dirty="0"/>
              <a:t>		  </a:t>
            </a:r>
            <a:r>
              <a:rPr lang="cs-CZ" dirty="0" smtClean="0"/>
              <a:t>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stát</a:t>
            </a:r>
          </a:p>
          <a:p>
            <a:endParaRPr lang="cs-CZ" dirty="0"/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          zaměstnanci</a:t>
            </a:r>
            <a:r>
              <a:rPr lang="cs-CZ" dirty="0"/>
              <a:t>		      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podnikatelé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Tomuto </a:t>
            </a:r>
            <a:r>
              <a:rPr lang="cs-CZ" dirty="0"/>
              <a:t>trojúhelníku říkáme </a:t>
            </a:r>
            <a:r>
              <a:rPr lang="cs-CZ" b="1" dirty="0"/>
              <a:t>tripartita </a:t>
            </a:r>
            <a:r>
              <a:rPr lang="cs-CZ" dirty="0" smtClean="0"/>
              <a:t>(</a:t>
            </a:r>
            <a:r>
              <a:rPr lang="cs-CZ" b="1" dirty="0" smtClean="0"/>
              <a:t>Rada </a:t>
            </a:r>
            <a:r>
              <a:rPr lang="cs-CZ" b="1" dirty="0"/>
              <a:t>pro sociální dialog</a:t>
            </a:r>
            <a:r>
              <a:rPr lang="cs-CZ" dirty="0"/>
              <a:t>)</a:t>
            </a:r>
          </a:p>
        </p:txBody>
      </p:sp>
      <p:sp>
        <p:nvSpPr>
          <p:cNvPr id="3" name="Rovnoramenný trojúhelník 2"/>
          <p:cNvSpPr/>
          <p:nvPr/>
        </p:nvSpPr>
        <p:spPr>
          <a:xfrm>
            <a:off x="3082635" y="2807933"/>
            <a:ext cx="1166204" cy="3600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2165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1700808"/>
            <a:ext cx="655272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ZAMĚSTNANCI:</a:t>
            </a:r>
          </a:p>
          <a:p>
            <a:pPr indent="-342900">
              <a:buFontTx/>
              <a:buChar char="-"/>
            </a:pPr>
            <a:endParaRPr lang="cs-CZ" dirty="0"/>
          </a:p>
          <a:p>
            <a:pPr indent="-342900">
              <a:buFontTx/>
              <a:buChar char="-"/>
            </a:pPr>
            <a:r>
              <a:rPr lang="cs-CZ" dirty="0" smtClean="0"/>
              <a:t>Mají </a:t>
            </a:r>
            <a:r>
              <a:rPr lang="cs-CZ" dirty="0"/>
              <a:t>zájem na co </a:t>
            </a:r>
            <a:r>
              <a:rPr lang="cs-CZ" b="1" dirty="0"/>
              <a:t>nejvyšších mzdách </a:t>
            </a:r>
            <a:r>
              <a:rPr lang="cs-CZ" dirty="0"/>
              <a:t>a na </a:t>
            </a:r>
            <a:r>
              <a:rPr lang="cs-CZ" b="1" dirty="0"/>
              <a:t>plné zaměstnanosti</a:t>
            </a:r>
            <a:r>
              <a:rPr lang="cs-CZ" dirty="0" smtClean="0"/>
              <a:t>.</a:t>
            </a:r>
          </a:p>
          <a:p>
            <a:pPr indent="-342900">
              <a:buFontTx/>
              <a:buChar char="-"/>
            </a:pPr>
            <a:endParaRPr lang="cs-CZ" dirty="0"/>
          </a:p>
          <a:p>
            <a:pPr indent="-342900">
              <a:buFontTx/>
              <a:buChar char="-"/>
            </a:pPr>
            <a:r>
              <a:rPr lang="cs-CZ" dirty="0"/>
              <a:t>Ne každý pracovník je ochoten a schopen odvádět za svou mzdu odpovídající pracovní výkon. </a:t>
            </a:r>
            <a:endParaRPr lang="cs-CZ" dirty="0" smtClean="0"/>
          </a:p>
          <a:p>
            <a:pPr indent="-342900">
              <a:buFontTx/>
              <a:buChar char="-"/>
            </a:pPr>
            <a:endParaRPr lang="cs-CZ" dirty="0"/>
          </a:p>
          <a:p>
            <a:pPr indent="-342900">
              <a:buFontTx/>
              <a:buChar char="-"/>
            </a:pPr>
            <a:r>
              <a:rPr lang="cs-CZ" dirty="0"/>
              <a:t>Zaměstnance zastupují při jednání </a:t>
            </a:r>
            <a:r>
              <a:rPr lang="cs-CZ" b="1" dirty="0"/>
              <a:t>odbory</a:t>
            </a:r>
            <a:r>
              <a:rPr lang="cs-CZ" dirty="0"/>
              <a:t>, které mají v Evropě tradičně velkou váhu a vliv. </a:t>
            </a:r>
          </a:p>
        </p:txBody>
      </p:sp>
    </p:spTree>
    <p:extLst>
      <p:ext uri="{BB962C8B-B14F-4D97-AF65-F5344CB8AC3E}">
        <p14:creationId xmlns:p14="http://schemas.microsoft.com/office/powerpoint/2010/main" val="3668724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1844824"/>
            <a:ext cx="629887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PODNIKATELÉ:</a:t>
            </a:r>
          </a:p>
          <a:p>
            <a:pPr indent="-342900">
              <a:buFontTx/>
              <a:buChar char="-"/>
            </a:pPr>
            <a:endParaRPr lang="cs-CZ" dirty="0"/>
          </a:p>
          <a:p>
            <a:pPr indent="-342900">
              <a:buFontTx/>
              <a:buChar char="-"/>
            </a:pPr>
            <a:r>
              <a:rPr lang="cs-CZ" dirty="0" smtClean="0"/>
              <a:t>Mají </a:t>
            </a:r>
            <a:r>
              <a:rPr lang="cs-CZ" dirty="0"/>
              <a:t>zájem na efektivně </a:t>
            </a:r>
            <a:r>
              <a:rPr lang="cs-CZ" b="1" dirty="0"/>
              <a:t>nízkých mzdách</a:t>
            </a:r>
            <a:r>
              <a:rPr lang="cs-CZ" dirty="0"/>
              <a:t>, aby měli nižší náklady a neztratili konkurenceschopnost. </a:t>
            </a:r>
          </a:p>
          <a:p>
            <a:pPr indent="-342900">
              <a:buFontTx/>
              <a:buChar char="-"/>
            </a:pPr>
            <a:endParaRPr lang="cs-CZ" dirty="0"/>
          </a:p>
          <a:p>
            <a:pPr indent="-342900">
              <a:buFontTx/>
              <a:buChar char="-"/>
            </a:pPr>
            <a:r>
              <a:rPr lang="cs-CZ" dirty="0"/>
              <a:t>Ne každý zaměstnanec je pro firmu přínosný – firma potřebuje zaměstnance s určitou </a:t>
            </a:r>
            <a:r>
              <a:rPr lang="cs-CZ" b="1" dirty="0"/>
              <a:t>kvalifikací</a:t>
            </a:r>
            <a:r>
              <a:rPr lang="cs-CZ" dirty="0"/>
              <a:t> a s pozitivním vztahem k práci. </a:t>
            </a:r>
          </a:p>
        </p:txBody>
      </p:sp>
    </p:spTree>
    <p:extLst>
      <p:ext uri="{BB962C8B-B14F-4D97-AF65-F5344CB8AC3E}">
        <p14:creationId xmlns:p14="http://schemas.microsoft.com/office/powerpoint/2010/main" val="180041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187624" y="1844824"/>
            <a:ext cx="662473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STÁT:</a:t>
            </a: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 Vláda</a:t>
            </a:r>
            <a:r>
              <a:rPr lang="cs-CZ" dirty="0"/>
              <a:t>, její ministerstva a jejich zdroj financí = státní rozpočet. 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 Se </a:t>
            </a:r>
            <a:r>
              <a:rPr lang="cs-CZ" dirty="0"/>
              <a:t>snaží sladit zájmy subjektů a najít rozumný a  společensky únosný </a:t>
            </a:r>
            <a:r>
              <a:rPr lang="cs-CZ" b="1" dirty="0"/>
              <a:t>kompromis</a:t>
            </a:r>
            <a:r>
              <a:rPr lang="cs-CZ" dirty="0"/>
              <a:t>, systém sociálních opatření: pasivní a aktivní.</a:t>
            </a:r>
          </a:p>
          <a:p>
            <a:pPr marL="68580" indent="0" algn="ctr">
              <a:buNone/>
            </a:pPr>
            <a:endParaRPr lang="cs-CZ" b="1" i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68580" indent="0" algn="ctr">
              <a:buNone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Jaké </a:t>
            </a:r>
            <a:r>
              <a:rPr lang="cs-CZ" b="1" i="1" dirty="0">
                <a:solidFill>
                  <a:schemeClr val="accent6">
                    <a:lumMod val="50000"/>
                  </a:schemeClr>
                </a:solidFill>
              </a:rPr>
              <a:t>jsou aktivní a pasivní opatření?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JENA, Švarcová a kol. </a:t>
            </a:r>
            <a:r>
              <a:rPr lang="cs-CZ" sz="2000" i="1" dirty="0"/>
              <a:t>Ekonomie - stručný přehled</a:t>
            </a:r>
            <a:r>
              <a:rPr lang="cs-CZ" sz="2000" dirty="0"/>
              <a:t>. Zlín: CEED, 2009, ISBN 978-80-903433-8-2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pPr marL="342900" indent="-342900">
              <a:buAutoNum type="arabicParenR"/>
            </a:pPr>
            <a:r>
              <a:rPr lang="cs-CZ" sz="1400" dirty="0" smtClean="0"/>
              <a:t>PROFIMEDIA.CZ</a:t>
            </a:r>
            <a:r>
              <a:rPr lang="cs-CZ" sz="1400" dirty="0"/>
              <a:t>. </a:t>
            </a:r>
            <a:r>
              <a:rPr lang="cs-CZ" sz="1400" i="1" dirty="0"/>
              <a:t>Nezaměstnaných ubývá, ale výhra to není...</a:t>
            </a:r>
            <a:r>
              <a:rPr lang="cs-CZ" sz="1400" dirty="0"/>
              <a:t> [online]. [cit. 12.6.2013].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www.blesk.cz/clanek/radce-prace/162599/nezamestnanych-ubyva-ale-vyhra-to-neni.html</a:t>
            </a:r>
            <a:endParaRPr lang="cs-CZ" sz="1400" dirty="0" smtClean="0"/>
          </a:p>
          <a:p>
            <a:pPr marL="342900" indent="-342900">
              <a:buAutoNum type="arabicParenR"/>
            </a:pPr>
            <a:endParaRPr lang="cs-CZ" sz="1400" dirty="0"/>
          </a:p>
          <a:p>
            <a:pPr marL="342900" indent="-342900">
              <a:buAutoNum type="arabicParenR"/>
            </a:pPr>
            <a:r>
              <a:rPr lang="cs-CZ" sz="1400" dirty="0" smtClean="0"/>
              <a:t> </a:t>
            </a:r>
            <a:r>
              <a:rPr lang="cs-CZ" sz="1400" dirty="0"/>
              <a:t>AFP. </a:t>
            </a:r>
            <a:r>
              <a:rPr lang="cs-CZ" sz="1400" i="1" dirty="0"/>
              <a:t>lidovky.cz</a:t>
            </a:r>
            <a:r>
              <a:rPr lang="cs-CZ" sz="1400" dirty="0"/>
              <a:t> [online]. [cit. 12.6.2013]. Dostupný na WWW: </a:t>
            </a:r>
            <a:r>
              <a:rPr lang="cs-CZ" sz="1400" dirty="0">
                <a:hlinkClick r:id="rId5"/>
              </a:rPr>
              <a:t>http://byznys.lidovky.cz/celosvetova-nezamestnanost-dosahla-rekordu-212-milionu-lidi-pqc-/</a:t>
            </a:r>
            <a:r>
              <a:rPr lang="cs-CZ" sz="1400" dirty="0" smtClean="0">
                <a:hlinkClick r:id="rId5"/>
              </a:rPr>
              <a:t>moje-penize.aspx?c=A100126_171008_moje-penize_nev</a:t>
            </a:r>
            <a:endParaRPr lang="cs-CZ" sz="1400" dirty="0" smtClean="0"/>
          </a:p>
          <a:p>
            <a:pPr marL="342900" indent="-342900">
              <a:buAutoNum type="arabicParenR"/>
            </a:pPr>
            <a:endParaRPr lang="cs-CZ" sz="1400" dirty="0"/>
          </a:p>
          <a:p>
            <a:pPr marL="342900" indent="-342900">
              <a:buAutoNum type="arabicParenR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1163</TotalTime>
  <Words>683</Words>
  <Application>Microsoft Office PowerPoint</Application>
  <PresentationFormat>Předvádění na obrazovce (4:3)</PresentationFormat>
  <Paragraphs>178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Jitka Vavřincová, Mgr.</cp:lastModifiedBy>
  <cp:revision>81</cp:revision>
  <dcterms:created xsi:type="dcterms:W3CDTF">2010-11-01T23:40:31Z</dcterms:created>
  <dcterms:modified xsi:type="dcterms:W3CDTF">2013-06-12T10:39:43Z</dcterms:modified>
</cp:coreProperties>
</file>