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4" r:id="rId3"/>
    <p:sldId id="275" r:id="rId4"/>
    <p:sldId id="277" r:id="rId5"/>
    <p:sldId id="278" r:id="rId6"/>
    <p:sldId id="279" r:id="rId7"/>
    <p:sldId id="280" r:id="rId8"/>
    <p:sldId id="281" r:id="rId9"/>
    <p:sldId id="276" r:id="rId10"/>
    <p:sldId id="282" r:id="rId11"/>
    <p:sldId id="283" r:id="rId12"/>
    <p:sldId id="284" r:id="rId13"/>
    <p:sldId id="285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000000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456" y="-6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hyperlink" Target="http://3.bp.blogspot.com/-Xgv0PMLGE1Q/UNm4OH6YJsI/AAAAAAAAFuI/ZGbJSXYdaJ0/s1600/akcie-na+majitele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jaromir-sysel.blogspot.cz/2012/12/akcie.html" TargetMode="External"/><Relationship Id="rId5" Type="http://schemas.openxmlformats.org/officeDocument/2006/relationships/hyperlink" Target="http://www.luckick.cz/licence.htm" TargetMode="External"/><Relationship Id="rId4" Type="http://schemas.openxmlformats.org/officeDocument/2006/relationships/hyperlink" Target="http://www.tyden.cz/rubriky/byznys/reality/rakousky-warimpex-dostavi-dve-budovy-k-prazskemu-hotelu-diplomat_249512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779654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Projekt MŠMT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Název projektu školy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Registrační číslo projektu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Šablona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44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Majetek podniku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dělíme dle charakteru a způsobu pořízení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Majetek,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hmotný, nehmotný, finanční, pořízení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</a:rPr>
                        <a:t>Předmět</a:t>
                      </a:r>
                      <a:endParaRPr lang="cs-CZ" sz="1200" b="1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Ekonomika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</a:rPr>
                        <a:t>Autor, spoluautor  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Jitka Vavřincová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Prezentace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PowerPoint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18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– 21 let, obor Podnikání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Majetek podniku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VY_32_INOVACE_44_895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979712" y="2852936"/>
            <a:ext cx="489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b="1" dirty="0">
                <a:ln w="18415" cmpd="sng">
                  <a:solidFill>
                    <a:srgbClr val="FFFFFF"/>
                  </a:solidFill>
                  <a:prstDash val="solid"/>
                </a:ln>
                <a:latin typeface="Arial Black" pitchFamily="34" charset="0"/>
                <a:cs typeface="Arial" pitchFamily="34" charset="0"/>
              </a:rPr>
              <a:t>Majetek podniku</a:t>
            </a:r>
          </a:p>
        </p:txBody>
      </p:sp>
    </p:spTree>
    <p:extLst>
      <p:ext uri="{BB962C8B-B14F-4D97-AF65-F5344CB8AC3E}">
        <p14:creationId xmlns:p14="http://schemas.microsoft.com/office/powerpoint/2010/main" val="10967541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559592" y="1556792"/>
            <a:ext cx="52984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/>
              <a:t>Členění:</a:t>
            </a:r>
          </a:p>
          <a:p>
            <a:pPr algn="ctr"/>
            <a:endParaRPr lang="cs-CZ" b="1" dirty="0" smtClean="0"/>
          </a:p>
          <a:p>
            <a:pPr algn="ctr"/>
            <a:endParaRPr lang="cs-CZ" b="1" dirty="0"/>
          </a:p>
          <a:p>
            <a:pPr algn="ctr"/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Hmotný </a:t>
            </a:r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majetek (HM)</a:t>
            </a:r>
          </a:p>
          <a:p>
            <a:pPr algn="ctr"/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Nehmotný majetek  (NM)</a:t>
            </a:r>
          </a:p>
          <a:p>
            <a:pPr algn="ctr"/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cs-CZ" b="1" dirty="0">
                <a:solidFill>
                  <a:schemeClr val="accent6">
                    <a:lumMod val="50000"/>
                  </a:schemeClr>
                </a:solidFill>
              </a:rPr>
              <a:t>Finanční majetek (FM)</a:t>
            </a:r>
          </a:p>
        </p:txBody>
      </p:sp>
    </p:spTree>
    <p:extLst>
      <p:ext uri="{BB962C8B-B14F-4D97-AF65-F5344CB8AC3E}">
        <p14:creationId xmlns:p14="http://schemas.microsoft.com/office/powerpoint/2010/main" val="3508076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763688" y="1412777"/>
            <a:ext cx="561662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Hmotný majetek:</a:t>
            </a:r>
          </a:p>
          <a:p>
            <a:pPr algn="ctr"/>
            <a:endParaRPr lang="cs-CZ" b="1" dirty="0" smtClean="0"/>
          </a:p>
          <a:p>
            <a:r>
              <a:rPr lang="cs-CZ" dirty="0" smtClean="0"/>
              <a:t>Např</a:t>
            </a:r>
            <a:r>
              <a:rPr lang="cs-CZ" dirty="0"/>
              <a:t>. budovy, stavby, stroje, dopravní prostředky atd.</a:t>
            </a:r>
          </a:p>
          <a:p>
            <a:endParaRPr lang="cs-CZ" dirty="0" smtClean="0"/>
          </a:p>
          <a:p>
            <a:r>
              <a:rPr lang="cs-CZ" dirty="0" smtClean="0"/>
              <a:t>Cena </a:t>
            </a:r>
            <a:r>
              <a:rPr lang="cs-CZ" dirty="0"/>
              <a:t>vyšší než 40 000Kč</a:t>
            </a:r>
          </a:p>
          <a:p>
            <a:endParaRPr lang="cs-CZ" dirty="0" smtClean="0"/>
          </a:p>
          <a:p>
            <a:r>
              <a:rPr lang="cs-CZ" dirty="0" smtClean="0"/>
              <a:t>Doba </a:t>
            </a:r>
            <a:r>
              <a:rPr lang="cs-CZ" dirty="0"/>
              <a:t>používaní delší než 1 rok</a:t>
            </a:r>
          </a:p>
          <a:p>
            <a:endParaRPr lang="cs-CZ" dirty="0" smtClean="0"/>
          </a:p>
          <a:p>
            <a:r>
              <a:rPr lang="cs-CZ" dirty="0" smtClean="0"/>
              <a:t>Odepisuje </a:t>
            </a:r>
            <a:r>
              <a:rPr lang="cs-CZ" dirty="0"/>
              <a:t>se</a:t>
            </a:r>
          </a:p>
          <a:p>
            <a:r>
              <a:rPr lang="cs-CZ" dirty="0" smtClean="0"/>
              <a:t>                                                                                          </a:t>
            </a:r>
            <a:r>
              <a:rPr lang="cs-CZ" sz="1200" i="1" dirty="0" smtClean="0"/>
              <a:t>Obrázek: 1</a:t>
            </a:r>
            <a:endParaRPr lang="cs-CZ" dirty="0" smtClean="0"/>
          </a:p>
          <a:p>
            <a:r>
              <a:rPr lang="cs-CZ" dirty="0" smtClean="0"/>
              <a:t>Podrobněji </a:t>
            </a:r>
            <a:r>
              <a:rPr lang="cs-CZ" dirty="0"/>
              <a:t>může být členěn na movitý a nemovitý. </a:t>
            </a:r>
            <a:endParaRPr lang="cs-CZ" b="1" i="1" dirty="0">
              <a:solidFill>
                <a:schemeClr val="accent3">
                  <a:lumMod val="75000"/>
                </a:schemeClr>
              </a:solidFill>
            </a:endParaRPr>
          </a:p>
          <a:p>
            <a:pPr algn="ctr"/>
            <a:endParaRPr lang="cs-CZ" b="1" i="1" dirty="0" smtClean="0">
              <a:solidFill>
                <a:srgbClr val="0070C0"/>
              </a:solidFill>
            </a:endParaRPr>
          </a:p>
          <a:p>
            <a:pPr algn="ctr"/>
            <a:r>
              <a:rPr lang="cs-CZ" b="1" i="1" dirty="0" smtClean="0">
                <a:solidFill>
                  <a:srgbClr val="0070C0"/>
                </a:solidFill>
              </a:rPr>
              <a:t>Věděli </a:t>
            </a:r>
            <a:r>
              <a:rPr lang="cs-CZ" b="1" i="1" dirty="0">
                <a:solidFill>
                  <a:srgbClr val="0070C0"/>
                </a:solidFill>
              </a:rPr>
              <a:t>byste jaký to je?</a:t>
            </a:r>
          </a:p>
          <a:p>
            <a:endParaRPr lang="cs-CZ" dirty="0"/>
          </a:p>
        </p:txBody>
      </p:sp>
      <p:pic>
        <p:nvPicPr>
          <p:cNvPr id="1026" name="Picture 2" descr="C:\Users\Vavrincova\Desktop\crop-260748-diplomat-hotel-prof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780928"/>
            <a:ext cx="2159817" cy="1036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572930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907704" y="1628800"/>
            <a:ext cx="59766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                        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Nehmotný majetek:</a:t>
            </a:r>
          </a:p>
          <a:p>
            <a:pPr algn="ctr"/>
            <a:endParaRPr lang="cs-CZ" b="1" dirty="0"/>
          </a:p>
          <a:p>
            <a:r>
              <a:rPr lang="cs-CZ" dirty="0"/>
              <a:t>Např. licence, software, firemní značka </a:t>
            </a:r>
            <a:r>
              <a:rPr lang="cs-CZ" dirty="0" smtClean="0"/>
              <a:t>atd.</a:t>
            </a:r>
          </a:p>
          <a:p>
            <a:endParaRPr lang="cs-CZ" dirty="0"/>
          </a:p>
          <a:p>
            <a:r>
              <a:rPr lang="cs-CZ" dirty="0"/>
              <a:t>Cena vyšší než 60 000 </a:t>
            </a:r>
            <a:r>
              <a:rPr lang="cs-CZ" dirty="0" smtClean="0"/>
              <a:t>Kč</a:t>
            </a:r>
          </a:p>
          <a:p>
            <a:endParaRPr lang="cs-CZ" dirty="0"/>
          </a:p>
          <a:p>
            <a:r>
              <a:rPr lang="cs-CZ" dirty="0"/>
              <a:t>Doba používaní delší než 1 </a:t>
            </a:r>
            <a:r>
              <a:rPr lang="cs-CZ" dirty="0" smtClean="0"/>
              <a:t>rok </a:t>
            </a:r>
          </a:p>
          <a:p>
            <a:endParaRPr lang="cs-CZ" dirty="0"/>
          </a:p>
          <a:p>
            <a:r>
              <a:rPr lang="cs-CZ" dirty="0"/>
              <a:t>Odepisuje se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                                                                                          </a:t>
            </a:r>
            <a:r>
              <a:rPr lang="cs-CZ" sz="1200" i="1" dirty="0"/>
              <a:t>O</a:t>
            </a:r>
            <a:r>
              <a:rPr lang="cs-CZ" sz="1200" i="1" dirty="0" smtClean="0"/>
              <a:t>brázek: 2</a:t>
            </a:r>
            <a:endParaRPr lang="cs-CZ" sz="1200" i="1" dirty="0"/>
          </a:p>
        </p:txBody>
      </p:sp>
      <p:pic>
        <p:nvPicPr>
          <p:cNvPr id="2050" name="Picture 2" descr="C:\Users\Vavrincova\Desktop\luckick-licenc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132856"/>
            <a:ext cx="1829529" cy="2532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063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559592" y="1844824"/>
            <a:ext cx="675682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Finanční majetek:</a:t>
            </a:r>
          </a:p>
          <a:p>
            <a:pPr algn="ctr"/>
            <a:endParaRPr lang="cs-CZ" b="1" dirty="0"/>
          </a:p>
          <a:p>
            <a:r>
              <a:rPr lang="cs-CZ" dirty="0"/>
              <a:t>Patří sem např. dlouhodobé cenné </a:t>
            </a:r>
            <a:r>
              <a:rPr lang="cs-CZ" dirty="0" smtClean="0"/>
              <a:t>papíry</a:t>
            </a:r>
          </a:p>
          <a:p>
            <a:endParaRPr lang="cs-CZ" dirty="0"/>
          </a:p>
          <a:p>
            <a:r>
              <a:rPr lang="cs-CZ" dirty="0"/>
              <a:t>Minimální cena není </a:t>
            </a:r>
            <a:r>
              <a:rPr lang="cs-CZ" dirty="0" smtClean="0"/>
              <a:t>stanovena</a:t>
            </a:r>
          </a:p>
          <a:p>
            <a:endParaRPr lang="cs-CZ" dirty="0"/>
          </a:p>
          <a:p>
            <a:r>
              <a:rPr lang="cs-CZ" dirty="0"/>
              <a:t>Neodepisuje </a:t>
            </a:r>
            <a:r>
              <a:rPr lang="cs-CZ" dirty="0" smtClean="0"/>
              <a:t>se</a:t>
            </a:r>
          </a:p>
          <a:p>
            <a:endParaRPr lang="cs-CZ" dirty="0"/>
          </a:p>
          <a:p>
            <a:r>
              <a:rPr lang="cs-CZ" dirty="0"/>
              <a:t>Doba používaní delší než 1 </a:t>
            </a:r>
            <a:r>
              <a:rPr lang="cs-CZ" dirty="0" smtClean="0"/>
              <a:t>rok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         </a:t>
            </a:r>
          </a:p>
          <a:p>
            <a:r>
              <a:rPr lang="cs-CZ" sz="1200" i="1" dirty="0"/>
              <a:t> </a:t>
            </a:r>
            <a:r>
              <a:rPr lang="cs-CZ" sz="1200" i="1" dirty="0" smtClean="0"/>
              <a:t>                                                                                                                                                       </a:t>
            </a:r>
            <a:r>
              <a:rPr lang="cs-CZ" sz="1200" i="1" dirty="0"/>
              <a:t>O</a:t>
            </a:r>
            <a:r>
              <a:rPr lang="cs-CZ" sz="1200" i="1" dirty="0" smtClean="0"/>
              <a:t>brázek: 3                </a:t>
            </a:r>
          </a:p>
          <a:p>
            <a:endParaRPr lang="cs-CZ" dirty="0"/>
          </a:p>
        </p:txBody>
      </p:sp>
      <p:pic>
        <p:nvPicPr>
          <p:cNvPr id="1027" name="Picture 3" descr="http://3.bp.blogspot.com/-Xgv0PMLGE1Q/UNm4OH6YJsI/AAAAAAAAFuI/ZGbJSXYdaJ0/s320/akcie-na+majitele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060848"/>
            <a:ext cx="2117601" cy="2765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557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691680" y="1412776"/>
            <a:ext cx="532859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Způsoby pořízení dlouhodobého majetku:</a:t>
            </a:r>
          </a:p>
          <a:p>
            <a:endParaRPr lang="cs-CZ" dirty="0"/>
          </a:p>
          <a:p>
            <a:r>
              <a:rPr lang="cs-CZ" dirty="0" smtClean="0"/>
              <a:t>Nákup</a:t>
            </a:r>
            <a:endParaRPr lang="cs-CZ" dirty="0"/>
          </a:p>
          <a:p>
            <a:r>
              <a:rPr lang="cs-CZ" dirty="0"/>
              <a:t>Vlastní </a:t>
            </a:r>
            <a:r>
              <a:rPr lang="cs-CZ" dirty="0" smtClean="0"/>
              <a:t>výroba</a:t>
            </a:r>
            <a:endParaRPr lang="cs-CZ" dirty="0"/>
          </a:p>
          <a:p>
            <a:r>
              <a:rPr lang="cs-CZ" dirty="0" smtClean="0"/>
              <a:t>Darování</a:t>
            </a:r>
            <a:endParaRPr lang="cs-CZ" dirty="0"/>
          </a:p>
          <a:p>
            <a:r>
              <a:rPr lang="cs-CZ" dirty="0"/>
              <a:t>Převod z osobního majetku </a:t>
            </a:r>
            <a:r>
              <a:rPr lang="cs-CZ" dirty="0" smtClean="0"/>
              <a:t>podnikatele</a:t>
            </a:r>
            <a:endParaRPr lang="cs-CZ" dirty="0"/>
          </a:p>
          <a:p>
            <a:r>
              <a:rPr lang="cs-CZ" dirty="0"/>
              <a:t>Vklad majetku společníky</a:t>
            </a:r>
          </a:p>
          <a:p>
            <a:r>
              <a:rPr lang="cs-CZ" dirty="0"/>
              <a:t>Novým zjištěním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70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835696" y="1772816"/>
            <a:ext cx="51125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Nákup: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Nového </a:t>
            </a:r>
            <a:r>
              <a:rPr lang="cs-CZ" dirty="0"/>
              <a:t>nebo použitého </a:t>
            </a:r>
          </a:p>
          <a:p>
            <a:pPr algn="ctr"/>
            <a:endParaRPr lang="cs-CZ" dirty="0"/>
          </a:p>
          <a:p>
            <a:pPr algn="ctr"/>
            <a:r>
              <a:rPr lang="cs-CZ" dirty="0"/>
              <a:t>od dodavatele </a:t>
            </a:r>
          </a:p>
          <a:p>
            <a:pPr algn="ctr"/>
            <a:endParaRPr lang="cs-CZ" dirty="0"/>
          </a:p>
          <a:p>
            <a:pPr algn="ctr"/>
            <a:r>
              <a:rPr lang="cs-CZ" dirty="0"/>
              <a:t>(dodavatelské pořízení investic).</a:t>
            </a:r>
          </a:p>
        </p:txBody>
      </p:sp>
    </p:spTree>
    <p:extLst>
      <p:ext uri="{BB962C8B-B14F-4D97-AF65-F5344CB8AC3E}">
        <p14:creationId xmlns:p14="http://schemas.microsoft.com/office/powerpoint/2010/main" val="119964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195736" y="1700808"/>
            <a:ext cx="46622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Vlastní výroba:</a:t>
            </a:r>
          </a:p>
          <a:p>
            <a:pPr algn="ctr"/>
            <a:endParaRPr lang="cs-CZ" dirty="0"/>
          </a:p>
          <a:p>
            <a:pPr algn="ctr"/>
            <a:r>
              <a:rPr lang="cs-CZ" dirty="0" smtClean="0"/>
              <a:t>Stavební </a:t>
            </a:r>
            <a:r>
              <a:rPr lang="cs-CZ" dirty="0"/>
              <a:t>firma si postaví novou </a:t>
            </a:r>
          </a:p>
          <a:p>
            <a:endParaRPr lang="cs-CZ" dirty="0"/>
          </a:p>
          <a:p>
            <a:pPr algn="ctr"/>
            <a:r>
              <a:rPr lang="cs-CZ" dirty="0"/>
              <a:t>výrobní halu. </a:t>
            </a:r>
          </a:p>
          <a:p>
            <a:endParaRPr lang="cs-CZ" dirty="0"/>
          </a:p>
          <a:p>
            <a:pPr algn="ctr"/>
            <a:r>
              <a:rPr lang="cs-CZ" dirty="0"/>
              <a:t>Strojírenský podnik se vyrobí nový stroj.</a:t>
            </a:r>
          </a:p>
        </p:txBody>
      </p:sp>
    </p:spTree>
    <p:extLst>
      <p:ext uri="{BB962C8B-B14F-4D97-AF65-F5344CB8AC3E}">
        <p14:creationId xmlns:p14="http://schemas.microsoft.com/office/powerpoint/2010/main" val="103658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123728" y="1340768"/>
            <a:ext cx="51845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Darování:</a:t>
            </a:r>
          </a:p>
          <a:p>
            <a:endParaRPr lang="cs-CZ" dirty="0"/>
          </a:p>
          <a:p>
            <a:r>
              <a:rPr lang="cs-CZ" dirty="0" smtClean="0"/>
              <a:t>Stát </a:t>
            </a:r>
            <a:r>
              <a:rPr lang="cs-CZ" dirty="0"/>
              <a:t>může darovat firmě ekologické zařízení, pokud chce podpořit ochranu životního prostředí. 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Mateřská firma může převést (darovat) své dceřiné společnosti budovy a technické vybavení. 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Firma sponzoruje (daruje) škole na podporu vzdělávání počítače atd.</a:t>
            </a:r>
          </a:p>
        </p:txBody>
      </p:sp>
    </p:spTree>
    <p:extLst>
      <p:ext uri="{BB962C8B-B14F-4D97-AF65-F5344CB8AC3E}">
        <p14:creationId xmlns:p14="http://schemas.microsoft.com/office/powerpoint/2010/main" val="184472811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979712" y="1628800"/>
            <a:ext cx="532859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Převod z osobního majetku podnikatele:</a:t>
            </a:r>
          </a:p>
          <a:p>
            <a:endParaRPr lang="cs-CZ" dirty="0"/>
          </a:p>
          <a:p>
            <a:r>
              <a:rPr lang="cs-CZ" dirty="0" smtClean="0"/>
              <a:t>Např</a:t>
            </a:r>
            <a:r>
              <a:rPr lang="cs-CZ" dirty="0"/>
              <a:t>. truhlář vloží do firmy jako dlouhodobý majetek svou garáž, ve které si zřídí dílnu. </a:t>
            </a:r>
          </a:p>
          <a:p>
            <a:endParaRPr lang="cs-CZ" dirty="0"/>
          </a:p>
          <a:p>
            <a:r>
              <a:rPr lang="cs-CZ" dirty="0"/>
              <a:t>Podnikatel, kterému byla navrácena továrna v restituci vloží tento majetek do podnikání atd.</a:t>
            </a:r>
          </a:p>
        </p:txBody>
      </p:sp>
    </p:spTree>
    <p:extLst>
      <p:ext uri="{BB962C8B-B14F-4D97-AF65-F5344CB8AC3E}">
        <p14:creationId xmlns:p14="http://schemas.microsoft.com/office/powerpoint/2010/main" val="313675146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763688" y="1628800"/>
            <a:ext cx="54726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b="1" dirty="0" smtClean="0"/>
          </a:p>
          <a:p>
            <a:pPr algn="ctr"/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Vklad majetku společníky:</a:t>
            </a:r>
          </a:p>
          <a:p>
            <a:endParaRPr lang="cs-CZ" dirty="0"/>
          </a:p>
          <a:p>
            <a:r>
              <a:rPr lang="cs-CZ" dirty="0" smtClean="0"/>
              <a:t>Dvě </a:t>
            </a:r>
            <a:r>
              <a:rPr lang="cs-CZ" dirty="0"/>
              <a:t>akciové společnosti se dohodnou na společné distribuci zboží a za tím účelem zřídí dceřinou společnost, do které vloží budovu se sklady expedice a dopravní prostředky.</a:t>
            </a:r>
          </a:p>
        </p:txBody>
      </p:sp>
    </p:spTree>
    <p:extLst>
      <p:ext uri="{BB962C8B-B14F-4D97-AF65-F5344CB8AC3E}">
        <p14:creationId xmlns:p14="http://schemas.microsoft.com/office/powerpoint/2010/main" val="302396003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Přímá spojnice 8"/>
          <p:cNvCxnSpPr/>
          <p:nvPr/>
        </p:nvCxnSpPr>
        <p:spPr>
          <a:xfrm>
            <a:off x="83718" y="920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3718" y="6068448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ástupný symbol pro číslo snímku 14"/>
          <p:cNvSpPr>
            <a:spLocks noGrp="1"/>
          </p:cNvSpPr>
          <p:nvPr/>
        </p:nvSpPr>
        <p:spPr>
          <a:xfrm>
            <a:off x="6563718" y="635644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8" name="Nadpis 1"/>
          <p:cNvSpPr>
            <a:spLocks noGrp="1"/>
          </p:cNvSpPr>
          <p:nvPr/>
        </p:nvSpPr>
        <p:spPr>
          <a:xfrm>
            <a:off x="3287566" y="165655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98" y="72301"/>
            <a:ext cx="2710588" cy="7920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11" y="6137698"/>
            <a:ext cx="3036813" cy="648000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1763688" y="1700808"/>
            <a:ext cx="554461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Novým zjištěním:</a:t>
            </a:r>
          </a:p>
          <a:p>
            <a:endParaRPr lang="cs-CZ" dirty="0"/>
          </a:p>
          <a:p>
            <a:r>
              <a:rPr lang="cs-CZ" dirty="0" smtClean="0"/>
              <a:t>Jde </a:t>
            </a:r>
            <a:r>
              <a:rPr lang="cs-CZ" dirty="0"/>
              <a:t>o majetek, který v účetnictví nebyl dosud zachycen. </a:t>
            </a:r>
          </a:p>
          <a:p>
            <a:endParaRPr lang="cs-CZ" dirty="0"/>
          </a:p>
          <a:p>
            <a:r>
              <a:rPr lang="cs-CZ" dirty="0"/>
              <a:t>Jako příklad může složit nehmotný dlouhodobý majetek, který u nás začal být oceňovaný a evidovaný teprve v posledních letech.</a:t>
            </a:r>
          </a:p>
        </p:txBody>
      </p:sp>
    </p:spTree>
    <p:extLst>
      <p:ext uri="{BB962C8B-B14F-4D97-AF65-F5344CB8AC3E}">
        <p14:creationId xmlns:p14="http://schemas.microsoft.com/office/powerpoint/2010/main" val="46057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1700808"/>
            <a:ext cx="763284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dirty="0" smtClean="0"/>
          </a:p>
          <a:p>
            <a:r>
              <a:rPr lang="cs-CZ" sz="2000" dirty="0" smtClean="0"/>
              <a:t>JENA</a:t>
            </a:r>
            <a:r>
              <a:rPr lang="cs-CZ" sz="2000" dirty="0"/>
              <a:t>, Švarcová a kol. </a:t>
            </a:r>
            <a:r>
              <a:rPr lang="cs-CZ" sz="2000" i="1" dirty="0"/>
              <a:t>Ekonomie - stručný přehled</a:t>
            </a:r>
            <a:r>
              <a:rPr lang="cs-CZ" sz="2000" dirty="0"/>
              <a:t>. Zlín: CEED, 2009, ISBN 978-80-903433-8-2</a:t>
            </a:r>
            <a:r>
              <a:rPr lang="cs-CZ" sz="2000" dirty="0" smtClean="0"/>
              <a:t>.</a:t>
            </a:r>
          </a:p>
          <a:p>
            <a:endParaRPr lang="cs-CZ" sz="2000" dirty="0"/>
          </a:p>
          <a:p>
            <a:pPr marL="228600" indent="-228600">
              <a:buAutoNum type="arabicParenR"/>
            </a:pPr>
            <a:r>
              <a:rPr lang="cs-CZ" sz="1200" dirty="0" smtClean="0"/>
              <a:t>NEUVEDEN</a:t>
            </a:r>
            <a:r>
              <a:rPr lang="cs-CZ" sz="1200" dirty="0"/>
              <a:t>, Tyden.cz. </a:t>
            </a:r>
            <a:r>
              <a:rPr lang="cs-CZ" sz="1200" i="1" dirty="0"/>
              <a:t>tyden.cz</a:t>
            </a:r>
            <a:r>
              <a:rPr lang="cs-CZ" sz="1200" dirty="0"/>
              <a:t> [online]. [cit. </a:t>
            </a:r>
            <a:r>
              <a:rPr lang="cs-CZ" sz="1200" dirty="0" smtClean="0"/>
              <a:t>29</a:t>
            </a:r>
            <a:r>
              <a:rPr lang="cs-CZ" sz="1200" dirty="0" smtClean="0"/>
              <a:t>.6.2013</a:t>
            </a:r>
            <a:r>
              <a:rPr lang="cs-CZ" sz="1200" dirty="0"/>
              <a:t>]. Dostupný na WWW: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www.tyden.cz/rubriky/byznys/reality/rakousky-warimpex-dostavi-dve-budovy-k-prazskemu-hotelu-diplomat_249512.html</a:t>
            </a:r>
            <a:endParaRPr lang="cs-CZ" sz="1200" dirty="0" smtClean="0"/>
          </a:p>
          <a:p>
            <a:pPr marL="228600" indent="-228600">
              <a:buAutoNum type="arabicParenR"/>
            </a:pPr>
            <a:endParaRPr lang="cs-CZ" sz="1200" dirty="0"/>
          </a:p>
          <a:p>
            <a:pPr marL="228600" indent="-228600">
              <a:buAutoNum type="arabicParenR"/>
            </a:pPr>
            <a:r>
              <a:rPr lang="cs-CZ" sz="1200" dirty="0"/>
              <a:t>DVOŘÁK, Lukáš. </a:t>
            </a:r>
            <a:r>
              <a:rPr lang="cs-CZ" sz="1200" i="1" dirty="0" err="1"/>
              <a:t>luckick</a:t>
            </a:r>
            <a:r>
              <a:rPr lang="cs-CZ" sz="1200" dirty="0"/>
              <a:t> [online]. [cit. </a:t>
            </a:r>
            <a:r>
              <a:rPr lang="cs-CZ" sz="1200" dirty="0" smtClean="0"/>
              <a:t>29</a:t>
            </a:r>
            <a:r>
              <a:rPr lang="cs-CZ" sz="1200" dirty="0" smtClean="0"/>
              <a:t>.6.2013</a:t>
            </a:r>
            <a:r>
              <a:rPr lang="cs-CZ" sz="1200" dirty="0"/>
              <a:t>]. Dostupný na WWW: </a:t>
            </a: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www.luckick.cz/licence.htm</a:t>
            </a:r>
            <a:endParaRPr lang="cs-CZ" sz="1200" dirty="0" smtClean="0"/>
          </a:p>
          <a:p>
            <a:pPr marL="228600" indent="-228600">
              <a:buAutoNum type="arabicParenR"/>
            </a:pPr>
            <a:endParaRPr lang="cs-CZ" sz="1200" dirty="0"/>
          </a:p>
          <a:p>
            <a:endParaRPr lang="cs-CZ" sz="1200" dirty="0"/>
          </a:p>
          <a:p>
            <a:r>
              <a:rPr lang="cs-CZ" sz="1200" dirty="0" smtClean="0"/>
              <a:t>3) SYSEL</a:t>
            </a:r>
            <a:r>
              <a:rPr lang="cs-CZ" sz="1200" dirty="0"/>
              <a:t>, Jaromír. </a:t>
            </a:r>
            <a:r>
              <a:rPr lang="cs-CZ" sz="1200" i="1" dirty="0" err="1"/>
              <a:t>jaromir</a:t>
            </a:r>
            <a:r>
              <a:rPr lang="cs-CZ" sz="1200" i="1" dirty="0"/>
              <a:t> sysel</a:t>
            </a:r>
            <a:r>
              <a:rPr lang="cs-CZ" sz="1200" dirty="0"/>
              <a:t> [online]. [cit. </a:t>
            </a:r>
            <a:r>
              <a:rPr lang="cs-CZ" sz="1200" dirty="0" smtClean="0"/>
              <a:t>29</a:t>
            </a:r>
            <a:r>
              <a:rPr lang="cs-CZ" sz="1200" dirty="0" smtClean="0"/>
              <a:t>.6.2013</a:t>
            </a:r>
            <a:r>
              <a:rPr lang="cs-CZ" sz="1200" dirty="0"/>
              <a:t>]. Dostupný na WWW: </a:t>
            </a: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jaromir-sysel.blogspot.cz/2012/12/akcie.html</a:t>
            </a:r>
            <a:endParaRPr lang="cs-CZ" sz="1200" dirty="0"/>
          </a:p>
          <a:p>
            <a:endParaRPr lang="cs-CZ" sz="1200" dirty="0" smtClean="0"/>
          </a:p>
          <a:p>
            <a:r>
              <a:rPr lang="cs-CZ" sz="1200" dirty="0" smtClean="0"/>
              <a:t> </a:t>
            </a:r>
          </a:p>
          <a:p>
            <a:pPr marL="228600" indent="-228600">
              <a:buAutoNum type="arabicParenR"/>
            </a:pPr>
            <a:endParaRPr lang="cs-CZ" sz="1200" dirty="0"/>
          </a:p>
          <a:p>
            <a:pPr marL="228600" indent="-228600">
              <a:buAutoNum type="arabicParenR"/>
            </a:pPr>
            <a:endParaRPr lang="cs-CZ" sz="1200" dirty="0" smtClean="0"/>
          </a:p>
          <a:p>
            <a:r>
              <a:rPr lang="cs-CZ" sz="2000" dirty="0" smtClean="0"/>
              <a:t> 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1185</TotalTime>
  <Words>589</Words>
  <Application>Microsoft Office PowerPoint</Application>
  <PresentationFormat>Předvádění na obrazovce (4:3)</PresentationFormat>
  <Paragraphs>179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Jitka Vavřincová, Mgr.</cp:lastModifiedBy>
  <cp:revision>85</cp:revision>
  <dcterms:created xsi:type="dcterms:W3CDTF">2010-11-01T23:40:31Z</dcterms:created>
  <dcterms:modified xsi:type="dcterms:W3CDTF">2013-06-24T07:42:57Z</dcterms:modified>
</cp:coreProperties>
</file>