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6" r:id="rId2"/>
    <p:sldId id="257" r:id="rId3"/>
    <p:sldId id="287" r:id="rId4"/>
    <p:sldId id="288" r:id="rId5"/>
    <p:sldId id="292" r:id="rId6"/>
    <p:sldId id="290" r:id="rId7"/>
    <p:sldId id="291" r:id="rId8"/>
    <p:sldId id="294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168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 09_ Houby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 custLinFactNeighborX="-205" custLinFactNeighborY="-643"/>
      <dgm:spPr/>
    </dgm:pt>
    <dgm:pt modelId="{619D679B-A015-4ECF-8348-D1034C574F40}" type="pres">
      <dgm:prSet presAssocID="{B651F6E3-6281-48DB-9319-2AEAFDAE7572}" presName="rect3" presStyleLbl="alignAcc1" presStyleIdx="2" presStyleCnt="5" custScaleY="10725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Y="7622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1990" y="805767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61658"/>
          <a:ext cx="6498543" cy="15848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 09_ Houby</a:t>
          </a:r>
          <a:endParaRPr lang="cs-CZ" sz="2000" kern="1200" dirty="0"/>
        </a:p>
      </dsp:txBody>
      <dsp:txXfrm>
        <a:off x="1273857" y="761658"/>
        <a:ext cx="6498543" cy="437212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334965"/>
          <a:ext cx="6498543" cy="7185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334965"/>
        <a:ext cx="6498543" cy="310715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C9D61A-3B51-4D56-ABAF-4E3DBFB0E00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3F12EA-0DC9-45E4-BA00-2D29069394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8408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061076" y="4350404"/>
            <a:ext cx="4741368" cy="3513266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10.png"/><Relationship Id="rId7" Type="http://schemas.openxmlformats.org/officeDocument/2006/relationships/image" Target="../media/image8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g"/><Relationship Id="rId5" Type="http://schemas.openxmlformats.org/officeDocument/2006/relationships/image" Target="../media/image9.jpg"/><Relationship Id="rId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9633756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použití na interaktivní tabuli</a:t>
            </a:r>
          </a:p>
          <a:p>
            <a:r>
              <a:rPr lang="cs-CZ" dirty="0" smtClean="0"/>
              <a:t>Seznámení – jaké známe jedlé a jedovaté houby, k čemu nám slouží atlas hub,důležité informace o uvedených houbách</a:t>
            </a:r>
          </a:p>
          <a:p>
            <a:r>
              <a:rPr lang="cs-CZ" dirty="0" smtClean="0"/>
              <a:t>Využití  v  2.- 4. ročníku ZŠ</a:t>
            </a:r>
          </a:p>
          <a:p>
            <a:r>
              <a:rPr lang="cs-CZ" dirty="0" smtClean="0"/>
              <a:t>Člověk </a:t>
            </a:r>
            <a:r>
              <a:rPr lang="cs-CZ" dirty="0" smtClean="0"/>
              <a:t>a jeho svět – Rozmanitost přírody</a:t>
            </a:r>
            <a:r>
              <a:rPr lang="cs-CZ" dirty="0"/>
              <a:t>-</a:t>
            </a:r>
            <a:r>
              <a:rPr lang="cs-CZ" dirty="0" smtClean="0"/>
              <a:t> houby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1690" y="269304"/>
            <a:ext cx="8229600" cy="114300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2000" b="1" dirty="0" smtClean="0"/>
              <a:t>Které  houby jsou jedlé,  které jedovaté najdeme v </a:t>
            </a:r>
            <a:r>
              <a:rPr lang="cs-CZ" sz="2000" b="1" dirty="0" smtClean="0">
                <a:solidFill>
                  <a:srgbClr val="002060"/>
                </a:solidFill>
              </a:rPr>
              <a:t>atlase hub.</a:t>
            </a:r>
            <a:r>
              <a:rPr lang="cs-CZ" sz="2000" b="1" dirty="0" smtClean="0">
                <a:solidFill>
                  <a:srgbClr val="FF0000"/>
                </a:solidFill>
              </a:rPr>
              <a:t/>
            </a:r>
            <a:br>
              <a:rPr lang="cs-CZ" sz="2000" b="1" dirty="0" smtClean="0">
                <a:solidFill>
                  <a:srgbClr val="FF0000"/>
                </a:solidFill>
              </a:rPr>
            </a:br>
            <a:r>
              <a:rPr lang="cs-CZ" sz="2000" b="1" dirty="0" smtClean="0">
                <a:solidFill>
                  <a:srgbClr val="FF0000"/>
                </a:solidFill>
              </a:rPr>
              <a:t>Atlas </a:t>
            </a:r>
            <a:r>
              <a:rPr lang="cs-CZ" sz="2000" b="1" dirty="0" smtClean="0"/>
              <a:t>nám slouží k tomu, abychom správně rozeznali jednotlivé druhy hub.</a:t>
            </a:r>
            <a:br>
              <a:rPr lang="cs-CZ" sz="2000" b="1" dirty="0" smtClean="0"/>
            </a:br>
            <a:r>
              <a:rPr lang="cs-CZ" sz="2000" b="1" dirty="0" smtClean="0"/>
              <a:t>Jsou v něm informace o houbách a jejich obrázky.</a:t>
            </a:r>
            <a:br>
              <a:rPr lang="cs-CZ" sz="2000" b="1" dirty="0" smtClean="0"/>
            </a:br>
            <a:r>
              <a:rPr lang="cs-CZ" sz="2000" b="1" dirty="0" smtClean="0"/>
              <a:t>Sbíráme vždy jen houby, které bezpečně poznáme.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Jedlé houby</a:t>
            </a:r>
          </a:p>
          <a:p>
            <a:r>
              <a:rPr lang="cs-CZ" dirty="0" smtClean="0"/>
              <a:t>Bedla vysoká</a:t>
            </a:r>
          </a:p>
          <a:p>
            <a:r>
              <a:rPr lang="cs-CZ" dirty="0" smtClean="0"/>
              <a:t>Hřib dubový</a:t>
            </a:r>
          </a:p>
          <a:p>
            <a:r>
              <a:rPr lang="cs-CZ" dirty="0" smtClean="0"/>
              <a:t>Kozák březový</a:t>
            </a:r>
          </a:p>
          <a:p>
            <a:r>
              <a:rPr lang="cs-CZ" dirty="0" smtClean="0"/>
              <a:t>Klouzek obecný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05333" y="1556792"/>
            <a:ext cx="4038600" cy="4525963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Jedovaté houby</a:t>
            </a:r>
          </a:p>
          <a:p>
            <a:r>
              <a:rPr lang="cs-CZ" dirty="0" smtClean="0"/>
              <a:t>Závojenka olovnatá</a:t>
            </a:r>
          </a:p>
          <a:p>
            <a:r>
              <a:rPr lang="cs-CZ" dirty="0" smtClean="0"/>
              <a:t>Muchomůrka zelená</a:t>
            </a:r>
          </a:p>
          <a:p>
            <a:r>
              <a:rPr lang="cs-CZ" dirty="0" smtClean="0"/>
              <a:t>Muchomůrka červená</a:t>
            </a:r>
          </a:p>
          <a:p>
            <a:r>
              <a:rPr lang="cs-CZ" dirty="0" smtClean="0"/>
              <a:t>Muchomůrka tygrovaná</a:t>
            </a:r>
          </a:p>
          <a:p>
            <a:endParaRPr lang="cs-CZ" dirty="0"/>
          </a:p>
        </p:txBody>
      </p:sp>
      <p:pic>
        <p:nvPicPr>
          <p:cNvPr id="1026" name="Picture 2" descr="C:\Users\Miky\AppData\Local\Microsoft\Windows\Temporary Internet Files\Content.IE5\88WX1D57\MC90041190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43834" y="928670"/>
            <a:ext cx="1000099" cy="906798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TL05DBYX\MC9001933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4000504"/>
            <a:ext cx="3121612" cy="2639658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88WX1D57\MC90019327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25283" y="4000504"/>
            <a:ext cx="2191202" cy="25225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Jedlé houby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Bedla vysoká</a:t>
            </a:r>
          </a:p>
          <a:p>
            <a:pPr lvl="0"/>
            <a:r>
              <a:rPr lang="cs-CZ" dirty="0">
                <a:ln>
                  <a:solidFill>
                    <a:srgbClr val="FFC000"/>
                  </a:solidFill>
                </a:ln>
              </a:rPr>
              <a:t>Roste na horách i v nížinách, v lesích i  v </a:t>
            </a:r>
            <a:r>
              <a:rPr lang="cs-CZ" dirty="0" smtClean="0">
                <a:ln>
                  <a:solidFill>
                    <a:srgbClr val="FFC000"/>
                  </a:solidFill>
                </a:ln>
              </a:rPr>
              <a:t>trávě.</a:t>
            </a:r>
            <a:endParaRPr lang="cs-CZ" dirty="0">
              <a:ln>
                <a:solidFill>
                  <a:srgbClr val="FFC000"/>
                </a:solidFill>
              </a:ln>
            </a:endParaRPr>
          </a:p>
          <a:p>
            <a:pPr lvl="0"/>
            <a:r>
              <a:rPr lang="cs-CZ" dirty="0">
                <a:ln>
                  <a:solidFill>
                    <a:srgbClr val="FFC000"/>
                  </a:solidFill>
                </a:ln>
              </a:rPr>
              <a:t>Je dobrá v polévce, k </a:t>
            </a:r>
            <a:r>
              <a:rPr lang="cs-CZ" dirty="0" err="1" smtClean="0">
                <a:ln>
                  <a:solidFill>
                    <a:srgbClr val="FFC000"/>
                  </a:solidFill>
                </a:ln>
              </a:rPr>
              <a:t>masu,můžeme</a:t>
            </a:r>
            <a:r>
              <a:rPr lang="cs-CZ" dirty="0" smtClean="0">
                <a:ln>
                  <a:solidFill>
                    <a:srgbClr val="FFC000"/>
                  </a:solidFill>
                </a:ln>
              </a:rPr>
              <a:t> </a:t>
            </a:r>
            <a:r>
              <a:rPr lang="cs-CZ" dirty="0">
                <a:ln>
                  <a:solidFill>
                    <a:srgbClr val="FFC000"/>
                  </a:solidFill>
                </a:ln>
              </a:rPr>
              <a:t>ji </a:t>
            </a:r>
            <a:r>
              <a:rPr lang="cs-CZ" dirty="0" smtClean="0">
                <a:ln>
                  <a:solidFill>
                    <a:srgbClr val="FFC000"/>
                  </a:solidFill>
                </a:ln>
              </a:rPr>
              <a:t>smažit.</a:t>
            </a:r>
            <a:endParaRPr lang="cs-CZ" b="1" dirty="0">
              <a:ln>
                <a:solidFill>
                  <a:srgbClr val="FFC000"/>
                </a:solidFill>
              </a:ln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noFill/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Hřib dubový</a:t>
            </a:r>
          </a:p>
          <a:p>
            <a:pPr lvl="0"/>
            <a:r>
              <a:rPr lang="cs-CZ" dirty="0"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Roste v listnatých i smíšených lesích od května do </a:t>
            </a:r>
            <a:r>
              <a:rPr lang="cs-CZ" dirty="0" smtClean="0"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podzimu.</a:t>
            </a:r>
            <a:endParaRPr lang="cs-CZ" dirty="0">
              <a:effectLst>
                <a:glow rad="1397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  <a:p>
            <a:pPr lvl="0"/>
            <a:r>
              <a:rPr lang="cs-CZ" dirty="0"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Má </a:t>
            </a:r>
            <a:r>
              <a:rPr lang="cs-CZ" dirty="0" smtClean="0"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všestranné </a:t>
            </a:r>
            <a:r>
              <a:rPr lang="cs-CZ" dirty="0" smtClean="0"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použití.</a:t>
            </a:r>
            <a:endParaRPr lang="cs-CZ" dirty="0">
              <a:effectLst>
                <a:glow rad="1397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  <a:p>
            <a:endParaRPr lang="cs-CZ" dirty="0"/>
          </a:p>
        </p:txBody>
      </p:sp>
      <p:pic>
        <p:nvPicPr>
          <p:cNvPr id="2050" name="Picture 2" descr="C:\Users\Miky\AppData\Local\Microsoft\Windows\Temporary Internet Files\Content.IE5\08V3PHDY\MP9004385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4149080"/>
            <a:ext cx="1376328" cy="2055682"/>
          </a:xfrm>
          <a:prstGeom prst="rect">
            <a:avLst/>
          </a:prstGeom>
          <a:noFill/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595450" y="4509120"/>
            <a:ext cx="1421749" cy="191468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 flipH="1">
            <a:off x="2306324" y="1124744"/>
            <a:ext cx="897524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788024" y="1277144"/>
            <a:ext cx="432048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Jedlé houby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Kozák březový </a:t>
            </a:r>
          </a:p>
          <a:p>
            <a:pPr lvl="0"/>
            <a:r>
              <a:rPr lang="cs-CZ" dirty="0"/>
              <a:t>Roste pod </a:t>
            </a:r>
            <a:r>
              <a:rPr lang="cs-CZ" dirty="0" smtClean="0"/>
              <a:t>břízami.</a:t>
            </a:r>
            <a:endParaRPr lang="cs-CZ" dirty="0"/>
          </a:p>
          <a:p>
            <a:pPr lvl="0"/>
            <a:r>
              <a:rPr lang="cs-CZ" dirty="0"/>
              <a:t>Vhodný  k </a:t>
            </a:r>
            <a:r>
              <a:rPr lang="cs-CZ" dirty="0" smtClean="0"/>
              <a:t>sušení.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Klouzek obecný</a:t>
            </a:r>
          </a:p>
          <a:p>
            <a:pPr lvl="0"/>
            <a:r>
              <a:rPr lang="cs-CZ" dirty="0"/>
              <a:t>Roste v borových a smrkových </a:t>
            </a:r>
            <a:r>
              <a:rPr lang="cs-CZ" dirty="0" smtClean="0"/>
              <a:t>lesích.</a:t>
            </a:r>
            <a:endParaRPr lang="cs-CZ" dirty="0"/>
          </a:p>
          <a:p>
            <a:pPr lvl="0"/>
            <a:r>
              <a:rPr lang="cs-CZ" dirty="0"/>
              <a:t>Za vlhka je kluzký a </a:t>
            </a:r>
            <a:r>
              <a:rPr lang="cs-CZ" dirty="0" err="1" smtClean="0"/>
              <a:t>slizský</a:t>
            </a:r>
            <a:r>
              <a:rPr lang="cs-CZ" dirty="0" smtClean="0"/>
              <a:t>.</a:t>
            </a:r>
            <a:endParaRPr lang="cs-CZ" dirty="0"/>
          </a:p>
          <a:p>
            <a:pPr lvl="0"/>
            <a:r>
              <a:rPr lang="cs-CZ" dirty="0"/>
              <a:t>Před úpravou se loupe </a:t>
            </a:r>
            <a:r>
              <a:rPr lang="cs-CZ" dirty="0" smtClean="0"/>
              <a:t>hlavička.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6444208" y="4594237"/>
            <a:ext cx="1772816" cy="177281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331640" y="3284984"/>
            <a:ext cx="1990766" cy="2593719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4067944" y="1196752"/>
            <a:ext cx="1080120" cy="381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3322406" y="1349152"/>
            <a:ext cx="897938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Jedovaté houby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Závojenka olovnatá</a:t>
            </a:r>
          </a:p>
          <a:p>
            <a:pPr lvl="0"/>
            <a:r>
              <a:rPr lang="cs-CZ" dirty="0">
                <a:solidFill>
                  <a:srgbClr val="00B0F0"/>
                </a:solidFill>
              </a:rPr>
              <a:t>Roste v listnatých </a:t>
            </a:r>
            <a:r>
              <a:rPr lang="cs-CZ" dirty="0" smtClean="0">
                <a:solidFill>
                  <a:srgbClr val="00B0F0"/>
                </a:solidFill>
              </a:rPr>
              <a:t>lesích.</a:t>
            </a:r>
            <a:endParaRPr lang="cs-CZ" dirty="0">
              <a:solidFill>
                <a:srgbClr val="00B0F0"/>
              </a:solidFill>
            </a:endParaRPr>
          </a:p>
          <a:p>
            <a:pPr lvl="0"/>
            <a:r>
              <a:rPr lang="cs-CZ" dirty="0">
                <a:solidFill>
                  <a:srgbClr val="00B0F0"/>
                </a:solidFill>
              </a:rPr>
              <a:t>Je smrtelně </a:t>
            </a:r>
            <a:r>
              <a:rPr lang="cs-CZ" dirty="0" smtClean="0">
                <a:solidFill>
                  <a:srgbClr val="00B0F0"/>
                </a:solidFill>
              </a:rPr>
              <a:t>jedovatá.</a:t>
            </a:r>
            <a:endParaRPr lang="cs-CZ" dirty="0">
              <a:solidFill>
                <a:srgbClr val="00B0F0"/>
              </a:solidFill>
            </a:endParaRPr>
          </a:p>
          <a:p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Muchomůrka zelená</a:t>
            </a:r>
          </a:p>
          <a:p>
            <a:pPr lvl="0"/>
            <a:r>
              <a:rPr lang="cs-CZ" dirty="0"/>
              <a:t>Prudce smrtelně </a:t>
            </a:r>
            <a:r>
              <a:rPr lang="cs-CZ" dirty="0" smtClean="0"/>
              <a:t>jedovatá.</a:t>
            </a:r>
            <a:endParaRPr lang="cs-CZ" dirty="0"/>
          </a:p>
          <a:p>
            <a:pPr lvl="0"/>
            <a:r>
              <a:rPr lang="cs-CZ" dirty="0"/>
              <a:t>Zaměňuje se často se </a:t>
            </a:r>
            <a:r>
              <a:rPr lang="cs-CZ" dirty="0" smtClean="0"/>
              <a:t>žampiónem.</a:t>
            </a:r>
            <a:endParaRPr lang="cs-CZ" dirty="0"/>
          </a:p>
          <a:p>
            <a:pPr lvl="0"/>
            <a:r>
              <a:rPr lang="cs-CZ" dirty="0"/>
              <a:t>Roste v listnatých </a:t>
            </a:r>
            <a:r>
              <a:rPr lang="cs-CZ" dirty="0" smtClean="0"/>
              <a:t>lesích.</a:t>
            </a:r>
            <a:endParaRPr lang="cs-CZ" dirty="0"/>
          </a:p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6012160" y="4581128"/>
            <a:ext cx="1364857" cy="175481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475656" y="3342722"/>
            <a:ext cx="2128063" cy="2245387"/>
          </a:xfrm>
          <a:prstGeom prst="rect">
            <a:avLst/>
          </a:prstGeom>
        </p:spPr>
      </p:pic>
      <p:cxnSp>
        <p:nvCxnSpPr>
          <p:cNvPr id="8" name="Přímá spojnice se šipkou 7"/>
          <p:cNvCxnSpPr/>
          <p:nvPr/>
        </p:nvCxnSpPr>
        <p:spPr>
          <a:xfrm>
            <a:off x="4665712" y="916236"/>
            <a:ext cx="1346448" cy="7703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2051720" y="1052736"/>
            <a:ext cx="230425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Jedovaté houby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Muchomůrka červená</a:t>
            </a:r>
          </a:p>
          <a:p>
            <a:pPr lvl="0"/>
            <a:r>
              <a:rPr lang="cs-CZ" dirty="0"/>
              <a:t>Roste   v jehličnatých </a:t>
            </a:r>
            <a:r>
              <a:rPr lang="cs-CZ" dirty="0" smtClean="0"/>
              <a:t>lesích.</a:t>
            </a:r>
            <a:endParaRPr lang="cs-CZ" dirty="0"/>
          </a:p>
          <a:p>
            <a:pPr lvl="0"/>
            <a:r>
              <a:rPr lang="cs-CZ" dirty="0"/>
              <a:t>Je </a:t>
            </a:r>
            <a:r>
              <a:rPr lang="cs-CZ" dirty="0" smtClean="0"/>
              <a:t>jedovatá.</a:t>
            </a:r>
            <a:endParaRPr lang="cs-CZ" dirty="0"/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Muchomůrka tygrovaná</a:t>
            </a:r>
          </a:p>
          <a:p>
            <a:pPr lvl="0"/>
            <a:r>
              <a:rPr lang="cs-CZ" dirty="0"/>
              <a:t>Prudce </a:t>
            </a:r>
            <a:r>
              <a:rPr lang="cs-CZ" dirty="0" smtClean="0"/>
              <a:t>/smrtelně/ </a:t>
            </a:r>
            <a:r>
              <a:rPr lang="cs-CZ" dirty="0" smtClean="0"/>
              <a:t>jedovatá.</a:t>
            </a:r>
            <a:endParaRPr lang="cs-CZ" dirty="0"/>
          </a:p>
          <a:p>
            <a:pPr lvl="0"/>
            <a:r>
              <a:rPr lang="cs-CZ" dirty="0" smtClean="0"/>
              <a:t>Roste v </a:t>
            </a:r>
            <a:r>
              <a:rPr lang="cs-CZ" dirty="0"/>
              <a:t>listnatých </a:t>
            </a:r>
            <a:r>
              <a:rPr lang="cs-CZ" dirty="0" smtClean="0"/>
              <a:t>lesích.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899592" y="3645024"/>
            <a:ext cx="1980000" cy="28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868144" y="4293096"/>
            <a:ext cx="2042776" cy="2042776"/>
          </a:xfrm>
          <a:prstGeom prst="rect">
            <a:avLst/>
          </a:prstGeom>
        </p:spPr>
      </p:pic>
      <p:cxnSp>
        <p:nvCxnSpPr>
          <p:cNvPr id="8" name="Přímá spojnice se šipkou 7"/>
          <p:cNvCxnSpPr/>
          <p:nvPr/>
        </p:nvCxnSpPr>
        <p:spPr>
          <a:xfrm flipH="1">
            <a:off x="2339752" y="1124744"/>
            <a:ext cx="1872208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4427984" y="1124744"/>
            <a:ext cx="144016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250" autoRev="1" fill="remove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4" dur="250" autoRev="1" fill="remove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50" autoRev="1" fill="remove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72041" y="353477"/>
            <a:ext cx="7808492" cy="1446550"/>
          </a:xfrm>
        </p:spPr>
        <p:txBody>
          <a:bodyPr>
            <a:spAutoFit/>
          </a:bodyPr>
          <a:lstStyle/>
          <a:p>
            <a:pPr lvl="0"/>
            <a:r>
              <a:rPr lang="cs-CZ" dirty="0">
                <a:ln>
                  <a:solidFill>
                    <a:schemeClr val="accent6"/>
                  </a:solidFill>
                </a:ln>
                <a:solidFill>
                  <a:srgbClr val="92D050"/>
                </a:solidFill>
              </a:rPr>
              <a:t>Utvoř skupiny s  obrázky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4294967295"/>
          </p:nvPr>
        </p:nvSpPr>
        <p:spPr>
          <a:xfrm>
            <a:off x="653102" y="1884399"/>
            <a:ext cx="3810199" cy="4320725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4672947" y="1906607"/>
            <a:ext cx="3810199" cy="837152"/>
          </a:xfrm>
        </p:spPr>
        <p:txBody>
          <a:bodyPr>
            <a:spAutoFit/>
          </a:bodyPr>
          <a:lstStyle>
            <a:defPPr marL="432000" marR="0" lvl="0" indent="-324000" algn="l">
              <a:buClr>
                <a:srgbClr val="0E594D"/>
              </a:buClr>
              <a:buSzPct val="45000"/>
              <a:buFont typeface="StarSymbol"/>
              <a:buNone/>
              <a:defRPr lang="cs-CZ" sz="32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defRPr>
            </a:defPPr>
            <a:lvl1pPr marL="432000" marR="0" lvl="0" indent="-324000" algn="l">
              <a:buClr>
                <a:srgbClr val="0E594D"/>
              </a:buClr>
              <a:buSzPct val="45000"/>
              <a:buFont typeface="StarSymbol"/>
              <a:buChar char="●"/>
              <a:defRPr lang="cs-CZ" sz="32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defRPr>
            </a:lvl1pPr>
            <a:lvl2pPr marL="864000" marR="0" lvl="1" indent="-288000" algn="l">
              <a:buClr>
                <a:srgbClr val="000000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defRPr>
            </a:lvl2pPr>
            <a:lvl3pPr marL="1296000" marR="0" lvl="2" indent="-216000" algn="l">
              <a:buClr>
                <a:srgbClr val="000000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defRPr>
            </a:lvl3pPr>
            <a:lvl4pPr marL="1728000" marR="0" lvl="3" indent="-216000" algn="l">
              <a:buClr>
                <a:srgbClr val="000000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defRPr>
            </a:lvl4pPr>
            <a:lvl5pPr marL="2160000" marR="0" lvl="4" indent="-216000" algn="l"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defRPr>
            </a:lvl5pPr>
            <a:lvl6pPr marL="2592000" marR="0" lvl="5" indent="-216000" algn="l"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defRPr>
            </a:lvl6pPr>
            <a:lvl7pPr marL="3024000" marR="0" lvl="6" indent="-216000" algn="l"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defRPr>
            </a:lvl7pPr>
            <a:lvl8pPr marL="3456000" marR="0" lvl="7" indent="-216000" algn="l"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defRPr>
            </a:lvl8pPr>
            <a:lvl9pPr marL="3887999" marR="0" lvl="8" indent="-216000" algn="l"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defRPr>
            </a:lvl9pPr>
          </a:lstStyle>
          <a:p>
            <a:pPr marL="108000" lvl="0" indent="0">
              <a:buNone/>
            </a:pPr>
            <a:r>
              <a:rPr lang="cs-CZ" sz="22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jedlé        </a:t>
            </a:r>
            <a:r>
              <a:rPr lang="cs-CZ" sz="22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jedovaté</a:t>
            </a:r>
          </a:p>
          <a:p>
            <a:pPr lvl="0"/>
            <a:endParaRPr lang="cs-CZ" sz="2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489827" y="1632928"/>
            <a:ext cx="1469480" cy="155781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2612409" y="1632927"/>
            <a:ext cx="1306205" cy="1959513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571464" y="3755733"/>
            <a:ext cx="1306205" cy="2121539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2449134" y="3755733"/>
            <a:ext cx="1637327" cy="1977523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lum/>
            <a:alphaModFix/>
          </a:blip>
          <a:srcRect/>
          <a:stretch>
            <a:fillRect/>
          </a:stretch>
        </p:blipFill>
        <p:spPr>
          <a:xfrm>
            <a:off x="6694299" y="3190741"/>
            <a:ext cx="1796031" cy="2398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lum/>
            <a:alphaModFix/>
          </a:blip>
          <a:srcRect/>
          <a:stretch>
            <a:fillRect/>
          </a:stretch>
        </p:blipFill>
        <p:spPr>
          <a:xfrm>
            <a:off x="4408441" y="3102562"/>
            <a:ext cx="1959307" cy="3102562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2" name="Přímá spojnice 11"/>
          <p:cNvCxnSpPr/>
          <p:nvPr/>
        </p:nvCxnSpPr>
        <p:spPr>
          <a:xfrm>
            <a:off x="1224567" y="1268760"/>
            <a:ext cx="658779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511200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WWW.OFFICE.MICROSOFT.COM</a:t>
            </a:r>
            <a:r>
              <a:rPr lang="cs-CZ" dirty="0">
                <a:solidFill>
                  <a:srgbClr val="CCCCFF"/>
                </a:solidFill>
                <a:latin typeface="Arial" charset="0"/>
              </a:rPr>
              <a:t> </a:t>
            </a:r>
          </a:p>
          <a:p>
            <a:pPr marL="0" lvl="0" indent="0">
              <a:buNone/>
            </a:pPr>
            <a:r>
              <a:rPr lang="cs-CZ" dirty="0" smtClean="0"/>
              <a:t>. Vlastní zdroj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557</TotalTime>
  <Words>218</Words>
  <Application>Microsoft Office PowerPoint</Application>
  <PresentationFormat>Předvádění na obrazovce (4:3)</PresentationFormat>
  <Paragraphs>57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Které  houby jsou jedlé,  které jedovaté najdeme v atlase hub. Atlas nám slouží k tomu, abychom správně rozeznali jednotlivé druhy hub. Jsou v něm informace o houbách a jejich obrázky. Sbíráme vždy jen houby, které bezpečně poznáme.</vt:lpstr>
      <vt:lpstr>Jedlé houby</vt:lpstr>
      <vt:lpstr>Jedlé houby</vt:lpstr>
      <vt:lpstr>Jedovaté houby</vt:lpstr>
      <vt:lpstr>Jedovaté houby</vt:lpstr>
      <vt:lpstr>Utvoř skupiny s  obrázky 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75</cp:revision>
  <dcterms:created xsi:type="dcterms:W3CDTF">2011-06-20T10:40:08Z</dcterms:created>
  <dcterms:modified xsi:type="dcterms:W3CDTF">2013-06-25T18:54:29Z</dcterms:modified>
</cp:coreProperties>
</file>