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VY_32_INOVACE_14_ Přírodnina-lidský výtvor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Vondráková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err="1" smtClean="0"/>
            <a:t>TÉMA:Člověk</a:t>
          </a:r>
          <a:r>
            <a:rPr lang="cs-CZ" sz="2000" dirty="0" smtClean="0"/>
            <a:t> a jeho svět-Rozmanitost přírody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Vondráková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VY_32_INOVACE_14_ Přírodnina-lidský výtvor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/>
            <a:t>TÉMA:Člověk</a:t>
          </a:r>
          <a:r>
            <a:rPr lang="cs-CZ" sz="2000" kern="1200" dirty="0" smtClean="0"/>
            <a:t> a jeho svět-Rozmanitost přírody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90332F-B954-4547-9B10-6D094CFCA838}" type="datetimeFigureOut">
              <a:rPr lang="cs-CZ" smtClean="0"/>
              <a:t>13.2.2013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05419B-2121-493A-8214-D8799F6CA1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71185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532B685-F253-4A6A-91D2-7DFCDFA5433A}" type="slidenum">
              <a:rPr lang="cs-CZ" smtClean="0"/>
              <a:pPr/>
              <a:t>7</a:t>
            </a:fld>
            <a:endParaRPr lang="cs-CZ" smtClean="0"/>
          </a:p>
        </p:txBody>
      </p:sp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</p:spPr>
        <p:txBody>
          <a:bodyPr wrap="none" anchor="ctr"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5524394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slouží k  použití na interaktivní tabuli.</a:t>
            </a:r>
          </a:p>
          <a:p>
            <a:r>
              <a:rPr lang="cs-CZ" dirty="0" smtClean="0"/>
              <a:t>Prvouka- Člověk a jeho svět-Rozmanitost přírody - Přírodnina, lidský výtvor</a:t>
            </a:r>
          </a:p>
          <a:p>
            <a:r>
              <a:rPr lang="cs-CZ" dirty="0" smtClean="0"/>
              <a:t>Učivo určeno pro žáky 3. </a:t>
            </a:r>
            <a:r>
              <a:rPr lang="cs-CZ" smtClean="0"/>
              <a:t>ročníku </a:t>
            </a:r>
            <a:r>
              <a:rPr lang="cs-CZ" smtClean="0"/>
              <a:t>ZŠ </a:t>
            </a:r>
            <a:endParaRPr lang="cs-CZ" dirty="0" smtClean="0"/>
          </a:p>
          <a:p>
            <a:r>
              <a:rPr lang="cs-CZ" dirty="0" smtClean="0"/>
              <a:t>Třídění přírodnin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Řešení </a:t>
            </a:r>
            <a:r>
              <a:rPr lang="cs-CZ" dirty="0" err="1" smtClean="0"/>
              <a:t>křížovek,doplňování</a:t>
            </a:r>
            <a:r>
              <a:rPr lang="cs-CZ" dirty="0" smtClean="0"/>
              <a:t> 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r>
              <a:rPr lang="cs-CZ" dirty="0" smtClean="0"/>
              <a:t>Rozlušti slova a </a:t>
            </a:r>
            <a:r>
              <a:rPr lang="cs-CZ" dirty="0" smtClean="0">
                <a:solidFill>
                  <a:srgbClr val="FF0000"/>
                </a:solidFill>
              </a:rPr>
              <a:t>červeně</a:t>
            </a:r>
            <a:r>
              <a:rPr lang="cs-CZ" dirty="0" smtClean="0"/>
              <a:t> zakroužkuj živé přírodniny, </a:t>
            </a:r>
            <a:r>
              <a:rPr lang="cs-CZ" dirty="0" smtClean="0">
                <a:solidFill>
                  <a:srgbClr val="92D050"/>
                </a:solidFill>
              </a:rPr>
              <a:t>zeleně</a:t>
            </a:r>
            <a:r>
              <a:rPr lang="cs-CZ" dirty="0" smtClean="0"/>
              <a:t> neživé.</a:t>
            </a:r>
            <a:endParaRPr lang="cs-CZ" dirty="0"/>
          </a:p>
        </p:txBody>
      </p:sp>
      <p:sp>
        <p:nvSpPr>
          <p:cNvPr id="4" name="Vývojový diagram: sloučení 3"/>
          <p:cNvSpPr/>
          <p:nvPr/>
        </p:nvSpPr>
        <p:spPr>
          <a:xfrm>
            <a:off x="1043608" y="1628800"/>
            <a:ext cx="2592288" cy="1584176"/>
          </a:xfrm>
          <a:prstGeom prst="flowChartMerg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       á      m</a:t>
            </a:r>
          </a:p>
          <a:p>
            <a:pPr algn="ctr"/>
            <a:r>
              <a:rPr lang="cs-CZ" dirty="0" smtClean="0"/>
              <a:t>     n  e</a:t>
            </a:r>
          </a:p>
        </p:txBody>
      </p:sp>
      <p:sp>
        <p:nvSpPr>
          <p:cNvPr id="5" name="Vývojový diagram: sloučení 4"/>
          <p:cNvSpPr/>
          <p:nvPr/>
        </p:nvSpPr>
        <p:spPr>
          <a:xfrm>
            <a:off x="3707904" y="1628800"/>
            <a:ext cx="2448272" cy="1584176"/>
          </a:xfrm>
          <a:prstGeom prst="flowChartMerg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U</a:t>
            </a:r>
          </a:p>
          <a:p>
            <a:pPr algn="ctr"/>
            <a:r>
              <a:rPr lang="cs-CZ" dirty="0" smtClean="0"/>
              <a:t> l          h</a:t>
            </a:r>
          </a:p>
          <a:p>
            <a:pPr algn="ctr"/>
            <a:r>
              <a:rPr lang="cs-CZ" dirty="0" smtClean="0"/>
              <a:t> í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 flipV="1">
            <a:off x="6876256" y="4509119"/>
            <a:ext cx="792088" cy="1224136"/>
          </a:xfrm>
          <a:prstGeom prst="flowChartMer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endParaRPr lang="cs-CZ" dirty="0"/>
          </a:p>
        </p:txBody>
      </p:sp>
      <p:sp>
        <p:nvSpPr>
          <p:cNvPr id="19" name="Vývojový diagram: sloučení 18"/>
          <p:cNvSpPr/>
          <p:nvPr/>
        </p:nvSpPr>
        <p:spPr>
          <a:xfrm>
            <a:off x="3203848" y="2132856"/>
            <a:ext cx="936104" cy="1080120"/>
          </a:xfrm>
          <a:prstGeom prst="flowChartMerg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 p e</a:t>
            </a:r>
            <a:endParaRPr lang="cs-CZ" dirty="0"/>
          </a:p>
        </p:txBody>
      </p:sp>
      <p:sp>
        <p:nvSpPr>
          <p:cNvPr id="23" name="Vývojový diagram: sloučení 22"/>
          <p:cNvSpPr/>
          <p:nvPr/>
        </p:nvSpPr>
        <p:spPr>
          <a:xfrm>
            <a:off x="6156176" y="1628800"/>
            <a:ext cx="1440160" cy="1656184"/>
          </a:xfrm>
          <a:prstGeom prst="flowChartMerg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 a  b   </a:t>
            </a:r>
          </a:p>
          <a:p>
            <a:pPr algn="ctr"/>
            <a:r>
              <a:rPr lang="cs-CZ" dirty="0" smtClean="0"/>
              <a:t>y</a:t>
            </a:r>
            <a:endParaRPr lang="cs-CZ" dirty="0"/>
          </a:p>
        </p:txBody>
      </p:sp>
      <p:sp>
        <p:nvSpPr>
          <p:cNvPr id="24" name="Vývojový diagram: sloučení 23"/>
          <p:cNvSpPr/>
          <p:nvPr/>
        </p:nvSpPr>
        <p:spPr>
          <a:xfrm>
            <a:off x="7380312" y="2204864"/>
            <a:ext cx="1008112" cy="1008112"/>
          </a:xfrm>
          <a:prstGeom prst="flowChartMerg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  ř  </a:t>
            </a:r>
          </a:p>
          <a:p>
            <a:pPr algn="ctr"/>
            <a:r>
              <a:rPr lang="cs-CZ" dirty="0" smtClean="0"/>
              <a:t>k</a:t>
            </a:r>
            <a:endParaRPr lang="cs-CZ" dirty="0"/>
          </a:p>
        </p:txBody>
      </p:sp>
      <p:sp>
        <p:nvSpPr>
          <p:cNvPr id="25" name="Vývojový diagram: sloučení 24"/>
          <p:cNvSpPr/>
          <p:nvPr/>
        </p:nvSpPr>
        <p:spPr>
          <a:xfrm>
            <a:off x="1187624" y="3284984"/>
            <a:ext cx="1080120" cy="1152128"/>
          </a:xfrm>
          <a:prstGeom prst="flowChartMerg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  p  </a:t>
            </a:r>
          </a:p>
          <a:p>
            <a:pPr algn="ctr"/>
            <a:r>
              <a:rPr lang="cs-CZ" dirty="0" smtClean="0"/>
              <a:t>R a</a:t>
            </a:r>
          </a:p>
        </p:txBody>
      </p:sp>
      <p:sp>
        <p:nvSpPr>
          <p:cNvPr id="26" name="Vývojový diagram: sloučení 25"/>
          <p:cNvSpPr/>
          <p:nvPr/>
        </p:nvSpPr>
        <p:spPr>
          <a:xfrm>
            <a:off x="2195736" y="3284984"/>
            <a:ext cx="1152128" cy="1152128"/>
          </a:xfrm>
          <a:prstGeom prst="flowChartMerg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 s í k e</a:t>
            </a:r>
            <a:endParaRPr lang="cs-CZ" dirty="0"/>
          </a:p>
        </p:txBody>
      </p:sp>
      <p:sp>
        <p:nvSpPr>
          <p:cNvPr id="27" name="Vývojový diagram: sloučení 26"/>
          <p:cNvSpPr/>
          <p:nvPr/>
        </p:nvSpPr>
        <p:spPr>
          <a:xfrm>
            <a:off x="3347864" y="3284984"/>
            <a:ext cx="1080120" cy="1800200"/>
          </a:xfrm>
          <a:prstGeom prst="flowChartMerg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dirty="0" smtClean="0"/>
              <a:t>M  r  o a m</a:t>
            </a:r>
          </a:p>
          <a:p>
            <a:pPr algn="ctr"/>
            <a:r>
              <a:rPr lang="cs-CZ" sz="1400" dirty="0" smtClean="0"/>
              <a:t>r</a:t>
            </a:r>
            <a:endParaRPr lang="cs-CZ" sz="1400" dirty="0"/>
          </a:p>
        </p:txBody>
      </p:sp>
      <p:sp>
        <p:nvSpPr>
          <p:cNvPr id="28" name="Vývojový diagram: sloučení 27"/>
          <p:cNvSpPr/>
          <p:nvPr/>
        </p:nvSpPr>
        <p:spPr>
          <a:xfrm>
            <a:off x="4427984" y="3284984"/>
            <a:ext cx="1080120" cy="1152128"/>
          </a:xfrm>
          <a:prstGeom prst="flowChartMerg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</a:t>
            </a:r>
          </a:p>
          <a:p>
            <a:pPr algn="ctr"/>
            <a:r>
              <a:rPr lang="cs-CZ" dirty="0" smtClean="0"/>
              <a:t>V  k</a:t>
            </a:r>
            <a:endParaRPr lang="cs-CZ" dirty="0"/>
          </a:p>
        </p:txBody>
      </p:sp>
      <p:sp>
        <p:nvSpPr>
          <p:cNvPr id="29" name="Vývojový diagram: sloučení 28"/>
          <p:cNvSpPr/>
          <p:nvPr/>
        </p:nvSpPr>
        <p:spPr>
          <a:xfrm>
            <a:off x="971600" y="4653136"/>
            <a:ext cx="1189856" cy="1405880"/>
          </a:xfrm>
          <a:prstGeom prst="flowChartMerg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r>
              <a:rPr lang="cs-CZ" dirty="0" smtClean="0"/>
              <a:t>V  z d ch u</a:t>
            </a:r>
            <a:endParaRPr lang="cs-CZ" dirty="0"/>
          </a:p>
        </p:txBody>
      </p:sp>
      <p:sp>
        <p:nvSpPr>
          <p:cNvPr id="30" name="Vývojový diagram: sloučení 29"/>
          <p:cNvSpPr/>
          <p:nvPr/>
        </p:nvSpPr>
        <p:spPr>
          <a:xfrm rot="10800000" flipV="1">
            <a:off x="2051720" y="4653136"/>
            <a:ext cx="973832" cy="1584176"/>
          </a:xfrm>
          <a:prstGeom prst="flowChartMerg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r>
              <a:rPr lang="cs-CZ" dirty="0" smtClean="0"/>
              <a:t>Š   y   m</a:t>
            </a:r>
            <a:endParaRPr lang="cs-CZ" dirty="0"/>
          </a:p>
        </p:txBody>
      </p:sp>
      <p:sp>
        <p:nvSpPr>
          <p:cNvPr id="31" name="Vývojový diagram: sloučení 30"/>
          <p:cNvSpPr/>
          <p:nvPr/>
        </p:nvSpPr>
        <p:spPr>
          <a:xfrm>
            <a:off x="2915816" y="5085184"/>
            <a:ext cx="1296144" cy="1584176"/>
          </a:xfrm>
          <a:prstGeom prst="flowChartMerg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r>
              <a:rPr lang="cs-CZ" dirty="0" smtClean="0"/>
              <a:t>j  v   </a:t>
            </a:r>
          </a:p>
          <a:p>
            <a:pPr>
              <a:buNone/>
            </a:pPr>
            <a:r>
              <a:rPr lang="cs-CZ" dirty="0" smtClean="0"/>
              <a:t>o  a</a:t>
            </a:r>
          </a:p>
          <a:p>
            <a:pPr>
              <a:buNone/>
            </a:pPr>
            <a:r>
              <a:rPr lang="cs-CZ" dirty="0" smtClean="0"/>
              <a:t>r</a:t>
            </a:r>
          </a:p>
        </p:txBody>
      </p:sp>
      <p:sp>
        <p:nvSpPr>
          <p:cNvPr id="33" name="Vývojový diagram: sloučení 32"/>
          <p:cNvSpPr/>
          <p:nvPr/>
        </p:nvSpPr>
        <p:spPr>
          <a:xfrm>
            <a:off x="4139952" y="4797152"/>
            <a:ext cx="1080120" cy="1872208"/>
          </a:xfrm>
          <a:prstGeom prst="flowChartMerg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r>
              <a:rPr lang="cs-CZ" dirty="0" smtClean="0"/>
              <a:t>v   o   a</a:t>
            </a:r>
          </a:p>
          <a:p>
            <a:pPr>
              <a:buNone/>
            </a:pPr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34" name="Vývojový diagram: sloučení 33"/>
          <p:cNvSpPr/>
          <p:nvPr/>
        </p:nvSpPr>
        <p:spPr>
          <a:xfrm>
            <a:off x="4860032" y="4725144"/>
            <a:ext cx="1584176" cy="1333872"/>
          </a:xfrm>
          <a:prstGeom prst="flowChartMerg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r>
              <a:rPr lang="cs-CZ" dirty="0" smtClean="0"/>
              <a:t>S   r   t </a:t>
            </a:r>
          </a:p>
          <a:p>
            <a:pPr>
              <a:buNone/>
            </a:pPr>
            <a:r>
              <a:rPr lang="cs-CZ" dirty="0" smtClean="0"/>
              <a:t>m   o</a:t>
            </a:r>
            <a:endParaRPr lang="cs-CZ" dirty="0"/>
          </a:p>
        </p:txBody>
      </p:sp>
      <p:pic>
        <p:nvPicPr>
          <p:cNvPr id="1027" name="Picture 3" descr="C:\Users\Miky\AppData\Local\Microsoft\Windows\Temporary Internet Files\Content.IE5\FCNZ0QNC\MP90043317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4448" y="2708920"/>
            <a:ext cx="1009552" cy="1512168"/>
          </a:xfrm>
          <a:prstGeom prst="rect">
            <a:avLst/>
          </a:prstGeom>
          <a:noFill/>
        </p:spPr>
      </p:pic>
      <p:pic>
        <p:nvPicPr>
          <p:cNvPr id="1028" name="Picture 4" descr="C:\Users\Miky\AppData\Local\Microsoft\Windows\Temporary Internet Files\Content.IE5\FCNZ0QNC\MC90043735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4365104"/>
            <a:ext cx="2164748" cy="187220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Doplň názvy surovin podle nápovědy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Ovce                                                    svetr  </a:t>
            </a:r>
          </a:p>
          <a:p>
            <a:pPr>
              <a:buNone/>
            </a:pPr>
            <a:r>
              <a:rPr lang="cs-CZ" dirty="0" smtClean="0"/>
              <a:t>Kráva                                                    jogurt   </a:t>
            </a:r>
          </a:p>
          <a:p>
            <a:pPr>
              <a:buNone/>
            </a:pPr>
            <a:r>
              <a:rPr lang="cs-CZ" dirty="0" smtClean="0"/>
              <a:t>Strom                                                    stůl</a:t>
            </a:r>
          </a:p>
          <a:p>
            <a:pPr>
              <a:buNone/>
            </a:pPr>
            <a:r>
              <a:rPr lang="cs-CZ" dirty="0" smtClean="0"/>
              <a:t>Pšenice                                                  chléb                                   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39552" y="1700808"/>
            <a:ext cx="1440160" cy="64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přírodnina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6156176" y="1700808"/>
            <a:ext cx="1440160" cy="64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výrobek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203848" y="1700808"/>
            <a:ext cx="1440160" cy="64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surovina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851920" y="2708920"/>
            <a:ext cx="576064" cy="6480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203848" y="2708920"/>
            <a:ext cx="626368" cy="64807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427984" y="2708920"/>
            <a:ext cx="576064" cy="6480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004048" y="2708920"/>
            <a:ext cx="504056" cy="6480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3203848" y="3356992"/>
            <a:ext cx="626368" cy="57606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203848" y="3933056"/>
            <a:ext cx="626368" cy="57606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3203848" y="4509120"/>
            <a:ext cx="626368" cy="57606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2843808" y="3356992"/>
            <a:ext cx="360040" cy="5760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2483768" y="3356992"/>
            <a:ext cx="360040" cy="5760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2123728" y="3356992"/>
            <a:ext cx="360040" cy="5760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763688" y="3356992"/>
            <a:ext cx="360040" cy="5760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851920" y="3933056"/>
            <a:ext cx="504056" cy="5760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4355976" y="3933056"/>
            <a:ext cx="504056" cy="5760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4860032" y="3933056"/>
            <a:ext cx="504056" cy="5760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5364088" y="3933056"/>
            <a:ext cx="504056" cy="5760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4355976" y="4509120"/>
            <a:ext cx="504056" cy="5760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3851920" y="4509120"/>
            <a:ext cx="504056" cy="5760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2195736" y="4509120"/>
            <a:ext cx="504056" cy="5760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2699792" y="4509120"/>
            <a:ext cx="504056" cy="5760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Tajenka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Člověk potřebuje k životu: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vzduch</a:t>
            </a:r>
          </a:p>
          <a:p>
            <a:r>
              <a:rPr lang="cs-CZ" dirty="0" smtClean="0"/>
              <a:t>potravu</a:t>
            </a:r>
          </a:p>
          <a:p>
            <a:r>
              <a:rPr lang="cs-CZ" dirty="0"/>
              <a:t>s</a:t>
            </a:r>
            <a:r>
              <a:rPr lang="cs-CZ" dirty="0" smtClean="0"/>
              <a:t>větlo </a:t>
            </a:r>
          </a:p>
          <a:p>
            <a:r>
              <a:rPr lang="cs-CZ" dirty="0" smtClean="0"/>
              <a:t>teplo</a:t>
            </a:r>
          </a:p>
          <a:p>
            <a:r>
              <a:rPr lang="cs-CZ" dirty="0" smtClean="0"/>
              <a:t>prostor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39552" y="2276872"/>
            <a:ext cx="914400" cy="9144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347864" y="2276872"/>
            <a:ext cx="914400" cy="9144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475656" y="2276872"/>
            <a:ext cx="914400" cy="9144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411760" y="2276872"/>
            <a:ext cx="914400" cy="9144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 descr="C:\Users\Miky\AppData\Local\Microsoft\Windows\Temporary Internet Files\Content.IE5\FCNZ0QNC\MC90044055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2564904"/>
            <a:ext cx="1165225" cy="1828800"/>
          </a:xfrm>
          <a:prstGeom prst="rect">
            <a:avLst/>
          </a:prstGeom>
          <a:noFill/>
        </p:spPr>
      </p:pic>
      <p:pic>
        <p:nvPicPr>
          <p:cNvPr id="1028" name="Picture 4" descr="C:\Users\Miky\AppData\Local\Microsoft\Windows\Temporary Internet Files\Content.IE5\88WX1D57\MC90044052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4581128"/>
            <a:ext cx="1828800" cy="1670050"/>
          </a:xfrm>
          <a:prstGeom prst="rect">
            <a:avLst/>
          </a:prstGeom>
          <a:noFill/>
        </p:spPr>
      </p:pic>
      <p:cxnSp>
        <p:nvCxnSpPr>
          <p:cNvPr id="13" name="Přímá spojovací šipka 12"/>
          <p:cNvCxnSpPr/>
          <p:nvPr/>
        </p:nvCxnSpPr>
        <p:spPr>
          <a:xfrm>
            <a:off x="6660232" y="3501008"/>
            <a:ext cx="1152128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flipH="1">
            <a:off x="6732240" y="5157192"/>
            <a:ext cx="1008112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 flipH="1">
            <a:off x="5940152" y="5877272"/>
            <a:ext cx="2160240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 flipH="1">
            <a:off x="4860032" y="2996952"/>
            <a:ext cx="1584176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bdélník 24"/>
          <p:cNvSpPr/>
          <p:nvPr/>
        </p:nvSpPr>
        <p:spPr>
          <a:xfrm>
            <a:off x="5364088" y="5013176"/>
            <a:ext cx="1440160" cy="4320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jí</a:t>
            </a:r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3635896" y="3861048"/>
            <a:ext cx="1440160" cy="4320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dýchá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7308304" y="3501008"/>
            <a:ext cx="1440160" cy="4320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pohybuje se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4644008" y="5877272"/>
            <a:ext cx="1440160" cy="4320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pije</a:t>
            </a:r>
            <a:endParaRPr lang="cs-CZ" dirty="0"/>
          </a:p>
        </p:txBody>
      </p:sp>
      <p:pic>
        <p:nvPicPr>
          <p:cNvPr id="8" name="Picture 3" descr="C:\Users\Dana\AppData\Local\Microsoft\Windows\Temporary Internet Files\Content.IE5\1AUJ13JM\MM910001143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088" y="4202720"/>
            <a:ext cx="1403945" cy="1224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Doplňte názvy výrobků a materiálů z kterých jsou vyrobeny</a:t>
            </a:r>
            <a:endParaRPr lang="cs-CZ" dirty="0"/>
          </a:p>
        </p:txBody>
      </p:sp>
      <p:pic>
        <p:nvPicPr>
          <p:cNvPr id="2050" name="Picture 2" descr="C:\Users\Miky\AppData\Local\Microsoft\Windows\Temporary Internet Files\Content.IE5\FCNZ0QNC\MC90042606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556792"/>
            <a:ext cx="1857375" cy="1790700"/>
          </a:xfrm>
          <a:prstGeom prst="rect">
            <a:avLst/>
          </a:prstGeom>
          <a:noFill/>
        </p:spPr>
      </p:pic>
      <p:pic>
        <p:nvPicPr>
          <p:cNvPr id="2053" name="Picture 5" descr="C:\Users\Miky\AppData\Local\Microsoft\Windows\Temporary Internet Files\Content.IE5\TL05DBYX\MP90038490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628800"/>
            <a:ext cx="1944216" cy="2376264"/>
          </a:xfrm>
          <a:prstGeom prst="rect">
            <a:avLst/>
          </a:prstGeom>
          <a:noFill/>
        </p:spPr>
      </p:pic>
      <p:pic>
        <p:nvPicPr>
          <p:cNvPr id="2054" name="Picture 6" descr="C:\Users\Miky\AppData\Local\Microsoft\Windows\Temporary Internet Files\Content.IE5\08V3PHDY\MC900440408[1].pn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789040"/>
            <a:ext cx="1945531" cy="1945531"/>
          </a:xfrm>
          <a:prstGeom prst="rect">
            <a:avLst/>
          </a:prstGeom>
          <a:noFill/>
        </p:spPr>
      </p:pic>
      <p:pic>
        <p:nvPicPr>
          <p:cNvPr id="2055" name="Picture 7" descr="C:\Users\Miky\AppData\Local\Microsoft\Windows\Temporary Internet Files\Content.IE5\TL05DBYX\MC900441750[2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4005064"/>
            <a:ext cx="2091680" cy="2091680"/>
          </a:xfrm>
          <a:prstGeom prst="rect">
            <a:avLst/>
          </a:prstGeom>
          <a:noFill/>
        </p:spPr>
      </p:pic>
      <p:sp>
        <p:nvSpPr>
          <p:cNvPr id="3" name="Obdélník s jedním zakulaceným rohem 2"/>
          <p:cNvSpPr/>
          <p:nvPr/>
        </p:nvSpPr>
        <p:spPr>
          <a:xfrm>
            <a:off x="3192499" y="2513112"/>
            <a:ext cx="1174824" cy="457200"/>
          </a:xfrm>
          <a:prstGeom prst="round1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s jedním zakulaceným rohem 7"/>
          <p:cNvSpPr/>
          <p:nvPr/>
        </p:nvSpPr>
        <p:spPr>
          <a:xfrm>
            <a:off x="7405464" y="2475074"/>
            <a:ext cx="1237952" cy="457200"/>
          </a:xfrm>
          <a:prstGeom prst="round1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s jedním zakulaceným rohem 8"/>
          <p:cNvSpPr/>
          <p:nvPr/>
        </p:nvSpPr>
        <p:spPr>
          <a:xfrm>
            <a:off x="2792225" y="4338712"/>
            <a:ext cx="1192113" cy="457200"/>
          </a:xfrm>
          <a:prstGeom prst="round1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s jedním zakulaceným rohem 9"/>
          <p:cNvSpPr/>
          <p:nvPr/>
        </p:nvSpPr>
        <p:spPr>
          <a:xfrm>
            <a:off x="7095815" y="4365104"/>
            <a:ext cx="1126976" cy="457200"/>
          </a:xfrm>
          <a:prstGeom prst="round1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281462" y="3326904"/>
            <a:ext cx="1202432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440984" y="3326904"/>
            <a:ext cx="1202432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792225" y="5241576"/>
            <a:ext cx="1202432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058087" y="5224288"/>
            <a:ext cx="1202432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lů 10"/>
          <p:cNvSpPr/>
          <p:nvPr/>
        </p:nvSpPr>
        <p:spPr>
          <a:xfrm>
            <a:off x="3611390" y="2970312"/>
            <a:ext cx="484632" cy="35659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Šipka dolů 18"/>
          <p:cNvSpPr/>
          <p:nvPr/>
        </p:nvSpPr>
        <p:spPr>
          <a:xfrm>
            <a:off x="7764364" y="2970312"/>
            <a:ext cx="484632" cy="35659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Šipka dolů 19"/>
          <p:cNvSpPr/>
          <p:nvPr/>
        </p:nvSpPr>
        <p:spPr>
          <a:xfrm>
            <a:off x="3126758" y="4872608"/>
            <a:ext cx="484632" cy="35659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Šipka dolů 20"/>
          <p:cNvSpPr/>
          <p:nvPr/>
        </p:nvSpPr>
        <p:spPr>
          <a:xfrm>
            <a:off x="7416987" y="4822304"/>
            <a:ext cx="484632" cy="35659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12725" y="317500"/>
            <a:ext cx="7491413" cy="1149350"/>
            <a:chOff x="134" y="200"/>
            <a:chExt cx="4719" cy="724"/>
          </a:xfrm>
        </p:grpSpPr>
        <p:pic>
          <p:nvPicPr>
            <p:cNvPr id="23556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34" y="200"/>
              <a:ext cx="4720" cy="72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23557" name="Text Box 4"/>
            <p:cNvSpPr txBox="1">
              <a:spLocks noChangeArrowheads="1"/>
            </p:cNvSpPr>
            <p:nvPr/>
          </p:nvSpPr>
          <p:spPr bwMode="auto">
            <a:xfrm>
              <a:off x="134" y="200"/>
              <a:ext cx="4720" cy="72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23555" name="Text Box 5"/>
          <p:cNvSpPr txBox="1">
            <a:spLocks noChangeArrowheads="1"/>
          </p:cNvSpPr>
          <p:nvPr/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marL="269875" indent="-269875" defTabSz="449263">
              <a:spcBef>
                <a:spcPts val="600"/>
              </a:spcBef>
              <a:buClr>
                <a:srgbClr val="B13F9A"/>
              </a:buClr>
              <a:buSzPct val="73000"/>
              <a:buFont typeface="Wingdings 2" pitchFamily="16" charset="2"/>
              <a:buChar char=""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</a:pPr>
            <a:r>
              <a:rPr lang="en-GB" sz="1600">
                <a:solidFill>
                  <a:srgbClr val="CCCCFF"/>
                </a:solidFill>
                <a:latin typeface="Trebuchet MS" pitchFamily="32" charset="0"/>
                <a:cs typeface="Arial Unicode MS" charset="0"/>
                <a:hlinkClick r:id="rId4"/>
              </a:rPr>
              <a:t>WWW.OFFICE.MICROSOFT.COM</a:t>
            </a:r>
          </a:p>
          <a:p>
            <a:pPr marL="269875" indent="-269875" defTabSz="449263">
              <a:spcBef>
                <a:spcPts val="600"/>
              </a:spcBef>
              <a:buClr>
                <a:srgbClr val="B13F9A"/>
              </a:buClr>
              <a:buSzPct val="73000"/>
              <a:buFont typeface="Wingdings 2" pitchFamily="16" charset="2"/>
              <a:buNone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</a:pPr>
            <a:endParaRPr lang="en-GB" sz="1600">
              <a:solidFill>
                <a:srgbClr val="000000"/>
              </a:solidFill>
              <a:latin typeface="Trebuchet MS" pitchFamily="32" charset="0"/>
              <a:cs typeface="Arial Unicode MS" charset="0"/>
            </a:endParaRPr>
          </a:p>
          <a:p>
            <a:pPr marL="269875" indent="-269875" defTabSz="449263">
              <a:spcBef>
                <a:spcPts val="600"/>
              </a:spcBef>
              <a:buClr>
                <a:srgbClr val="B13F9A"/>
              </a:buClr>
              <a:buSzPct val="73000"/>
              <a:buFont typeface="Wingdings 2" pitchFamily="16" charset="2"/>
              <a:buNone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</a:pPr>
            <a:endParaRPr lang="en-GB" sz="1600">
              <a:solidFill>
                <a:srgbClr val="000000"/>
              </a:solidFill>
              <a:latin typeface="Trebuchet MS" pitchFamily="32" charset="0"/>
              <a:cs typeface="Arial Unicode MS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174</Words>
  <Application>Microsoft Office PowerPoint</Application>
  <PresentationFormat>Předvádění na obrazovce (4:3)</PresentationFormat>
  <Paragraphs>68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Rozlušti slova a červeně zakroužkuj živé přírodniny, zeleně neživé.</vt:lpstr>
      <vt:lpstr>Doplň názvy surovin podle nápovědy</vt:lpstr>
      <vt:lpstr>Tajenka </vt:lpstr>
      <vt:lpstr>Doplňte názvy výrobků a materiálů z kterých jsou vyrobeny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Dana</cp:lastModifiedBy>
  <cp:revision>32</cp:revision>
  <dcterms:created xsi:type="dcterms:W3CDTF">2011-06-20T10:40:08Z</dcterms:created>
  <dcterms:modified xsi:type="dcterms:W3CDTF">2013-02-13T15:00:07Z</dcterms:modified>
</cp:coreProperties>
</file>