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040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VY_32_INOVACE_18_Slunce,sluneční soustava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VY_32_INOVACE_18_Slunce,sluneční soustava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7AA724-CF38-4007-94BD-92E8F558B69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5384C8-C395-4D09-869E-5151696639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195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gi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11" Type="http://schemas.openxmlformats.org/officeDocument/2006/relationships/image" Target="../media/image14.gif"/><Relationship Id="rId5" Type="http://schemas.openxmlformats.org/officeDocument/2006/relationships/image" Target="../media/image8.gif"/><Relationship Id="rId10" Type="http://schemas.openxmlformats.org/officeDocument/2006/relationships/image" Target="../media/image13.gif"/><Relationship Id="rId4" Type="http://schemas.openxmlformats.org/officeDocument/2006/relationships/image" Target="../media/image7.gif"/><Relationship Id="rId9" Type="http://schemas.openxmlformats.org/officeDocument/2006/relationships/image" Target="../media/image12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19.jpe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c/c2/Solar_sys.jpg" TargetMode="External"/><Relationship Id="rId5" Type="http://schemas.openxmlformats.org/officeDocument/2006/relationships/image" Target="../media/image18.wmf"/><Relationship Id="rId4" Type="http://schemas.openxmlformats.org/officeDocument/2006/relationships/image" Target="../media/image1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Sun_in_X-Ray.png" TargetMode="Externa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42028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Učivo pro </a:t>
            </a:r>
            <a:r>
              <a:rPr lang="cs-CZ" dirty="0" smtClean="0"/>
              <a:t>3.a 4.ročník </a:t>
            </a:r>
            <a:r>
              <a:rPr lang="cs-CZ" dirty="0" smtClean="0"/>
              <a:t>ZŠ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Využití v hodinách prvouky/přírodovědy/      Člověk a jeho svět-Rozmanitost přírody- </a:t>
            </a:r>
            <a:r>
              <a:rPr lang="cs-CZ" dirty="0" err="1" smtClean="0"/>
              <a:t>Slunce,sluneční</a:t>
            </a:r>
            <a:r>
              <a:rPr lang="cs-CZ" dirty="0" smtClean="0"/>
              <a:t> soustava</a:t>
            </a:r>
          </a:p>
          <a:p>
            <a:r>
              <a:rPr lang="cs-CZ" dirty="0" err="1" smtClean="0"/>
              <a:t>Slunce,planety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dirty="0" smtClean="0">
                <a:latin typeface="Arial Black" pitchFamily="34" charset="0"/>
              </a:rPr>
              <a:t>Slunce – je hvězda</a:t>
            </a:r>
          </a:p>
        </p:txBody>
      </p:sp>
      <p:sp>
        <p:nvSpPr>
          <p:cNvPr id="31" name="Zástupný symbol pro obsah 3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Slunce přitahuje svou gravitační silou </a:t>
            </a:r>
          </a:p>
          <a:p>
            <a:pPr marL="400050">
              <a:buNone/>
            </a:pPr>
            <a:r>
              <a:rPr lang="cs-CZ" sz="1400" b="1" dirty="0" smtClean="0"/>
              <a:t>tělesa s menší hmotností. </a:t>
            </a:r>
          </a:p>
          <a:p>
            <a:pPr marL="800100" lvl="1" indent="-342900">
              <a:buFont typeface="Arial" charset="0"/>
              <a:buChar char="•"/>
            </a:pPr>
            <a:r>
              <a:rPr lang="cs-CZ" sz="1400" dirty="0" smtClean="0"/>
              <a:t>planety</a:t>
            </a:r>
          </a:p>
          <a:p>
            <a:pPr marL="800100" lvl="1" indent="-342900">
              <a:buFont typeface="Arial" charset="0"/>
              <a:buChar char="•"/>
            </a:pPr>
            <a:r>
              <a:rPr lang="cs-CZ" sz="1400" dirty="0" smtClean="0"/>
              <a:t>komety (tělesa z hornin a zmrzlých plynů)</a:t>
            </a:r>
          </a:p>
          <a:p>
            <a:pPr marL="800100" lvl="1" indent="-342900">
              <a:buFont typeface="Arial" charset="0"/>
              <a:buChar char="•"/>
            </a:pPr>
            <a:r>
              <a:rPr lang="cs-CZ" sz="1400" dirty="0" smtClean="0"/>
              <a:t>meteorická tělesa </a:t>
            </a:r>
            <a:endParaRPr lang="cs-CZ" sz="2400" dirty="0" smtClean="0"/>
          </a:p>
          <a:p>
            <a:pPr>
              <a:buNone/>
            </a:pPr>
            <a:endParaRPr lang="cs-CZ" sz="2000" dirty="0"/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6074618" y="1556792"/>
            <a:ext cx="2411760" cy="3416320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Je </a:t>
            </a:r>
            <a:r>
              <a:rPr lang="cs-CZ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zdrojem života na Zemi (teplo, světlo).</a:t>
            </a:r>
          </a:p>
          <a:p>
            <a:pPr marL="342900" indent="-342900">
              <a:spcBef>
                <a:spcPct val="50000"/>
              </a:spcBef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Teplota na povrchu </a:t>
            </a:r>
            <a:r>
              <a:rPr lang="cs-CZ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6000°C</a:t>
            </a:r>
            <a:endParaRPr lang="cs-CZ" sz="24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50000"/>
              </a:spcBef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Teplota v jádru 15 mil.°C</a:t>
            </a:r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4343400" y="5791200"/>
            <a:ext cx="1676400" cy="762000"/>
          </a:xfrm>
          <a:prstGeom prst="rect">
            <a:avLst/>
          </a:prstGeom>
          <a:noFill/>
          <a:ln w="57150" cmpd="thinThick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608513" y="4567238"/>
            <a:ext cx="0" cy="200025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Users\Miky\AppData\Local\Microsoft\Windows\Temporary Internet Files\Content.IE5\PFEOQ44G\MC9000832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140968"/>
            <a:ext cx="2587970" cy="2376264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HK6X0YO5\MM90028380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48680"/>
            <a:ext cx="647700" cy="619125"/>
          </a:xfrm>
          <a:prstGeom prst="rect">
            <a:avLst/>
          </a:prstGeom>
          <a:noFill/>
        </p:spPr>
      </p:pic>
      <p:sp>
        <p:nvSpPr>
          <p:cNvPr id="28" name="Elipsa 27"/>
          <p:cNvSpPr/>
          <p:nvPr/>
        </p:nvSpPr>
        <p:spPr>
          <a:xfrm flipH="1">
            <a:off x="2699792" y="4221088"/>
            <a:ext cx="72008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104296" y="4273664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 flipH="1" flipV="1">
            <a:off x="2483767" y="4149080"/>
            <a:ext cx="45719" cy="720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 descr="C:\Users\Miky\AppData\Local\Microsoft\Windows\Temporary Internet Files\Content.IE5\9ABT7TN4\MM90025445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5157192"/>
            <a:ext cx="952500" cy="8001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34048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nimBg="1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Sluneční soustava - planety</a:t>
            </a:r>
          </a:p>
        </p:txBody>
      </p:sp>
      <p:sp>
        <p:nvSpPr>
          <p:cNvPr id="39" name="Zástupný symbol pro obsah 38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endParaRPr lang="cs-CZ" dirty="0"/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2822575" y="2132857"/>
            <a:ext cx="885329" cy="33855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rgbClr val="5040B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160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Merkur</a:t>
            </a:r>
            <a:endParaRPr lang="cs-CZ" sz="1600" dirty="0">
              <a:effectLst>
                <a:outerShdw blurRad="38100" dist="38100" dir="2700000" algn="tl">
                  <a:srgbClr val="FFFFFF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262" name="Text Box 22"/>
          <p:cNvSpPr txBox="1">
            <a:spLocks noChangeArrowheads="1"/>
          </p:cNvSpPr>
          <p:nvPr/>
        </p:nvSpPr>
        <p:spPr bwMode="auto">
          <a:xfrm>
            <a:off x="2805113" y="2981325"/>
            <a:ext cx="914400" cy="35401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18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cs-CZ" sz="1700" dirty="0"/>
              <a:t>Venuše</a:t>
            </a:r>
          </a:p>
        </p:txBody>
      </p:sp>
      <p:sp>
        <p:nvSpPr>
          <p:cNvPr id="10263" name="Text Box 23"/>
          <p:cNvSpPr txBox="1">
            <a:spLocks noChangeArrowheads="1"/>
          </p:cNvSpPr>
          <p:nvPr/>
        </p:nvSpPr>
        <p:spPr bwMode="auto">
          <a:xfrm>
            <a:off x="2838450" y="3767139"/>
            <a:ext cx="79744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7030A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18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cs-CZ"/>
              <a:t>Země</a:t>
            </a:r>
          </a:p>
        </p:txBody>
      </p:sp>
      <p:sp>
        <p:nvSpPr>
          <p:cNvPr id="10264" name="Text Box 24"/>
          <p:cNvSpPr txBox="1">
            <a:spLocks noChangeArrowheads="1"/>
          </p:cNvSpPr>
          <p:nvPr/>
        </p:nvSpPr>
        <p:spPr bwMode="auto">
          <a:xfrm>
            <a:off x="2863850" y="4692650"/>
            <a:ext cx="700038" cy="3698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solidFill>
              <a:srgbClr val="7030A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18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cs-CZ"/>
              <a:t>Mars</a:t>
            </a:r>
          </a:p>
        </p:txBody>
      </p:sp>
      <p:sp>
        <p:nvSpPr>
          <p:cNvPr id="10265" name="Text Box 25"/>
          <p:cNvSpPr txBox="1">
            <a:spLocks noChangeArrowheads="1"/>
          </p:cNvSpPr>
          <p:nvPr/>
        </p:nvSpPr>
        <p:spPr bwMode="auto">
          <a:xfrm>
            <a:off x="5603875" y="2071688"/>
            <a:ext cx="914400" cy="369887"/>
          </a:xfrm>
          <a:prstGeom prst="rect">
            <a:avLst/>
          </a:prstGeom>
          <a:solidFill>
            <a:srgbClr val="92D050"/>
          </a:solidFill>
          <a:ln w="9525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18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cs-CZ" dirty="0"/>
              <a:t>Jupiter</a:t>
            </a:r>
          </a:p>
        </p:txBody>
      </p:sp>
      <p:sp>
        <p:nvSpPr>
          <p:cNvPr id="10266" name="Text Box 26"/>
          <p:cNvSpPr txBox="1">
            <a:spLocks noChangeArrowheads="1"/>
          </p:cNvSpPr>
          <p:nvPr/>
        </p:nvSpPr>
        <p:spPr bwMode="auto">
          <a:xfrm>
            <a:off x="5600700" y="3071813"/>
            <a:ext cx="914400" cy="369887"/>
          </a:xfrm>
          <a:prstGeom prst="rect">
            <a:avLst/>
          </a:prstGeom>
          <a:solidFill>
            <a:srgbClr val="92D050"/>
          </a:solidFill>
          <a:ln w="9525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18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cs-CZ" dirty="0"/>
              <a:t>Saturn</a:t>
            </a:r>
          </a:p>
        </p:txBody>
      </p:sp>
      <p:sp>
        <p:nvSpPr>
          <p:cNvPr id="10267" name="Text Box 27"/>
          <p:cNvSpPr txBox="1">
            <a:spLocks noChangeArrowheads="1"/>
          </p:cNvSpPr>
          <p:nvPr/>
        </p:nvSpPr>
        <p:spPr bwMode="auto">
          <a:xfrm>
            <a:off x="5603875" y="3941763"/>
            <a:ext cx="831850" cy="369887"/>
          </a:xfrm>
          <a:prstGeom prst="rect">
            <a:avLst/>
          </a:prstGeom>
          <a:solidFill>
            <a:srgbClr val="92D050"/>
          </a:solidFill>
          <a:ln w="9525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18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cs-CZ" dirty="0"/>
              <a:t>Uran</a:t>
            </a:r>
          </a:p>
        </p:txBody>
      </p:sp>
      <p:sp>
        <p:nvSpPr>
          <p:cNvPr id="10268" name="Text Box 28"/>
          <p:cNvSpPr txBox="1">
            <a:spLocks noChangeArrowheads="1"/>
          </p:cNvSpPr>
          <p:nvPr/>
        </p:nvSpPr>
        <p:spPr bwMode="auto">
          <a:xfrm>
            <a:off x="5600700" y="4932363"/>
            <a:ext cx="831850" cy="306387"/>
          </a:xfrm>
          <a:prstGeom prst="rect">
            <a:avLst/>
          </a:prstGeom>
          <a:solidFill>
            <a:srgbClr val="92D050"/>
          </a:solidFill>
          <a:ln w="9525">
            <a:solidFill>
              <a:srgbClr val="000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18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cs-CZ" sz="1400" b="1" dirty="0"/>
              <a:t>Neptun</a:t>
            </a:r>
          </a:p>
        </p:txBody>
      </p:sp>
      <p:pic>
        <p:nvPicPr>
          <p:cNvPr id="2050" name="Picture 2" descr="C:\Users\Miky\AppData\Local\Microsoft\Windows\Temporary Internet Files\Content.IE5\PLAV6JTQ\MC9000372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916832"/>
            <a:ext cx="899209" cy="729612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PLAV6JTQ\MM90021908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780928"/>
            <a:ext cx="676275" cy="685800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9ABT7TN4\MM90021907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581128"/>
            <a:ext cx="676275" cy="685800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PLAV6JTQ\MM90021907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916832"/>
            <a:ext cx="676275" cy="685800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9ABT7TN4\MM900219075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4653136"/>
            <a:ext cx="676275" cy="685800"/>
          </a:xfrm>
          <a:prstGeom prst="rect">
            <a:avLst/>
          </a:prstGeom>
          <a:noFill/>
        </p:spPr>
      </p:pic>
      <p:pic>
        <p:nvPicPr>
          <p:cNvPr id="2059" name="Picture 11" descr="C:\Users\Miky\AppData\Local\Microsoft\Windows\Temporary Internet Files\Content.IE5\HK6X0YO5\MC9000831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2564904"/>
            <a:ext cx="1728192" cy="18754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2061" name="Picture 13" descr="C:\Users\Miky\AppData\Local\Microsoft\Windows\Temporary Internet Files\Content.IE5\9ABT7TN4\MM900219077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3717032"/>
            <a:ext cx="676275" cy="685800"/>
          </a:xfrm>
          <a:prstGeom prst="rect">
            <a:avLst/>
          </a:prstGeom>
          <a:noFill/>
        </p:spPr>
      </p:pic>
      <p:pic>
        <p:nvPicPr>
          <p:cNvPr id="2062" name="Picture 14" descr="C:\Users\Miky\AppData\Local\Microsoft\Windows\Temporary Internet Files\Content.IE5\9ABT7TN4\MM90021907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2852936"/>
            <a:ext cx="676275" cy="685800"/>
          </a:xfrm>
          <a:prstGeom prst="rect">
            <a:avLst/>
          </a:prstGeom>
          <a:noFill/>
        </p:spPr>
      </p:pic>
      <p:pic>
        <p:nvPicPr>
          <p:cNvPr id="2064" name="Picture 16" descr="C:\Users\Miky\AppData\Local\Microsoft\Windows\Temporary Internet Files\Content.IE5\HK6X0YO5\MM900219085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62465" y="1231032"/>
            <a:ext cx="676275" cy="685800"/>
          </a:xfrm>
          <a:prstGeom prst="rect">
            <a:avLst/>
          </a:prstGeom>
          <a:noFill/>
        </p:spPr>
      </p:pic>
      <p:pic>
        <p:nvPicPr>
          <p:cNvPr id="2065" name="Picture 17" descr="C:\Users\Miky\AppData\Local\Microsoft\Windows\Temporary Internet Files\Content.IE5\PFEOQ44G\MM900174012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851920" y="3573016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advTm="645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 animBg="1"/>
      <p:bldP spid="10261" grpId="0" animBg="1" autoUpdateAnimBg="0"/>
      <p:bldP spid="10262" grpId="0" animBg="1" autoUpdateAnimBg="0"/>
      <p:bldP spid="10263" grpId="0" animBg="1" autoUpdateAnimBg="0"/>
      <p:bldP spid="10264" grpId="0" animBg="1" autoUpdateAnimBg="0"/>
      <p:bldP spid="10265" grpId="0" animBg="1" autoUpdateAnimBg="0"/>
      <p:bldP spid="10266" grpId="0" animBg="1" autoUpdateAnimBg="0"/>
      <p:bldP spid="10267" grpId="0" animBg="1" autoUpdateAnimBg="0"/>
      <p:bldP spid="10268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568952" cy="980728"/>
          </a:xfrm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dirty="0" smtClean="0">
                <a:latin typeface="Arial Black" pitchFamily="34" charset="0"/>
              </a:rPr>
              <a:t>Planety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68313" y="981075"/>
            <a:ext cx="8207375" cy="2308324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sz="2400" dirty="0">
                <a:solidFill>
                  <a:srgbClr val="FF0000"/>
                </a:solidFill>
              </a:rPr>
              <a:t>Planety sluneční soustavy 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400" dirty="0" smtClean="0"/>
              <a:t> </a:t>
            </a:r>
            <a:r>
              <a:rPr lang="cs-CZ" sz="2400" b="1" dirty="0" smtClean="0"/>
              <a:t>M____r</a:t>
            </a:r>
            <a:r>
              <a:rPr lang="cs-CZ" sz="2400" b="1" dirty="0"/>
              <a:t>, </a:t>
            </a:r>
            <a:r>
              <a:rPr lang="cs-CZ" sz="2400" b="1" dirty="0" smtClean="0"/>
              <a:t>V_____e</a:t>
            </a:r>
            <a:r>
              <a:rPr lang="cs-CZ" sz="2400" b="1" dirty="0"/>
              <a:t>, </a:t>
            </a:r>
            <a:r>
              <a:rPr lang="cs-CZ" sz="2400" b="1" dirty="0" smtClean="0"/>
              <a:t>Z____ě</a:t>
            </a:r>
            <a:r>
              <a:rPr lang="cs-CZ" sz="2400" b="1" dirty="0"/>
              <a:t>, </a:t>
            </a:r>
            <a:r>
              <a:rPr lang="cs-CZ" sz="2400" b="1" dirty="0" smtClean="0"/>
              <a:t>M___s</a:t>
            </a:r>
            <a:r>
              <a:rPr lang="cs-CZ" sz="2400" b="1" dirty="0"/>
              <a:t>, </a:t>
            </a:r>
            <a:r>
              <a:rPr lang="cs-CZ" sz="2400" b="1" dirty="0" smtClean="0"/>
              <a:t>J_____r</a:t>
            </a:r>
            <a:r>
              <a:rPr lang="cs-CZ" sz="2400" b="1" dirty="0"/>
              <a:t>, </a:t>
            </a:r>
            <a:r>
              <a:rPr lang="cs-CZ" sz="2400" b="1" dirty="0" smtClean="0"/>
              <a:t>S______n</a:t>
            </a:r>
            <a:r>
              <a:rPr lang="cs-CZ" sz="2400" b="1" dirty="0"/>
              <a:t>, </a:t>
            </a:r>
            <a:r>
              <a:rPr lang="cs-CZ" sz="2400" b="1" dirty="0" smtClean="0"/>
              <a:t>U__n</a:t>
            </a:r>
            <a:r>
              <a:rPr lang="cs-CZ" sz="2400" b="1" dirty="0"/>
              <a:t>, </a:t>
            </a:r>
            <a:r>
              <a:rPr lang="cs-CZ" sz="2400" b="1" dirty="0" err="1" smtClean="0"/>
              <a:t>N</a:t>
            </a:r>
            <a:r>
              <a:rPr lang="cs-CZ" sz="2400" b="1" dirty="0" smtClean="0"/>
              <a:t> ____n</a:t>
            </a:r>
            <a:r>
              <a:rPr lang="cs-CZ" sz="2400" dirty="0"/>
              <a:t>.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400" dirty="0"/>
              <a:t>Planety obíhají kolem Slunce různou rychlostí </a:t>
            </a:r>
            <a:r>
              <a:rPr lang="cs-CZ" sz="2400" dirty="0" smtClean="0"/>
              <a:t>: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400" dirty="0" smtClean="0"/>
              <a:t>Nejrychleji </a:t>
            </a:r>
            <a:r>
              <a:rPr lang="cs-CZ" sz="2400" dirty="0"/>
              <a:t>Merkur </a:t>
            </a:r>
            <a:r>
              <a:rPr lang="cs-CZ" sz="2400" dirty="0" smtClean="0"/>
              <a:t>. Nejpomaleji Neptun</a:t>
            </a:r>
            <a:r>
              <a:rPr lang="cs-CZ" sz="2400" b="1" dirty="0" smtClean="0">
                <a:solidFill>
                  <a:srgbClr val="FF0000"/>
                </a:solidFill>
              </a:rPr>
              <a:t>. </a:t>
            </a:r>
            <a:r>
              <a:rPr lang="cs-CZ" sz="2400" b="1" dirty="0">
                <a:solidFill>
                  <a:srgbClr val="FF0000"/>
                </a:solidFill>
              </a:rPr>
              <a:t>Země oběhne kolem Slunce za jeden rok. </a:t>
            </a:r>
            <a:endParaRPr lang="cs-CZ" sz="5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6013" y="5838825"/>
            <a:ext cx="6948487" cy="27699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1200" i="1" dirty="0" smtClean="0">
                <a:latin typeface="+mn-lt"/>
              </a:rPr>
              <a:t> </a:t>
            </a:r>
            <a:endParaRPr lang="cs-CZ" sz="1200" i="1" dirty="0">
              <a:latin typeface="+mn-lt"/>
            </a:endParaRPr>
          </a:p>
        </p:txBody>
      </p:sp>
      <p:pic>
        <p:nvPicPr>
          <p:cNvPr id="3074" name="Picture 2" descr="C:\Users\Miky\AppData\Local\Microsoft\Windows\Temporary Internet Files\Content.IE5\PFEOQ44G\MM90033700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16632"/>
            <a:ext cx="1080120" cy="874440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PLAV6JTQ\MC900214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0"/>
            <a:ext cx="1708507" cy="1124744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HK6X0YO5\MM90033700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05064"/>
            <a:ext cx="1800200" cy="1800200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9ABT7TN4\MC9002321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4221088"/>
            <a:ext cx="1679418" cy="1665838"/>
          </a:xfrm>
          <a:prstGeom prst="rect">
            <a:avLst/>
          </a:prstGeom>
          <a:noFill/>
        </p:spPr>
      </p:pic>
      <p:pic>
        <p:nvPicPr>
          <p:cNvPr id="3083" name="Picture 11" descr="Soubor:Solar sy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3861048"/>
            <a:ext cx="3098352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5"/>
              </a:rPr>
              <a:t>http://commons.wikimedia.org/wiki/File:Sun_in_X-Ray.png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/>
              <a:t>http://cs.wikipedia.org/wiki/Soubor:Solar_sys.jpg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163</Words>
  <Application>Microsoft Office PowerPoint</Application>
  <PresentationFormat>Předvádění na obrazovce (4:3)</PresentationFormat>
  <Paragraphs>46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Slunce – je hvězda</vt:lpstr>
      <vt:lpstr>Sluneční soustava - planety</vt:lpstr>
      <vt:lpstr>Planety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29</cp:revision>
  <dcterms:created xsi:type="dcterms:W3CDTF">2011-06-20T10:40:08Z</dcterms:created>
  <dcterms:modified xsi:type="dcterms:W3CDTF">2013-05-12T14:43:55Z</dcterms:modified>
</cp:coreProperties>
</file>