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VY_32_INOVACE_23_Ptáci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VY_32_INOVACE_23_Ptáci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9FF28-DDDF-469E-B51F-D8FD06ED0969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90F0E3-7FA9-43D7-9281-522AE287A5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66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13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audio" Target="file:///C:\Users\Miky\AppData\Local\Microsoft\Windows\Temporary%20Internet%20Files\Content.IE5\PLAV6JTQ\02390807%5b1%5d.mp3" TargetMode="External"/><Relationship Id="rId7" Type="http://schemas.openxmlformats.org/officeDocument/2006/relationships/image" Target="../media/image25.png"/><Relationship Id="rId12" Type="http://schemas.openxmlformats.org/officeDocument/2006/relationships/image" Target="../media/image18.jpeg"/><Relationship Id="rId2" Type="http://schemas.openxmlformats.org/officeDocument/2006/relationships/audio" Target="file:///C:\Users\Miky\AppData\Local\Microsoft\Windows\Temporary%20Internet%20Files\Content.IE5\HK6X0YO5\02036837%5b1%5d.mp3" TargetMode="External"/><Relationship Id="rId1" Type="http://schemas.openxmlformats.org/officeDocument/2006/relationships/audio" Target="../media/audio1.wav"/><Relationship Id="rId6" Type="http://schemas.openxmlformats.org/officeDocument/2006/relationships/image" Target="../media/image24.png"/><Relationship Id="rId11" Type="http://schemas.openxmlformats.org/officeDocument/2006/relationships/image" Target="../media/image19.jpeg"/><Relationship Id="rId5" Type="http://schemas.openxmlformats.org/officeDocument/2006/relationships/image" Target="../media/image7.jpeg"/><Relationship Id="rId10" Type="http://schemas.openxmlformats.org/officeDocument/2006/relationships/image" Target="../media/image27.jpe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0865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</a:t>
            </a:r>
          </a:p>
          <a:p>
            <a:r>
              <a:rPr lang="cs-CZ" dirty="0" smtClean="0"/>
              <a:t>Možnost použití v hodinách prvouky/přírodovědy/ Člověk a jeho svět- Rozmanitosti příroda - Ptáci</a:t>
            </a:r>
          </a:p>
          <a:p>
            <a:r>
              <a:rPr lang="cs-CZ" dirty="0" smtClean="0"/>
              <a:t>Učivo pro 3. a 4. ročník ZŠ</a:t>
            </a:r>
          </a:p>
          <a:p>
            <a:r>
              <a:rPr lang="cs-CZ" dirty="0" smtClean="0"/>
              <a:t>Seznámení s </a:t>
            </a:r>
            <a:r>
              <a:rPr lang="cs-CZ" dirty="0" err="1" smtClean="0"/>
              <a:t>učivem,čtení</a:t>
            </a:r>
            <a:r>
              <a:rPr lang="cs-CZ" dirty="0" smtClean="0"/>
              <a:t> </a:t>
            </a:r>
            <a:r>
              <a:rPr lang="cs-CZ" smtClean="0"/>
              <a:t>s porozuměním, procvičení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Povrch těla </a:t>
            </a:r>
            <a:r>
              <a:rPr lang="cs-CZ" smtClean="0"/>
              <a:t>ptáků </a:t>
            </a:r>
            <a:r>
              <a:rPr lang="cs-CZ" smtClean="0"/>
              <a:t>pokrývá</a:t>
            </a:r>
            <a:r>
              <a:rPr lang="cs-CZ" smtClean="0"/>
              <a:t> </a:t>
            </a:r>
            <a:r>
              <a:rPr lang="cs-CZ" smtClean="0">
                <a:solidFill>
                  <a:srgbClr val="FF0000"/>
                </a:solidFill>
              </a:rPr>
              <a:t>peří.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Zbarvení samičky od samečka se může lišit.</a:t>
            </a:r>
            <a:endParaRPr lang="cs-CZ" dirty="0"/>
          </a:p>
        </p:txBody>
      </p:sp>
      <p:pic>
        <p:nvPicPr>
          <p:cNvPr id="1026" name="Picture 2" descr="C:\Users\Miky\AppData\Local\Microsoft\Windows\Temporary Internet Files\Content.IE5\HK6X0YO5\MP9004387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068960"/>
            <a:ext cx="2872324" cy="2502024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PFEOQ44G\MC9001093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3068960"/>
            <a:ext cx="2436410" cy="2136052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PLAV6JTQ\MC90010939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3140968"/>
            <a:ext cx="2040039" cy="1551547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PLAV6JTQ\MM900356645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96336" y="1556792"/>
            <a:ext cx="1000125" cy="7048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dirty="0" smtClean="0"/>
              <a:t>Stavba těla ptáků</a:t>
            </a:r>
            <a:br>
              <a:rPr lang="cs-CZ" dirty="0" smtClean="0"/>
            </a:br>
            <a:r>
              <a:rPr lang="cs-CZ" dirty="0" smtClean="0"/>
              <a:t>spoj se správnou částí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zobák                                             trup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ohy                                              hlava        krk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ocas                                                      křídla</a:t>
            </a:r>
            <a:endParaRPr lang="cs-CZ" dirty="0"/>
          </a:p>
        </p:txBody>
      </p:sp>
      <p:pic>
        <p:nvPicPr>
          <p:cNvPr id="2051" name="Picture 3" descr="C:\Users\Miky\AppData\Local\Microsoft\Windows\Temporary Internet Files\Content.IE5\HK6X0YO5\MC9001093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1848892"/>
            <a:ext cx="3388065" cy="30428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Dýchání- 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Všichni ptáci dýchají plícemi. Při nádechu přijímají ze vzduchu kyslík </a:t>
            </a:r>
            <a:b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a vylučují oxid uhličitý.</a:t>
            </a:r>
          </a:p>
          <a:p>
            <a:r>
              <a:rPr lang="cs-CZ" sz="2400" b="1" dirty="0" smtClean="0"/>
              <a:t>Samička naklade do hnízda vajíčka. Rodiče se při sezení na vejcích střídají.</a:t>
            </a:r>
            <a:br>
              <a:rPr lang="cs-CZ" sz="2400" b="1" dirty="0" smtClean="0"/>
            </a:br>
            <a:endParaRPr lang="cs-CZ" dirty="0"/>
          </a:p>
        </p:txBody>
      </p:sp>
      <p:pic>
        <p:nvPicPr>
          <p:cNvPr id="3074" name="Picture 2" descr="C:\Users\Miky\AppData\Local\Microsoft\Windows\Temporary Internet Files\Content.IE5\9ABT7TN4\MC9002379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789040"/>
            <a:ext cx="1848416" cy="2524408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PFEOQ44G\MC9003121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4581128"/>
            <a:ext cx="1818742" cy="9363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Mláďata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rmivá mláďata </a:t>
            </a:r>
            <a:r>
              <a:rPr lang="cs-CZ" sz="2400" dirty="0" smtClean="0"/>
              <a:t>- mláďata některých ptáků se líhnou neopeřená, slepá, rodiče se o ně starají a nosí jim potravu. </a:t>
            </a:r>
            <a:br>
              <a:rPr lang="cs-CZ" sz="2400" dirty="0" smtClean="0"/>
            </a:br>
            <a:r>
              <a:rPr lang="cs-CZ" sz="2400" dirty="0" smtClean="0"/>
              <a:t>-pěvci, sovy a dravci.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/>
              <a:t>N</a:t>
            </a:r>
            <a:r>
              <a:rPr lang="cs-CZ" b="1" dirty="0" smtClean="0"/>
              <a:t>ekrmivá mláďata</a:t>
            </a:r>
            <a:r>
              <a:rPr lang="cs-CZ" dirty="0" smtClean="0"/>
              <a:t> -  </a:t>
            </a:r>
            <a:r>
              <a:rPr lang="cs-CZ" sz="2400" dirty="0" smtClean="0"/>
              <a:t>mláďata  se líhnou opeřená, potravu si hledají sami.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C:\Users\Miky\AppData\Local\Microsoft\Windows\Temporary Internet Files\Content.IE5\PFEOQ44G\MC9000789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7418" y="4365104"/>
            <a:ext cx="2065104" cy="2193339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9ABT7TN4\MP9001786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3429000"/>
            <a:ext cx="2937520" cy="19485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dirty="0" smtClean="0"/>
              <a:t>Někteří ptáci u nás celoročně zůstávají, jiní na podzim odlétají.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Stálí ptáci</a:t>
            </a:r>
          </a:p>
          <a:p>
            <a:r>
              <a:rPr lang="cs-CZ" dirty="0" smtClean="0"/>
              <a:t>Kos, sýkorka, vrabec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Stěhovaví ptáci</a:t>
            </a:r>
          </a:p>
          <a:p>
            <a:r>
              <a:rPr lang="cs-CZ" dirty="0"/>
              <a:t>š</a:t>
            </a:r>
            <a:r>
              <a:rPr lang="cs-CZ" dirty="0" smtClean="0"/>
              <a:t>paček</a:t>
            </a:r>
          </a:p>
          <a:p>
            <a:r>
              <a:rPr lang="cs-CZ" dirty="0"/>
              <a:t>l</a:t>
            </a:r>
            <a:r>
              <a:rPr lang="cs-CZ" dirty="0" smtClean="0"/>
              <a:t>abuť</a:t>
            </a:r>
          </a:p>
          <a:p>
            <a:r>
              <a:rPr lang="cs-CZ" dirty="0"/>
              <a:t>v</a:t>
            </a:r>
            <a:r>
              <a:rPr lang="cs-CZ" dirty="0" smtClean="0"/>
              <a:t>laštovka</a:t>
            </a:r>
          </a:p>
          <a:p>
            <a:endParaRPr lang="cs-CZ" dirty="0"/>
          </a:p>
        </p:txBody>
      </p:sp>
      <p:pic>
        <p:nvPicPr>
          <p:cNvPr id="5122" name="Picture 2" descr="C:\Users\Miky\AppData\Local\Microsoft\Windows\Temporary Internet Files\Content.IE5\HK6X0YO5\MP90043858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8799" y="2852936"/>
            <a:ext cx="2875901" cy="1914528"/>
          </a:xfrm>
          <a:prstGeom prst="rect">
            <a:avLst/>
          </a:prstGeom>
          <a:noFill/>
        </p:spPr>
      </p:pic>
      <p:pic>
        <p:nvPicPr>
          <p:cNvPr id="5125" name="Picture 5" descr="C:\Users\Miky\AppData\Local\Microsoft\Windows\Temporary Internet Files\Content.IE5\PLAV6JTQ\MP90040518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3573016"/>
            <a:ext cx="1396752" cy="24443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Smysly ptáků,charakteristickým pohybem je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Zrak</a:t>
            </a:r>
            <a:r>
              <a:rPr lang="cs-CZ" dirty="0" smtClean="0"/>
              <a:t> je pro ptáky nejdůležitějším smyslem. </a:t>
            </a:r>
          </a:p>
          <a:p>
            <a:r>
              <a:rPr lang="cs-CZ" sz="2000" dirty="0" smtClean="0"/>
              <a:t>Barevné vidění mají ptáci daleko dokonalejší než lidé.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Sova má oči asi stokrát citlivější na světlo než člověk a to jí umožňuje noční vidění. 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Draví ptáci</a:t>
            </a:r>
            <a:r>
              <a:rPr lang="cs-CZ" dirty="0" smtClean="0"/>
              <a:t> jsou schopni zaznamenat v krajině pohyb až na 2 kilometry, sokol dokonce až na 6 kilometrů. </a:t>
            </a:r>
            <a:endParaRPr lang="cs-CZ" dirty="0"/>
          </a:p>
        </p:txBody>
      </p:sp>
      <p:pic>
        <p:nvPicPr>
          <p:cNvPr id="6146" name="Picture 2" descr="C:\Users\Miky\AppData\Local\Microsoft\Windows\Temporary Internet Files\Content.IE5\PLAV6JTQ\MP9004072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645024"/>
            <a:ext cx="3901440" cy="2599944"/>
          </a:xfrm>
          <a:prstGeom prst="rect">
            <a:avLst/>
          </a:prstGeom>
          <a:noFill/>
        </p:spPr>
      </p:pic>
      <p:pic>
        <p:nvPicPr>
          <p:cNvPr id="6148" name="Picture 4" descr="C:\Users\Miky\AppData\Local\Microsoft\Windows\Temporary Internet Files\Content.IE5\9ABT7TN4\MP9002628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4581128"/>
            <a:ext cx="1210056" cy="1828800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 flipV="1">
            <a:off x="3563888" y="2636912"/>
            <a:ext cx="1296144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9.25926E-6 C 0.00157 -0.02036 0.00313 -0.04467 0.01025 -0.06319 C 0.0132 -0.07962 0.02362 -0.08634 0.03455 -0.09236 C 0.0474 -0.09166 0.0632 -0.09444 0.07553 -0.08541 C 0.08108 -0.08148 0.08751 -0.07569 0.09219 -0.07013 C 0.09497 -0.06689 0.10001 -0.05995 0.10001 -0.05995 C 0.10139 -0.05532 0.10365 -0.05115 0.10504 -0.04629 C 0.11268 -0.01921 0.10001 -0.05462 0.10886 -0.03078 C 0.10678 -0.00347 0.10816 0.01135 0.09098 0.0257 C 0.08421 0.02454 0.07726 0.02431 0.07049 0.02223 C 0.06355 0.01991 0.06372 0.01274 0.05764 0.01019 C 0.05504 0.00047 0.05365 -0.00185 0.05244 -0.01365 C 0.05296 -0.03379 0.05001 -0.06203 0.05764 -0.08217 C 0.05973 -0.09907 0.0731 -0.13356 0.08195 -0.14536 C 0.08455 -0.14884 0.08698 -0.15208 0.08959 -0.15555 C 0.0915 -0.1581 0.0974 -0.15902 0.0974 -0.15902 C 0.11546 -0.15763 0.1323 -0.1537 0.15001 -0.14884 C 0.15886 -0.14374 0.16754 -0.13726 0.17431 -0.12824 C 0.17605 -0.1162 0.17987 -0.10624 0.18195 -0.09398 C 0.18108 -0.08773 0.18091 -0.08124 0.17935 -0.07523 C 0.17865 -0.07291 0.17657 -0.07222 0.17553 -0.07013 C 0.17153 -0.06226 0.17796 -0.06666 0.17049 -0.06319 C 0.15921 -0.06828 0.15313 -0.07268 0.1448 -0.08379 C 0.14445 -0.08657 0.14445 -0.08958 0.14358 -0.09236 C 0.14185 -0.09837 0.13716 -0.10949 0.13716 -0.10949 C 0.13282 -0.15347 0.12275 -0.20995 0.14862 -0.24444 C 0.15226 -0.25763 0.17136 -0.24907 0.17935 -0.24791 C 0.17049 -0.25601 0.16858 -0.25624 0.15764 -0.2581 C 0.14132 -0.2574 0.12379 -0.26342 0.10886 -0.25486 C 0.09619 -0.24768 0.1165 -0.25462 0.09862 -0.24953 C 0.08629 -0.23703 0.07518 -0.22523 0.06407 -0.21041 C 0.05903 -0.2037 0.05678 -0.19236 0.05244 -0.18472 C 0.05157 -0.17407 0.04827 -0.15486 0.05382 -0.14536 C 0.06112 -0.1331 0.07205 -0.12013 0.08334 -0.1162 C 0.08716 -0.11736 0.09132 -0.11736 0.0948 -0.11967 C 0.09601 -0.12036 0.09619 -0.12291 0.09601 -0.12476 C 0.09532 -0.1368 0.09393 -0.14884 0.09219 -0.16064 C 0.08907 -0.18148 0.07188 -0.19143 0.05886 -0.19837 C 0.05244 -0.19768 0.04584 -0.19861 0.03959 -0.19652 C 0.03577 -0.19513 0.02935 -0.18819 0.02935 -0.18819 C 0.02726 -0.17916 0.01806 -0.16435 0.01268 -0.1574 C 0.01129 -0.14907 0.01042 -0.14328 0.00504 -0.13842 C 0.00435 -0.13217 0.00191 -0.12592 0.00244 -0.11967 C 0.00365 -0.1037 0.01303 -0.09583 0.02292 -0.09074 C 0.03178 -0.09513 0.03299 -0.0993 0.03577 -0.11111 C 0.03143 -0.12314 0.03108 -0.12384 0.02171 -0.12661 C 0.01528 -0.12546 0.00869 -0.12499 0.00244 -0.12314 C -0.00104 -0.12199 -0.00329 -0.11574 -0.0052 -0.11296 C -0.01805 -0.09398 -0.02968 -0.07523 -0.04114 -0.05486 C -0.04288 -0.04027 -0.04583 -0.02638 -0.05138 -0.01365 C -0.05312 -0.00439 -0.0552 0.00417 -0.05642 0.01366 C -0.05607 0.03635 -0.0552 0.08195 -0.0552 0.08195 " pathEditMode="relative" ptsTypes="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639 0.03449 L -0.16042 0.16643 L -0.14532 0.03449 L -0.12935 0.16643 L -0.11337 0.03449 L -0.09844 0.16643 L -0.08247 0.03449 L -0.06737 0.16643 L -0.05139 0.03449 L -0.03542 0.16643 L -0.02032 0.03449 L -0.00435 0.16643 L 0.01059 0.03449 L 0.02656 0.16643 L 0.04253 0.03449 L 0.05763 0.16643 L 0.07361 0.03449 " pathEditMode="relative" rAng="0" ptsTypes="FFFFFFFFFFFFFFFFF">
                                      <p:cBhvr>
                                        <p:cTn id="10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6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Kvíz  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Čím je pokryto tělo ptáků?</a:t>
            </a:r>
          </a:p>
          <a:p>
            <a:r>
              <a:rPr lang="cs-CZ" dirty="0" smtClean="0"/>
              <a:t>A- srst</a:t>
            </a:r>
          </a:p>
          <a:p>
            <a:r>
              <a:rPr lang="cs-CZ" dirty="0" smtClean="0"/>
              <a:t>B- ničím</a:t>
            </a:r>
          </a:p>
          <a:p>
            <a:r>
              <a:rPr lang="cs-CZ" dirty="0" smtClean="0"/>
              <a:t>C- peřím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Čím dýchají ptáci?</a:t>
            </a:r>
          </a:p>
          <a:p>
            <a:r>
              <a:rPr lang="cs-CZ" dirty="0" smtClean="0"/>
              <a:t>A- plícemi</a:t>
            </a:r>
          </a:p>
          <a:p>
            <a:r>
              <a:rPr lang="cs-CZ" dirty="0" smtClean="0"/>
              <a:t>B- žábrami</a:t>
            </a:r>
          </a:p>
          <a:p>
            <a:r>
              <a:rPr lang="cs-CZ" dirty="0" smtClean="0"/>
              <a:t>D- obojím</a:t>
            </a:r>
            <a:endParaRPr lang="cs-CZ" dirty="0"/>
          </a:p>
        </p:txBody>
      </p:sp>
      <p:pic>
        <p:nvPicPr>
          <p:cNvPr id="7170" name="Picture 2" descr="C:\Users\Miky\AppData\Local\Microsoft\Windows\Temporary Internet Files\Content.IE5\PFEOQ44G\MP9002625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861048"/>
            <a:ext cx="1735503" cy="257748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7171" name="Picture 3" descr="C:\Users\Miky\AppData\Local\Microsoft\Windows\Temporary Internet Files\Content.IE5\PLAV6JTQ\MP90018053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221088"/>
            <a:ext cx="3657600" cy="240182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Kvíz????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Vyber stěhovavého ptáka:</a:t>
            </a:r>
          </a:p>
          <a:p>
            <a:r>
              <a:rPr lang="cs-CZ" dirty="0" smtClean="0"/>
              <a:t>A- labuť</a:t>
            </a:r>
          </a:p>
          <a:p>
            <a:r>
              <a:rPr lang="cs-CZ" dirty="0" smtClean="0"/>
              <a:t>B- vrabec</a:t>
            </a:r>
          </a:p>
          <a:p>
            <a:r>
              <a:rPr lang="cs-CZ" dirty="0" smtClean="0"/>
              <a:t>C- havran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Krmivé mládě je:</a:t>
            </a:r>
          </a:p>
          <a:p>
            <a:r>
              <a:rPr lang="cs-CZ" dirty="0" smtClean="0"/>
              <a:t>A - kachně</a:t>
            </a:r>
          </a:p>
          <a:p>
            <a:r>
              <a:rPr lang="cs-CZ" dirty="0" smtClean="0"/>
              <a:t>B - sova</a:t>
            </a:r>
          </a:p>
          <a:p>
            <a:r>
              <a:rPr lang="cs-CZ" dirty="0" smtClean="0"/>
              <a:t>C - kuře</a:t>
            </a:r>
            <a:endParaRPr lang="cs-CZ" dirty="0"/>
          </a:p>
        </p:txBody>
      </p:sp>
      <p:pic>
        <p:nvPicPr>
          <p:cNvPr id="8194" name="Picture 2" descr="C:\Users\Miky\AppData\Local\Microsoft\Windows\Temporary Internet Files\Content.IE5\HK6X0YO5\MP90017853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77844" y="3645024"/>
            <a:ext cx="1948555" cy="2937520"/>
          </a:xfrm>
          <a:prstGeom prst="rect">
            <a:avLst/>
          </a:prstGeom>
          <a:noFill/>
        </p:spPr>
      </p:pic>
      <p:pic>
        <p:nvPicPr>
          <p:cNvPr id="8195" name="Picture 3" descr="C:\Users\Miky\AppData\Local\Microsoft\Windows\Temporary Internet Files\Content.IE5\PLAV6JTQ\MP90040518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3717032"/>
            <a:ext cx="1612776" cy="28223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Kvíz 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Jak se rozmnožují ptáci</a:t>
            </a:r>
            <a:r>
              <a:rPr lang="cs-CZ" dirty="0" smtClean="0"/>
              <a:t>:</a:t>
            </a:r>
          </a:p>
          <a:p>
            <a:r>
              <a:rPr lang="cs-CZ" dirty="0" smtClean="0"/>
              <a:t>A-narodí jako živé mládě</a:t>
            </a:r>
          </a:p>
          <a:p>
            <a:r>
              <a:rPr lang="cs-CZ" dirty="0" smtClean="0"/>
              <a:t>B- samička naklade vejce</a:t>
            </a:r>
          </a:p>
          <a:p>
            <a:r>
              <a:rPr lang="cs-CZ" dirty="0" smtClean="0"/>
              <a:t>C-sameček naklade vejce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Jaký je nejdůležitější smysl pro ptáky?</a:t>
            </a:r>
          </a:p>
          <a:p>
            <a:r>
              <a:rPr lang="cs-CZ" dirty="0" smtClean="0"/>
              <a:t>A- hmat</a:t>
            </a:r>
          </a:p>
          <a:p>
            <a:r>
              <a:rPr lang="cs-CZ" dirty="0" smtClean="0"/>
              <a:t>B- sluch</a:t>
            </a:r>
          </a:p>
          <a:p>
            <a:r>
              <a:rPr lang="cs-CZ" dirty="0" smtClean="0"/>
              <a:t>C- zrak</a:t>
            </a:r>
            <a:endParaRPr lang="cs-CZ" dirty="0"/>
          </a:p>
        </p:txBody>
      </p:sp>
      <p:pic>
        <p:nvPicPr>
          <p:cNvPr id="9218" name="Picture 2" descr="C:\Users\Miky\AppData\Local\Microsoft\Windows\Temporary Internet Files\Content.IE5\9ABT7TN4\MP90040649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293096"/>
            <a:ext cx="2713287" cy="1786954"/>
          </a:xfrm>
          <a:prstGeom prst="rect">
            <a:avLst/>
          </a:prstGeom>
          <a:noFill/>
        </p:spPr>
      </p:pic>
      <p:pic>
        <p:nvPicPr>
          <p:cNvPr id="9219" name="Picture 3" descr="C:\Users\Miky\AppData\Local\Microsoft\Windows\Temporary Internet Files\Content.IE5\PFEOQ44G\MP9001804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4653136"/>
            <a:ext cx="2486741" cy="1632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5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Zvuky ptáků</a:t>
            </a:r>
            <a:endParaRPr lang="cs-CZ" dirty="0"/>
          </a:p>
        </p:txBody>
      </p:sp>
      <p:pic>
        <p:nvPicPr>
          <p:cNvPr id="5" name="MS900069660[1].wav">
            <a:hlinkClick r:id="" action="ppaction://media"/>
          </p:cNvPr>
          <p:cNvPicPr>
            <a:picLocks noGrp="1" noRot="1" noChangeAspect="1"/>
          </p:cNvPicPr>
          <p:nvPr>
            <p:ph sz="half" idx="2"/>
            <a:wavAudioFile r:embed="rId1" name="MS900069660[1].wav"/>
          </p:nvPr>
        </p:nvPicPr>
        <p:blipFill>
          <a:blip r:embed="rId6" cstate="print"/>
          <a:stretch>
            <a:fillRect/>
          </a:stretch>
        </p:blipFill>
        <p:spPr>
          <a:xfrm>
            <a:off x="1691680" y="2420888"/>
            <a:ext cx="304800" cy="304800"/>
          </a:xfrm>
          <a:prstGeom prst="rect">
            <a:avLst/>
          </a:prstGeom>
        </p:spPr>
      </p:pic>
      <p:pic>
        <p:nvPicPr>
          <p:cNvPr id="14" name="02036837[1]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7" cstate="print"/>
          <a:stretch>
            <a:fillRect/>
          </a:stretch>
        </p:blipFill>
        <p:spPr>
          <a:xfrm>
            <a:off x="5724128" y="1988840"/>
            <a:ext cx="304800" cy="304800"/>
          </a:xfrm>
          <a:prstGeom prst="rect">
            <a:avLst/>
          </a:prstGeom>
        </p:spPr>
      </p:pic>
      <p:sp>
        <p:nvSpPr>
          <p:cNvPr id="21" name="Obdélník 20"/>
          <p:cNvSpPr/>
          <p:nvPr/>
        </p:nvSpPr>
        <p:spPr>
          <a:xfrm>
            <a:off x="2266369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pic>
        <p:nvPicPr>
          <p:cNvPr id="30" name="02390807[1].mp3">
            <a:hlinkClick r:id="" action="ppaction://media"/>
          </p:cNvPr>
          <p:cNvPicPr>
            <a:picLocks noGrp="1" noRot="1" noChangeAspect="1"/>
          </p:cNvPicPr>
          <p:nvPr>
            <p:ph sz="half" idx="1"/>
            <a:audioFile r:link="rId3"/>
          </p:nvPr>
        </p:nvPicPr>
        <p:blipFill>
          <a:blip r:embed="rId8" cstate="print"/>
          <a:stretch>
            <a:fillRect/>
          </a:stretch>
        </p:blipFill>
        <p:spPr>
          <a:xfrm>
            <a:off x="2324100" y="3709988"/>
            <a:ext cx="304800" cy="304800"/>
          </a:xfrm>
          <a:prstGeom prst="rect">
            <a:avLst/>
          </a:prstGeom>
        </p:spPr>
      </p:pic>
      <p:pic>
        <p:nvPicPr>
          <p:cNvPr id="31" name="Picture 5" descr="C:\Users\Miky\AppData\Local\Microsoft\Windows\Temporary Internet Files\Content.IE5\PFEOQ44G\MC90010935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44208" y="3068960"/>
            <a:ext cx="2436410" cy="2136052"/>
          </a:xfrm>
          <a:prstGeom prst="rect">
            <a:avLst/>
          </a:prstGeom>
          <a:noFill/>
        </p:spPr>
      </p:pic>
      <p:pic>
        <p:nvPicPr>
          <p:cNvPr id="32" name="Picture 2" descr="C:\Users\Miky\AppData\Local\Microsoft\Windows\Temporary Internet Files\Content.IE5\PLAV6JTQ\MP900407217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flipH="1">
            <a:off x="3612518" y="4797152"/>
            <a:ext cx="2172573" cy="1447816"/>
          </a:xfrm>
          <a:prstGeom prst="rect">
            <a:avLst/>
          </a:prstGeom>
          <a:noFill/>
        </p:spPr>
      </p:pic>
      <p:pic>
        <p:nvPicPr>
          <p:cNvPr id="33" name="Picture 3" descr="C:\Users\Miky\AppData\Local\Microsoft\Windows\Temporary Internet Files\Content.IE5\PLAV6JTQ\MP900180533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87824" y="1772816"/>
            <a:ext cx="2376264" cy="240182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4" name="Picture 2" descr="C:\Users\Miky\AppData\Local\Microsoft\Windows\Temporary Internet Files\Content.IE5\PFEOQ44G\MP900262512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39552" y="3861048"/>
            <a:ext cx="1735503" cy="257748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9.25926E-6 C 0.00157 -0.02036 0.00313 -0.04467 0.01025 -0.06319 C 0.0132 -0.07962 0.02362 -0.08634 0.03455 -0.09236 C 0.0474 -0.09166 0.0632 -0.09444 0.07553 -0.08541 C 0.08108 -0.08148 0.08751 -0.07569 0.09219 -0.07013 C 0.09497 -0.06689 0.10001 -0.05995 0.10001 -0.05995 C 0.10139 -0.05532 0.10365 -0.05115 0.10504 -0.04629 C 0.11268 -0.01921 0.10001 -0.05462 0.10886 -0.03078 C 0.10678 -0.00347 0.10816 0.01135 0.09098 0.0257 C 0.08421 0.02454 0.07726 0.02431 0.07049 0.02223 C 0.06355 0.01991 0.06372 0.01274 0.05764 0.01019 C 0.05504 0.00047 0.05365 -0.00185 0.05244 -0.01365 C 0.05296 -0.03379 0.05001 -0.06203 0.05764 -0.08217 C 0.05973 -0.09907 0.0731 -0.13356 0.08195 -0.14536 C 0.08455 -0.14884 0.08698 -0.15208 0.08959 -0.15555 C 0.0915 -0.1581 0.0974 -0.15902 0.0974 -0.15902 C 0.11546 -0.15763 0.1323 -0.1537 0.15001 -0.14884 C 0.15886 -0.14374 0.16754 -0.13726 0.17431 -0.12824 C 0.17605 -0.1162 0.17987 -0.10624 0.18195 -0.09398 C 0.18108 -0.08773 0.18091 -0.08124 0.17935 -0.07523 C 0.17865 -0.07291 0.17657 -0.07222 0.17553 -0.07013 C 0.17153 -0.06226 0.17796 -0.06666 0.17049 -0.06319 C 0.15921 -0.06828 0.15313 -0.07268 0.1448 -0.08379 C 0.14445 -0.08657 0.14445 -0.08958 0.14358 -0.09236 C 0.14185 -0.09837 0.13716 -0.10949 0.13716 -0.10949 C 0.13282 -0.15347 0.12275 -0.20995 0.14862 -0.24444 C 0.15226 -0.25763 0.17136 -0.24907 0.17935 -0.24791 C 0.17049 -0.25601 0.16858 -0.25624 0.15764 -0.2581 C 0.14132 -0.2574 0.12379 -0.26342 0.10886 -0.25486 C 0.09619 -0.24768 0.1165 -0.25462 0.09862 -0.24953 C 0.08629 -0.23703 0.07518 -0.22523 0.06407 -0.21041 C 0.05903 -0.2037 0.05678 -0.19236 0.05244 -0.18472 C 0.05157 -0.17407 0.04827 -0.15486 0.05382 -0.14536 C 0.06112 -0.1331 0.07205 -0.12013 0.08334 -0.1162 C 0.08716 -0.11736 0.09132 -0.11736 0.0948 -0.11967 C 0.09601 -0.12036 0.09619 -0.12291 0.09601 -0.12476 C 0.09532 -0.1368 0.09393 -0.14884 0.09219 -0.16064 C 0.08907 -0.18148 0.07188 -0.19143 0.05886 -0.19837 C 0.05244 -0.19768 0.04584 -0.19861 0.03959 -0.19652 C 0.03577 -0.19513 0.02935 -0.18819 0.02935 -0.18819 C 0.02726 -0.17916 0.01806 -0.16435 0.01268 -0.1574 C 0.01129 -0.14907 0.01042 -0.14328 0.00504 -0.13842 C 0.00435 -0.13217 0.00191 -0.12592 0.00244 -0.11967 C 0.00365 -0.1037 0.01303 -0.09583 0.02292 -0.09074 C 0.03178 -0.09513 0.03299 -0.0993 0.03577 -0.11111 C 0.03143 -0.12314 0.03108 -0.12384 0.02171 -0.12661 C 0.01528 -0.12546 0.00869 -0.12499 0.00244 -0.12314 C -0.00104 -0.12199 -0.00329 -0.11574 -0.0052 -0.11296 C -0.01805 -0.09398 -0.02968 -0.07523 -0.04114 -0.05486 C -0.04288 -0.04027 -0.04583 -0.02638 -0.05138 -0.01365 C -0.05312 -0.00439 -0.0552 0.00417 -0.05642 0.01366 C -0.05607 0.03635 -0.0552 0.08195 -0.0552 0.08195 " pathEditMode="relative" ptsTypes="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1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audio>
              <p:cMediaNode>
                <p:cTn id="2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</a:t>
            </a:r>
            <a:r>
              <a:rPr lang="cs-CZ" sz="1600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M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/>
              <a:t>http://www.rozhlas.</a:t>
            </a:r>
            <a:r>
              <a:rPr lang="cs-CZ" sz="1600" dirty="0" err="1" smtClean="0"/>
              <a:t>cz</a:t>
            </a:r>
            <a:r>
              <a:rPr lang="cs-CZ" sz="1600" dirty="0" smtClean="0"/>
              <a:t>/hlas/</a:t>
            </a:r>
            <a:r>
              <a:rPr lang="cs-CZ" sz="1600" dirty="0" err="1" smtClean="0"/>
              <a:t>kukacky</a:t>
            </a:r>
            <a:r>
              <a:rPr lang="cs-CZ" sz="1600" dirty="0" smtClean="0"/>
              <a:t>/_zprava/</a:t>
            </a:r>
            <a:r>
              <a:rPr lang="cs-CZ" sz="1600" dirty="0" err="1" smtClean="0"/>
              <a:t>kukacka</a:t>
            </a:r>
            <a:r>
              <a:rPr lang="cs-CZ" sz="1600" dirty="0" smtClean="0"/>
              <a:t>-</a:t>
            </a:r>
            <a:r>
              <a:rPr lang="cs-CZ" sz="1600" dirty="0" err="1" smtClean="0"/>
              <a:t>obecna</a:t>
            </a:r>
            <a:r>
              <a:rPr lang="cs-CZ" sz="1600" dirty="0" smtClean="0"/>
              <a:t>--14966</a:t>
            </a: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/>
              <a:t>http://www.rozhlas.</a:t>
            </a:r>
            <a:r>
              <a:rPr lang="cs-CZ" sz="1600" dirty="0" err="1" smtClean="0"/>
              <a:t>cz</a:t>
            </a:r>
            <a:r>
              <a:rPr lang="cs-CZ" sz="1600" dirty="0" smtClean="0"/>
              <a:t>/hlas/sovy/_zprava/sova-</a:t>
            </a:r>
            <a:r>
              <a:rPr lang="cs-CZ" sz="1600" dirty="0" err="1" smtClean="0"/>
              <a:t>palena</a:t>
            </a:r>
            <a:r>
              <a:rPr lang="cs-CZ" sz="1600" dirty="0" smtClean="0"/>
              <a:t>--14103</a:t>
            </a: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4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285</Words>
  <Application>Microsoft Office PowerPoint</Application>
  <PresentationFormat>Předvádění na obrazovce (4:3)</PresentationFormat>
  <Paragraphs>74</Paragraphs>
  <Slides>13</Slides>
  <Notes>1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Ptáci</vt:lpstr>
      <vt:lpstr>Stavba těla ptáků spoj se správnou částí těla</vt:lpstr>
      <vt:lpstr>Dýchání- rozmnožování</vt:lpstr>
      <vt:lpstr>Mláďata</vt:lpstr>
      <vt:lpstr>Někteří ptáci u nás celoročně zůstávají, jiní na podzim odlétají. </vt:lpstr>
      <vt:lpstr>Smysly ptáků,charakteristickým pohybem je LET</vt:lpstr>
      <vt:lpstr>Kvíz  ?????</vt:lpstr>
      <vt:lpstr>Kvíz????</vt:lpstr>
      <vt:lpstr>Kvíz ???</vt:lpstr>
      <vt:lpstr>Zvuky ptáků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26</cp:revision>
  <dcterms:created xsi:type="dcterms:W3CDTF">2011-06-20T10:40:08Z</dcterms:created>
  <dcterms:modified xsi:type="dcterms:W3CDTF">2013-04-01T10:51:57Z</dcterms:modified>
</cp:coreProperties>
</file>