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VY_32_INOVACE_29_Ukázka rostlin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err="1" smtClean="0"/>
            <a:t>TÉMA:Člověk</a:t>
          </a:r>
          <a:r>
            <a:rPr lang="cs-CZ" sz="2000" dirty="0" smtClean="0"/>
            <a:t> a jeho svět-Rozmanitost přírody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VY_32_INOVACE_29_Ukázka rostlin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TÉMA:Člověk</a:t>
          </a:r>
          <a:r>
            <a:rPr lang="cs-CZ" sz="2000" kern="1200" dirty="0" smtClean="0"/>
            <a:t> a jeho svět-Rozmanitost přírody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525CBF-82B8-40EF-A1F4-FA44E30C9169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749E2A-AFE5-4470-A905-547D2A2815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612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532B685-F253-4A6A-91D2-7DFCDFA5433A}" type="slidenum">
              <a:rPr lang="cs-CZ" smtClean="0"/>
              <a:pPr/>
              <a:t>8</a:t>
            </a:fld>
            <a:endParaRPr lang="cs-CZ" smtClean="0"/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</p:spPr>
        <p:txBody>
          <a:bodyPr wrap="none" anchor="ctr"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C804195-B4C9-49AB-B71A-BD792F7D60AD}" type="datetime1">
              <a:rPr lang="cs-CZ"/>
              <a:pPr>
                <a:defRPr/>
              </a:pPr>
              <a:t>25.6.2013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E40A907-5CB1-425A-B0C8-4A71F83510B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cs.wikipedia.org/wiki/Hajni%C4%8Dka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jpeg"/><Relationship Id="rId7" Type="http://schemas.openxmlformats.org/officeDocument/2006/relationships/image" Target="../media/image1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gif"/><Relationship Id="rId5" Type="http://schemas.openxmlformats.org/officeDocument/2006/relationships/image" Target="../media/image16.jpeg"/><Relationship Id="rId10" Type="http://schemas.openxmlformats.org/officeDocument/2006/relationships/image" Target="../media/image3.wmf"/><Relationship Id="rId4" Type="http://schemas.openxmlformats.org/officeDocument/2006/relationships/image" Target="../media/image15.wmf"/><Relationship Id="rId9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924725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k použití na interaktivní tabuli.</a:t>
            </a:r>
          </a:p>
          <a:p>
            <a:r>
              <a:rPr lang="cs-CZ" dirty="0" smtClean="0"/>
              <a:t>Využití v hodinách přírodovědy - </a:t>
            </a:r>
            <a:r>
              <a:rPr lang="cs-CZ" dirty="0"/>
              <a:t>Č</a:t>
            </a:r>
            <a:r>
              <a:rPr lang="cs-CZ" dirty="0" smtClean="0"/>
              <a:t>lověk a jeho svět-Rozmanitost přírody-rostliny-přírodní </a:t>
            </a:r>
            <a:r>
              <a:rPr lang="cs-CZ" dirty="0" smtClean="0"/>
              <a:t>společenstva.</a:t>
            </a:r>
            <a:endParaRPr lang="cs-CZ" dirty="0" smtClean="0"/>
          </a:p>
          <a:p>
            <a:r>
              <a:rPr lang="cs-CZ" dirty="0" smtClean="0"/>
              <a:t>Určeno </a:t>
            </a:r>
            <a:r>
              <a:rPr lang="cs-CZ" dirty="0" smtClean="0"/>
              <a:t>pro 3.ročník </a:t>
            </a:r>
            <a:r>
              <a:rPr lang="cs-CZ" dirty="0" smtClean="0"/>
              <a:t>ZŠ.</a:t>
            </a:r>
            <a:endParaRPr lang="cs-CZ" dirty="0" smtClean="0"/>
          </a:p>
          <a:p>
            <a:r>
              <a:rPr lang="cs-CZ" dirty="0" smtClean="0"/>
              <a:t>Poznávání rostlin podle obrázků a fotografií,</a:t>
            </a:r>
          </a:p>
          <a:p>
            <a:pPr marL="0" indent="0">
              <a:buNone/>
            </a:pPr>
            <a:r>
              <a:rPr lang="cs-CZ" dirty="0" smtClean="0"/>
              <a:t>    určování názvů rodových a druhových,</a:t>
            </a:r>
          </a:p>
          <a:p>
            <a:pPr marL="0" indent="0">
              <a:buNone/>
            </a:pPr>
            <a:r>
              <a:rPr lang="cs-CZ" dirty="0" smtClean="0"/>
              <a:t>    seznámení s druhy květu.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Jarní květiny – louka</a:t>
            </a:r>
            <a:r>
              <a:rPr lang="cs-CZ" dirty="0" smtClean="0"/>
              <a:t>, pole, zahrady, les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Sněženka podsněžník </a:t>
            </a:r>
          </a:p>
        </p:txBody>
      </p:sp>
      <p:pic>
        <p:nvPicPr>
          <p:cNvPr id="7" name="Picture 3" descr="ob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4048" y="3068960"/>
            <a:ext cx="3368113" cy="2526085"/>
          </a:xfrm>
          <a:prstGeom prst="snip2DiagRect">
            <a:avLst>
              <a:gd name="adj1" fmla="val 3332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Bledule jarní</a:t>
            </a:r>
            <a:endParaRPr lang="cs-CZ" dirty="0"/>
          </a:p>
        </p:txBody>
      </p:sp>
      <p:pic>
        <p:nvPicPr>
          <p:cNvPr id="1026" name="Picture 2" descr="C:\Users\Miky\AppData\Local\Microsoft\Windows\Temporary Internet Files\Content.IE5\514K191P\MC90012286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429000"/>
            <a:ext cx="2501318" cy="25091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Zástupný symbol pro obsah 11"/>
          <p:cNvSpPr>
            <a:spLocks noGrp="1"/>
          </p:cNvSpPr>
          <p:nvPr>
            <p:ph sz="quarter" idx="4"/>
          </p:nvPr>
        </p:nvSpPr>
        <p:spPr>
          <a:xfrm>
            <a:off x="4644008" y="2204864"/>
            <a:ext cx="4905871" cy="4959400"/>
          </a:xfrm>
        </p:spPr>
        <p:txBody>
          <a:bodyPr>
            <a:normAutofit/>
          </a:bodyPr>
          <a:lstStyle/>
          <a:p>
            <a:r>
              <a:rPr lang="cs-CZ" dirty="0" smtClean="0"/>
              <a:t>vytrvalá rostlina s podzemní cibulkou</a:t>
            </a:r>
            <a:endParaRPr lang="cs-CZ" dirty="0"/>
          </a:p>
        </p:txBody>
      </p:sp>
      <p:pic>
        <p:nvPicPr>
          <p:cNvPr id="1027" name="Picture 3" descr="C:\Users\Miky\AppData\Local\Microsoft\Windows\Temporary Internet Files\Content.IE5\TV6CSDOD\MC90043907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589240"/>
            <a:ext cx="3657608" cy="982982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539552" y="2276872"/>
            <a:ext cx="3888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Začíná kvést  na konci února a kvete až do března.  </a:t>
            </a:r>
          </a:p>
          <a:p>
            <a:r>
              <a:rPr lang="cs-CZ" dirty="0" smtClean="0"/>
              <a:t>   - symbol  jara.</a:t>
            </a:r>
          </a:p>
          <a:p>
            <a:r>
              <a:rPr lang="cs-CZ" dirty="0" smtClean="0"/>
              <a:t>   - množí se cibulkami</a:t>
            </a:r>
            <a:endParaRPr lang="cs-CZ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cs-CZ" dirty="0" smtClean="0"/>
              <a:t> květiny – louka</a:t>
            </a:r>
            <a:r>
              <a:rPr lang="cs-CZ" dirty="0" smtClean="0"/>
              <a:t>, pole, zahrady, les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Konvalinka vonná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vytrvalá jedovatá rostlina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Podběl lékařský</a:t>
            </a:r>
            <a:endParaRPr lang="cs-CZ" dirty="0"/>
          </a:p>
        </p:txBody>
      </p:sp>
      <p:pic>
        <p:nvPicPr>
          <p:cNvPr id="2050" name="Picture 2" descr="C:\Users\Miky\AppData\Local\Microsoft\Windows\Temporary Internet Files\Content.IE5\ZET0RZZR\MC90039695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4736" y="2708919"/>
            <a:ext cx="2333168" cy="2914621"/>
          </a:xfrm>
          <a:prstGeom prst="rect">
            <a:avLst/>
          </a:prstGeom>
          <a:noFill/>
        </p:spPr>
      </p:pic>
      <p:pic>
        <p:nvPicPr>
          <p:cNvPr id="2051" name="Picture 3" descr="C:\Users\Miky\AppData\Local\Microsoft\Windows\Temporary Internet Files\Content.IE5\514K191P\MP90042783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149080"/>
            <a:ext cx="1099840" cy="1730009"/>
          </a:xfrm>
          <a:prstGeom prst="rect">
            <a:avLst/>
          </a:prstGeom>
          <a:noFill/>
        </p:spPr>
      </p:pic>
      <p:pic>
        <p:nvPicPr>
          <p:cNvPr id="11" name="Picture 3" descr="obr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932040" y="2996952"/>
            <a:ext cx="3366955" cy="2525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Miky\AppData\Local\Microsoft\Windows\Temporary Internet Files\Content.IE5\514K191P\MC90043907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5517232"/>
            <a:ext cx="2286005" cy="978410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4716016" y="2204865"/>
            <a:ext cx="3960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- vytrvalá léčivá rostlina s dlouhým </a:t>
            </a:r>
            <a:r>
              <a:rPr lang="cs-CZ" dirty="0" smtClean="0"/>
              <a:t> </a:t>
            </a:r>
          </a:p>
          <a:p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/>
              <a:t>plazivým </a:t>
            </a:r>
            <a:r>
              <a:rPr lang="cs-CZ" dirty="0" smtClean="0"/>
              <a:t>oddenkem. </a:t>
            </a:r>
          </a:p>
          <a:p>
            <a:r>
              <a:rPr lang="cs-CZ" dirty="0" smtClean="0"/>
              <a:t> - listy rostou až po odkvětu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1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květiny – louka</a:t>
            </a:r>
            <a:r>
              <a:rPr lang="cs-CZ" dirty="0" smtClean="0"/>
              <a:t>, pole, zahrady, les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Prvosenka jarní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Plicník lékařský</a:t>
            </a:r>
            <a:endParaRPr lang="cs-CZ" dirty="0"/>
          </a:p>
        </p:txBody>
      </p:sp>
      <p:pic>
        <p:nvPicPr>
          <p:cNvPr id="7" name="Picture 3" descr="ob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3568" y="3140968"/>
            <a:ext cx="2886108" cy="2164581"/>
          </a:xfrm>
          <a:noFill/>
          <a:ln/>
        </p:spPr>
      </p:pic>
      <p:pic>
        <p:nvPicPr>
          <p:cNvPr id="8" name="Picture 3" descr="obr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724128" y="2996952"/>
            <a:ext cx="2076878" cy="27691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C:\Users\Miky\AppData\Local\Microsoft\Windows\Temporary Internet Files\Content.IE5\ZET0RZZR\MP90039048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1210668"/>
            <a:ext cx="576064" cy="1087222"/>
          </a:xfrm>
          <a:prstGeom prst="rect">
            <a:avLst/>
          </a:prstGeom>
          <a:noFill/>
        </p:spPr>
      </p:pic>
      <p:pic>
        <p:nvPicPr>
          <p:cNvPr id="4103" name="Picture 7" descr="C:\Users\Miky\AppData\Local\Microsoft\Windows\Temporary Internet Files\Content.IE5\ZET0RZZR\MC90043907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5445224"/>
            <a:ext cx="2358013" cy="978410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467544" y="2276872"/>
            <a:ext cx="5022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- </a:t>
            </a:r>
            <a:r>
              <a:rPr lang="cs-CZ" dirty="0" smtClean="0"/>
              <a:t>lidově </a:t>
            </a:r>
            <a:r>
              <a:rPr lang="cs-CZ" dirty="0" smtClean="0"/>
              <a:t>– petrklíč</a:t>
            </a:r>
            <a:endParaRPr lang="cs-CZ" dirty="0" smtClean="0"/>
          </a:p>
          <a:p>
            <a:r>
              <a:rPr lang="cs-CZ" dirty="0" smtClean="0"/>
              <a:t>- vytrvalá bylina</a:t>
            </a:r>
            <a:endParaRPr lang="cs-CZ" dirty="0"/>
          </a:p>
        </p:txBody>
      </p:sp>
      <p:graphicFrame>
        <p:nvGraphicFramePr>
          <p:cNvPr id="16" name="Tabulka 15"/>
          <p:cNvGraphicFramePr>
            <a:graphicFrameLocks noGrp="1"/>
          </p:cNvGraphicFramePr>
          <p:nvPr/>
        </p:nvGraphicFramePr>
        <p:xfrm>
          <a:off x="7723416" y="2948920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104" name="Rectangle 8">
            <a:hlinkClick r:id="rId6" tooltip="Hajnička"/>
          </p:cNvPr>
          <p:cNvSpPr>
            <a:spLocks noChangeArrowheads="1"/>
          </p:cNvSpPr>
          <p:nvPr/>
        </p:nvSpPr>
        <p:spPr bwMode="auto">
          <a:xfrm>
            <a:off x="4644008" y="2214498"/>
            <a:ext cx="449999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pěstuje 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se</a:t>
            </a:r>
            <a:r>
              <a:rPr kumimoji="0" lang="cs-CZ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na 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zahradách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dirty="0" smtClean="0">
                <a:latin typeface="Arial" charset="0"/>
                <a:cs typeface="Arial" charset="0"/>
              </a:rPr>
              <a:t>- léčivá rostlina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allAtOnce"/>
      <p:bldP spid="410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Znáš názvy těchto rostlin?</a:t>
            </a:r>
            <a:br>
              <a:rPr lang="cs-CZ" dirty="0" smtClean="0"/>
            </a:br>
            <a:r>
              <a:rPr lang="cs-CZ" dirty="0" smtClean="0"/>
              <a:t>Urči jméno rodové i druhové</a:t>
            </a:r>
          </a:p>
        </p:txBody>
      </p:sp>
      <p:pic>
        <p:nvPicPr>
          <p:cNvPr id="32771" name="Picture 3" descr="ob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7088" y="1557338"/>
            <a:ext cx="2914650" cy="21859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2773" name="Picture 5" descr="obr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08175" y="3933825"/>
            <a:ext cx="2767013" cy="21812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4" name="Picture 2" descr="C:\Users\Miky\AppData\Local\Microsoft\Windows\Temporary Internet Files\Content.IE5\514K191P\MC90044043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16632"/>
            <a:ext cx="1245413" cy="1827886"/>
          </a:xfrm>
          <a:prstGeom prst="rect">
            <a:avLst/>
          </a:prstGeom>
          <a:noFill/>
        </p:spPr>
      </p:pic>
      <p:pic>
        <p:nvPicPr>
          <p:cNvPr id="3075" name="Picture 3" descr="C:\Users\Miky\AppData\Local\Microsoft\Windows\Temporary Internet Files\Content.IE5\ZET0RZZR\MP90043374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7596336" y="404664"/>
            <a:ext cx="1331640" cy="864456"/>
          </a:xfrm>
          <a:prstGeom prst="rect">
            <a:avLst/>
          </a:prstGeom>
          <a:noFill/>
        </p:spPr>
      </p:pic>
      <p:pic>
        <p:nvPicPr>
          <p:cNvPr id="3076" name="Picture 4" descr="C:\Users\Miky\AppData\Local\Microsoft\Windows\Temporary Internet Files\Content.IE5\ZET0RZZR\MM90033639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2636912"/>
            <a:ext cx="609600" cy="609600"/>
          </a:xfrm>
          <a:prstGeom prst="rect">
            <a:avLst/>
          </a:prstGeom>
          <a:noFill/>
        </p:spPr>
      </p:pic>
      <p:pic>
        <p:nvPicPr>
          <p:cNvPr id="3077" name="Picture 5" descr="C:\Users\Miky\AppData\Local\Microsoft\Windows\Temporary Internet Files\Content.IE5\514K191P\MM90025450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4365104"/>
            <a:ext cx="952500" cy="952500"/>
          </a:xfrm>
          <a:prstGeom prst="rect">
            <a:avLst/>
          </a:prstGeom>
          <a:noFill/>
        </p:spPr>
      </p:pic>
      <p:pic>
        <p:nvPicPr>
          <p:cNvPr id="3078" name="Picture 6" descr="C:\Users\Miky\AppData\Local\Microsoft\Windows\Temporary Internet Files\Content.IE5\TV6CSDOD\MC90023786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5877272"/>
            <a:ext cx="987581" cy="794441"/>
          </a:xfrm>
          <a:prstGeom prst="rect">
            <a:avLst/>
          </a:prstGeom>
          <a:noFill/>
        </p:spPr>
      </p:pic>
      <p:pic>
        <p:nvPicPr>
          <p:cNvPr id="3079" name="Picture 7" descr="C:\Users\Miky\AppData\Local\Microsoft\Windows\Temporary Internet Files\Content.IE5\ZET0RZZR\MC900396956[2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1700808"/>
            <a:ext cx="1449324" cy="1810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80" name="Picture 8" descr="C:\Users\Miky\AppData\Local\Microsoft\Windows\Temporary Internet Files\Content.IE5\ZET0RZZR\MC90012286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6136" y="3717032"/>
            <a:ext cx="2152852" cy="215956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Květenství</a:t>
            </a:r>
          </a:p>
          <a:p>
            <a:pPr>
              <a:buNone/>
            </a:pPr>
            <a:r>
              <a:rPr lang="cs-CZ" dirty="0" smtClean="0"/>
              <a:t>    několik květů na stonku     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    Jednotlivý květ</a:t>
            </a:r>
          </a:p>
          <a:p>
            <a:pPr>
              <a:buNone/>
            </a:pPr>
            <a:r>
              <a:rPr lang="cs-CZ" dirty="0" smtClean="0"/>
              <a:t>   jeden květ na stonku</a:t>
            </a:r>
            <a:endParaRPr lang="cs-CZ" dirty="0"/>
          </a:p>
        </p:txBody>
      </p:sp>
      <p:pic>
        <p:nvPicPr>
          <p:cNvPr id="20482" name="Picture 2" descr="C:\Users\Miky\AppData\Local\Microsoft\Windows\Temporary Internet Files\Content.IE5\514K191P\MP90018273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933056"/>
            <a:ext cx="1370032" cy="2044824"/>
          </a:xfrm>
          <a:prstGeom prst="rect">
            <a:avLst/>
          </a:prstGeom>
          <a:noFill/>
        </p:spPr>
      </p:pic>
      <p:pic>
        <p:nvPicPr>
          <p:cNvPr id="20483" name="Picture 3" descr="C:\Users\Miky\AppData\Local\Microsoft\Windows\Temporary Internet Files\Content.IE5\ZET0RZZR\MP90039961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933056"/>
            <a:ext cx="1680063" cy="2100592"/>
          </a:xfrm>
          <a:prstGeom prst="rect">
            <a:avLst/>
          </a:prstGeom>
          <a:noFill/>
        </p:spPr>
      </p:pic>
      <p:pic>
        <p:nvPicPr>
          <p:cNvPr id="7" name="Picture 3" descr="ob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292080" y="1772816"/>
            <a:ext cx="1140774" cy="1521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 descr="ob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6876256" y="1772816"/>
            <a:ext cx="1131775" cy="1585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5" name="Picture 5" descr="C:\Users\Miky\AppData\Local\Microsoft\Windows\Temporary Internet Files\Content.IE5\TV6CSDOD\MP900448362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9" y="260648"/>
            <a:ext cx="1080120" cy="1358015"/>
          </a:xfrm>
          <a:prstGeom prst="rect">
            <a:avLst/>
          </a:prstGeom>
          <a:noFill/>
        </p:spPr>
      </p:pic>
      <p:pic>
        <p:nvPicPr>
          <p:cNvPr id="20487" name="Picture 7" descr="C:\Users\Miky\AppData\Local\Microsoft\Windows\Temporary Internet Files\Content.IE5\514K191P\MP90040747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280" y="332656"/>
            <a:ext cx="1662688" cy="1108026"/>
          </a:xfrm>
          <a:prstGeom prst="rect">
            <a:avLst/>
          </a:prstGeom>
          <a:noFill/>
        </p:spPr>
      </p:pic>
      <p:pic>
        <p:nvPicPr>
          <p:cNvPr id="20489" name="Picture 9" descr="C:\Users\Miky\AppData\Local\Microsoft\Windows\Temporary Internet Files\Content.IE5\ZET0RZZR\MP900423072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188640"/>
            <a:ext cx="2093616" cy="1400106"/>
          </a:xfrm>
          <a:prstGeom prst="rect">
            <a:avLst/>
          </a:prstGeom>
          <a:noFill/>
        </p:spPr>
      </p:pic>
      <p:pic>
        <p:nvPicPr>
          <p:cNvPr id="20490" name="Picture 10" descr="C:\Users\Miky\AppData\Local\Microsoft\Windows\Temporary Internet Files\Content.IE5\ZET0RZZR\MP900414064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136" y="5373216"/>
            <a:ext cx="1817711" cy="13306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12725" y="317500"/>
            <a:ext cx="7491413" cy="1149350"/>
            <a:chOff x="134" y="200"/>
            <a:chExt cx="4719" cy="724"/>
          </a:xfrm>
        </p:grpSpPr>
        <p:pic>
          <p:nvPicPr>
            <p:cNvPr id="23556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23557" name="Text Box 4"/>
            <p:cNvSpPr txBox="1">
              <a:spLocks noChangeArrowheads="1"/>
            </p:cNvSpPr>
            <p:nvPr/>
          </p:nvSpPr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Char char="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r>
              <a:rPr lang="en-GB" sz="1600" dirty="0" smtClean="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4"/>
              </a:rPr>
              <a:t>WWW.OFFICE.MICROSOFT.COM</a:t>
            </a:r>
            <a:endParaRPr lang="cs-CZ" sz="1600" dirty="0" smtClean="0">
              <a:solidFill>
                <a:srgbClr val="CCCCFF"/>
              </a:solidFill>
              <a:latin typeface="Trebuchet MS" pitchFamily="32" charset="0"/>
              <a:cs typeface="Arial Unicode MS" charset="0"/>
              <a:hlinkClick r:id="rId4"/>
            </a:endParaRPr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cs-CZ" sz="1600" dirty="0" smtClean="0"/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cs-CZ" sz="1600" dirty="0" smtClean="0"/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Char char="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cs-CZ" sz="1600" dirty="0" smtClean="0"/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Char char="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cs-CZ" sz="1600" dirty="0" smtClean="0"/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Char char="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en-GB" sz="1600" dirty="0">
              <a:solidFill>
                <a:srgbClr val="CCCCFF"/>
              </a:solidFill>
              <a:latin typeface="Trebuchet MS" pitchFamily="32" charset="0"/>
              <a:cs typeface="Arial Unicode MS" charset="0"/>
              <a:hlinkClick r:id="rId4"/>
            </a:endParaRPr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None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en-GB" sz="1600" dirty="0">
              <a:solidFill>
                <a:srgbClr val="000000"/>
              </a:solidFill>
              <a:latin typeface="Trebuchet MS" pitchFamily="32" charset="0"/>
              <a:cs typeface="Arial Unicode MS" charset="0"/>
            </a:endParaRPr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None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en-GB" sz="1600" dirty="0">
              <a:solidFill>
                <a:srgbClr val="000000"/>
              </a:solidFill>
              <a:latin typeface="Trebuchet MS" pitchFamily="32" charset="0"/>
              <a:cs typeface="Arial Unicode MS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194</Words>
  <Application>Microsoft Office PowerPoint</Application>
  <PresentationFormat>Předvádění na obrazovce (4:3)</PresentationFormat>
  <Paragraphs>47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Jarní květiny – louka, pole, zahrady, les</vt:lpstr>
      <vt:lpstr> květiny – louka, pole, zahrady, les</vt:lpstr>
      <vt:lpstr>květiny – louka, pole, zahrady, les</vt:lpstr>
      <vt:lpstr>Znáš názvy těchto rostlin? Urči jméno rodové i druhové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User</cp:lastModifiedBy>
  <cp:revision>24</cp:revision>
  <dcterms:created xsi:type="dcterms:W3CDTF">2011-06-20T10:40:08Z</dcterms:created>
  <dcterms:modified xsi:type="dcterms:W3CDTF">2013-06-25T20:15:22Z</dcterms:modified>
</cp:coreProperties>
</file>