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70" r:id="rId5"/>
    <p:sldId id="267" r:id="rId6"/>
    <p:sldId id="268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VY_32_INOVACE_30_ Nerosty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VY_32_INOVACE_30_ Nerosty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AEFFE-9ED6-4F47-811C-8F1CD66D4C6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5D008-1868-48C6-85F2-AD6D8C3F7D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747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wmf"/><Relationship Id="rId4" Type="http://schemas.openxmlformats.org/officeDocument/2006/relationships/image" Target="../media/image1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wmf"/><Relationship Id="rId4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%C5%99%C3%ADbro" TargetMode="External"/><Relationship Id="rId3" Type="http://schemas.openxmlformats.org/officeDocument/2006/relationships/image" Target="../media/image20.png"/><Relationship Id="rId7" Type="http://schemas.openxmlformats.org/officeDocument/2006/relationships/hyperlink" Target="http://cs.wikipedia.org/wiki/Zlato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ulfurit" TargetMode="External"/><Relationship Id="rId11" Type="http://schemas.openxmlformats.org/officeDocument/2006/relationships/hyperlink" Target="http://www.velebil.net/mineraly/hornina-a-mineral.html" TargetMode="External"/><Relationship Id="rId5" Type="http://schemas.openxmlformats.org/officeDocument/2006/relationships/hyperlink" Target="http://cs.wikipedia.org/wiki/Soubor:Brillanten.jpg" TargetMode="External"/><Relationship Id="rId10" Type="http://schemas.openxmlformats.org/officeDocument/2006/relationships/hyperlink" Target="http://www.mineraly.net/vlastnosti.php" TargetMode="External"/><Relationship Id="rId4" Type="http://schemas.openxmlformats.org/officeDocument/2006/relationships/hyperlink" Target="http://www.office.microsoft.com/" TargetMode="External"/><Relationship Id="rId9" Type="http://schemas.openxmlformats.org/officeDocument/2006/relationships/hyperlink" Target="http://cs.wikipedia.org/wiki/%C5%BDelez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43587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Určený pro hodiny přírodovědy – člověk a jeho svět-rozmanitost </a:t>
            </a:r>
            <a:r>
              <a:rPr lang="cs-CZ" dirty="0" smtClean="0"/>
              <a:t>přírody-nerosty.</a:t>
            </a:r>
            <a:endParaRPr lang="cs-CZ" dirty="0" smtClean="0"/>
          </a:p>
          <a:p>
            <a:r>
              <a:rPr lang="cs-CZ" dirty="0" smtClean="0"/>
              <a:t>Učivo pro </a:t>
            </a:r>
            <a:r>
              <a:rPr lang="cs-CZ" dirty="0"/>
              <a:t>4</a:t>
            </a:r>
            <a:r>
              <a:rPr lang="cs-CZ" dirty="0" smtClean="0"/>
              <a:t>.- 5.ročník ZŠ.</a:t>
            </a:r>
          </a:p>
          <a:p>
            <a:r>
              <a:rPr lang="cs-CZ" dirty="0" smtClean="0"/>
              <a:t>Seznámení s učivem, procvičení učiva, ukázky nerostů, osvojení pojmů</a:t>
            </a:r>
            <a:r>
              <a:rPr lang="cs-CZ" dirty="0"/>
              <a:t>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r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296194"/>
          </a:xfrm>
        </p:spPr>
        <p:txBody>
          <a:bodyPr/>
          <a:lstStyle/>
          <a:p>
            <a:pPr eaLnBrk="1" hangingPunct="1"/>
            <a:r>
              <a:rPr lang="cs-CZ" sz="5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Arial Narrow" pitchFamily="34" charset="0"/>
              </a:rPr>
              <a:t>Nerosty</a:t>
            </a:r>
            <a:endParaRPr lang="fr-FR" sz="5000" b="1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Arial Narrow" pitchFamily="34" charset="0"/>
            </a:endParaRPr>
          </a:p>
        </p:txBody>
      </p:sp>
      <p:sp>
        <p:nvSpPr>
          <p:cNvPr id="3075" name="Sous-titre 2"/>
          <p:cNvSpPr>
            <a:spLocks noGrp="1"/>
          </p:cNvSpPr>
          <p:nvPr>
            <p:ph type="subTitle" idx="1"/>
          </p:nvPr>
        </p:nvSpPr>
        <p:spPr>
          <a:xfrm>
            <a:off x="323850" y="981075"/>
            <a:ext cx="8569325" cy="475138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 Narrow" pitchFamily="34" charset="0"/>
              </a:rPr>
              <a:t>Nerosty -minerály </a:t>
            </a:r>
          </a:p>
          <a:p>
            <a:pPr eaLnBrk="1" hangingPunct="1"/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 Vyskytují se  v přírodě  samostatně nebo jako součást hornin. </a:t>
            </a:r>
          </a:p>
          <a:p>
            <a:pPr eaLnBrk="1" hangingPunct="1"/>
            <a:r>
              <a:rPr lang="cs-CZ" sz="2800" b="1" dirty="0" smtClean="0">
                <a:solidFill>
                  <a:srgbClr val="474E02"/>
                </a:solidFill>
                <a:latin typeface="Arial Narrow" pitchFamily="34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Arial Narrow" pitchFamily="34" charset="0"/>
              </a:rPr>
              <a:t>l</a:t>
            </a:r>
            <a:r>
              <a:rPr lang="cs-CZ" sz="2800" b="1" dirty="0" smtClean="0">
                <a:solidFill>
                  <a:srgbClr val="002060"/>
                </a:solidFill>
                <a:latin typeface="Arial Narrow" pitchFamily="34" charset="0"/>
              </a:rPr>
              <a:t>ožiska</a:t>
            </a:r>
          </a:p>
          <a:p>
            <a:r>
              <a:rPr lang="cs-CZ" sz="2800" dirty="0">
                <a:solidFill>
                  <a:srgbClr val="474E02"/>
                </a:solidFill>
                <a:latin typeface="Arial Narrow" pitchFamily="34" charset="0"/>
              </a:rPr>
              <a:t>m</a:t>
            </a:r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ísta s  výskytem nerostů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  <a:latin typeface="Arial Narrow" pitchFamily="34" charset="0"/>
            </a:endParaRPr>
          </a:p>
          <a:p>
            <a:pPr eaLnBrk="1" hangingPunct="1"/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  mezi nejvýznamnější</a:t>
            </a:r>
            <a:r>
              <a:rPr lang="cs-CZ" sz="2800" b="1" dirty="0" smtClean="0">
                <a:solidFill>
                  <a:srgbClr val="474E02"/>
                </a:solidFill>
                <a:latin typeface="Arial Narrow" pitchFamily="34" charset="0"/>
              </a:rPr>
              <a:t> - </a:t>
            </a:r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 </a:t>
            </a:r>
            <a:r>
              <a:rPr lang="cs-CZ" sz="3500" b="1" dirty="0" smtClean="0">
                <a:solidFill>
                  <a:srgbClr val="474E02"/>
                </a:solidFill>
                <a:latin typeface="Arial Narrow" pitchFamily="34" charset="0"/>
              </a:rPr>
              <a:t>křemen/žula/</a:t>
            </a:r>
            <a:endParaRPr lang="cs-CZ" sz="2800" dirty="0">
              <a:solidFill>
                <a:srgbClr val="474E02"/>
              </a:solidFill>
              <a:latin typeface="Arial Narrow" pitchFamily="34" charset="0"/>
            </a:endParaRPr>
          </a:p>
          <a:p>
            <a:pPr eaLnBrk="1" hangingPunct="1"/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  /druhem křemene je bezbarvý </a:t>
            </a:r>
            <a:r>
              <a:rPr lang="cs-CZ" sz="2800" dirty="0" smtClean="0">
                <a:solidFill>
                  <a:srgbClr val="FF0000"/>
                </a:solidFill>
                <a:latin typeface="Arial Narrow" pitchFamily="34" charset="0"/>
              </a:rPr>
              <a:t>křišťál</a:t>
            </a:r>
            <a:r>
              <a:rPr lang="cs-CZ" sz="2800" dirty="0">
                <a:solidFill>
                  <a:srgbClr val="474E02"/>
                </a:solidFill>
                <a:latin typeface="Arial Narrow" pitchFamily="34" charset="0"/>
              </a:rPr>
              <a:t>/</a:t>
            </a:r>
            <a:endParaRPr lang="cs-CZ" sz="2800" dirty="0" smtClean="0">
              <a:solidFill>
                <a:srgbClr val="474E02"/>
              </a:solidFill>
              <a:latin typeface="Arial Narrow" pitchFamily="34" charset="0"/>
            </a:endParaRPr>
          </a:p>
          <a:p>
            <a:pPr eaLnBrk="1" hangingPunct="1"/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 </a:t>
            </a:r>
            <a:r>
              <a:rPr lang="cs-CZ" sz="2800" b="1" dirty="0">
                <a:solidFill>
                  <a:schemeClr val="tx1"/>
                </a:solidFill>
                <a:latin typeface="Arial Narrow" pitchFamily="34" charset="0"/>
              </a:rPr>
              <a:t>n</a:t>
            </a:r>
            <a:r>
              <a:rPr lang="cs-CZ" sz="2800" b="1" dirty="0" smtClean="0">
                <a:solidFill>
                  <a:schemeClr val="tx1"/>
                </a:solidFill>
                <a:latin typeface="Arial Narrow" pitchFamily="34" charset="0"/>
              </a:rPr>
              <a:t>ejpoužívanějším minerálem- </a:t>
            </a:r>
            <a:r>
              <a:rPr lang="cs-CZ" sz="3500" b="1" dirty="0">
                <a:solidFill>
                  <a:schemeClr val="tx1"/>
                </a:solidFill>
                <a:latin typeface="Arial Narrow" pitchFamily="34" charset="0"/>
              </a:rPr>
              <a:t>s</a:t>
            </a:r>
            <a:r>
              <a:rPr lang="cs-CZ" sz="3500" b="1" dirty="0" smtClean="0">
                <a:solidFill>
                  <a:schemeClr val="tx1"/>
                </a:solidFill>
                <a:latin typeface="Arial Narrow" pitchFamily="34" charset="0"/>
              </a:rPr>
              <a:t>ůl kamenná </a:t>
            </a:r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-získáváme ji z mořské vody nebo ji těžíme v solných dolech</a:t>
            </a:r>
          </a:p>
          <a:p>
            <a:pPr eaLnBrk="1" hangingPunct="1"/>
            <a:r>
              <a:rPr lang="cs-CZ" sz="2800" dirty="0">
                <a:solidFill>
                  <a:srgbClr val="474E02"/>
                </a:solidFill>
                <a:latin typeface="Arial Narrow" pitchFamily="34" charset="0"/>
              </a:rPr>
              <a:t>m</a:t>
            </a:r>
            <a:r>
              <a:rPr lang="cs-CZ" sz="2800" dirty="0" smtClean="0">
                <a:solidFill>
                  <a:srgbClr val="474E02"/>
                </a:solidFill>
                <a:latin typeface="Arial Narrow" pitchFamily="34" charset="0"/>
              </a:rPr>
              <a:t>ezi nejrozšířenější – </a:t>
            </a:r>
            <a:r>
              <a:rPr lang="cs-CZ" b="1" dirty="0" smtClean="0">
                <a:solidFill>
                  <a:srgbClr val="474E02"/>
                </a:solidFill>
                <a:latin typeface="Arial Narrow" pitchFamily="34" charset="0"/>
              </a:rPr>
              <a:t>kalcit </a:t>
            </a:r>
            <a:r>
              <a:rPr lang="cs-CZ" b="1" dirty="0" smtClean="0">
                <a:solidFill>
                  <a:srgbClr val="474E02"/>
                </a:solidFill>
                <a:latin typeface="Arial Narrow" pitchFamily="34" charset="0"/>
              </a:rPr>
              <a:t>/vápenec, mramor</a:t>
            </a:r>
            <a:r>
              <a:rPr lang="cs-CZ" b="1" dirty="0" smtClean="0">
                <a:solidFill>
                  <a:srgbClr val="474E02"/>
                </a:solidFill>
                <a:latin typeface="Arial Narrow" pitchFamily="34" charset="0"/>
              </a:rPr>
              <a:t>/</a:t>
            </a:r>
          </a:p>
          <a:p>
            <a:pPr eaLnBrk="1" hangingPunct="1"/>
            <a:endParaRPr lang="cs-CZ" sz="2800" dirty="0">
              <a:solidFill>
                <a:srgbClr val="474E02"/>
              </a:solidFill>
            </a:endParaRPr>
          </a:p>
          <a:p>
            <a:pPr eaLnBrk="1" hangingPunct="1"/>
            <a:endParaRPr lang="cs-CZ" sz="2800" dirty="0" smtClean="0">
              <a:solidFill>
                <a:srgbClr val="474E02"/>
              </a:solidFill>
              <a:latin typeface="Arial Narrow" pitchFamily="34" charset="0"/>
            </a:endParaRPr>
          </a:p>
        </p:txBody>
      </p:sp>
      <p:pic>
        <p:nvPicPr>
          <p:cNvPr id="1027" name="Picture 3" descr="C:\Users\Miky\AppData\Local\Microsoft\Windows\Temporary Internet Files\Content.IE5\ZET0RZZR\MM90033697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60648"/>
            <a:ext cx="609600" cy="60960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ZET0RZZR\MM90032377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60648"/>
            <a:ext cx="600075" cy="7239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60" name="Rectangle 5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3200" i="1" dirty="0"/>
              <a:t>Tabulka tvrdosti</a:t>
            </a:r>
          </a:p>
        </p:txBody>
      </p:sp>
      <p:graphicFrame>
        <p:nvGraphicFramePr>
          <p:cNvPr id="43132" name="Group 124"/>
          <p:cNvGraphicFramePr>
            <a:graphicFrameLocks noGrp="1"/>
          </p:cNvGraphicFramePr>
          <p:nvPr>
            <p:ph sz="half" idx="1"/>
          </p:nvPr>
        </p:nvGraphicFramePr>
        <p:xfrm>
          <a:off x="457200" y="908050"/>
          <a:ext cx="4038600" cy="5218115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658813"/>
                <a:gridCol w="1943100"/>
                <a:gridCol w="1436687"/>
              </a:tblGrid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Mastek</a:t>
                      </a:r>
                      <a:endParaRPr kumimoji="0" lang="cs-CZ" sz="2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Sádrovec</a:t>
                      </a:r>
                      <a:endParaRPr kumimoji="0" lang="cs-CZ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6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3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Kalcit</a:t>
                      </a:r>
                      <a:endParaRPr kumimoji="0" lang="cs-CZ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4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Fluorit</a:t>
                      </a:r>
                      <a:endParaRPr kumimoji="0" lang="cs-CZ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5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Apatit</a:t>
                      </a:r>
                      <a:endParaRPr kumimoji="0" lang="cs-CZ" sz="28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pic>
        <p:nvPicPr>
          <p:cNvPr id="43092" name="Picture 8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981075"/>
            <a:ext cx="1223962" cy="863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095" name="Picture 8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2033588"/>
            <a:ext cx="1223962" cy="9191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096" name="Picture 8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3057525"/>
            <a:ext cx="1223962" cy="936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097" name="Picture 8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4076700"/>
            <a:ext cx="1223962" cy="936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098" name="Picture 9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5135563"/>
            <a:ext cx="1223962" cy="9350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graphicFrame>
        <p:nvGraphicFramePr>
          <p:cNvPr id="43133" name="Group 125"/>
          <p:cNvGraphicFramePr>
            <a:graphicFrameLocks noGrp="1"/>
          </p:cNvGraphicFramePr>
          <p:nvPr>
            <p:ph sz="half" idx="2"/>
          </p:nvPr>
        </p:nvGraphicFramePr>
        <p:xfrm>
          <a:off x="4648200" y="908050"/>
          <a:ext cx="4038600" cy="5218114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644525"/>
                <a:gridCol w="1943100"/>
                <a:gridCol w="1450975"/>
              </a:tblGrid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6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Živec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4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7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Křemen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8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Topaz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4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9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Korund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10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Diamand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pic>
        <p:nvPicPr>
          <p:cNvPr id="43127" name="Picture 11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288" y="969963"/>
            <a:ext cx="1223962" cy="9350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128" name="Picture 12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288" y="1989138"/>
            <a:ext cx="1223962" cy="9350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129" name="Picture 12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288" y="3046413"/>
            <a:ext cx="1223962" cy="936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130" name="Picture 12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288" y="4087813"/>
            <a:ext cx="1223962" cy="936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pic>
        <p:nvPicPr>
          <p:cNvPr id="43131" name="Picture 12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80288" y="5129213"/>
            <a:ext cx="1223962" cy="9366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3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3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3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3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3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3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3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b="1" dirty="0" smtClean="0">
                <a:solidFill>
                  <a:srgbClr val="FF0000"/>
                </a:solidFill>
              </a:rPr>
              <a:t> Jak </a:t>
            </a:r>
            <a:r>
              <a:rPr lang="cs-CZ" b="1" dirty="0" smtClean="0">
                <a:solidFill>
                  <a:srgbClr val="FF0000"/>
                </a:solidFill>
              </a:rPr>
              <a:t>se vyskytují </a:t>
            </a:r>
            <a:r>
              <a:rPr lang="cs-CZ" b="1" dirty="0" smtClean="0">
                <a:solidFill>
                  <a:srgbClr val="FF0000"/>
                </a:solidFill>
              </a:rPr>
              <a:t>v přírodě </a:t>
            </a:r>
            <a:r>
              <a:rPr lang="cs-CZ" b="1" dirty="0" smtClean="0">
                <a:solidFill>
                  <a:srgbClr val="FF0000"/>
                </a:solidFill>
              </a:rPr>
              <a:t>nerosty?</a:t>
            </a:r>
          </a:p>
          <a:p>
            <a:r>
              <a:rPr lang="cs-CZ" dirty="0" smtClean="0"/>
              <a:t>A- samostatně</a:t>
            </a:r>
          </a:p>
          <a:p>
            <a:r>
              <a:rPr lang="cs-CZ" dirty="0" smtClean="0"/>
              <a:t>B- součást hornin</a:t>
            </a:r>
          </a:p>
          <a:p>
            <a:r>
              <a:rPr lang="cs-CZ" dirty="0" smtClean="0"/>
              <a:t>C- nevyskytují se </a:t>
            </a:r>
          </a:p>
          <a:p>
            <a:r>
              <a:rPr lang="cs-CZ" dirty="0" smtClean="0"/>
              <a:t>D- vytvoří </a:t>
            </a:r>
            <a:r>
              <a:rPr lang="cs-CZ" dirty="0" smtClean="0"/>
              <a:t>je člověk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Co jsou to ložiska?</a:t>
            </a:r>
          </a:p>
          <a:p>
            <a:r>
              <a:rPr lang="cs-CZ" dirty="0" smtClean="0"/>
              <a:t>A- hory</a:t>
            </a:r>
          </a:p>
          <a:p>
            <a:r>
              <a:rPr lang="cs-CZ" dirty="0" smtClean="0"/>
              <a:t>B- hlavní města</a:t>
            </a:r>
          </a:p>
          <a:p>
            <a:r>
              <a:rPr lang="cs-CZ" dirty="0" smtClean="0"/>
              <a:t>C- místa </a:t>
            </a:r>
            <a:r>
              <a:rPr lang="cs-CZ" dirty="0" smtClean="0"/>
              <a:t>s výskytem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/>
              <a:t>nerostů</a:t>
            </a:r>
            <a:endParaRPr lang="cs-CZ" dirty="0"/>
          </a:p>
        </p:txBody>
      </p:sp>
      <p:pic>
        <p:nvPicPr>
          <p:cNvPr id="6146" name="Picture 2" descr="C:\Users\Miky\AppData\Local\Microsoft\Windows\Temporary Internet Files\Content.IE5\514K191P\MM90023475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60648"/>
            <a:ext cx="1133475" cy="1266825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TV6CSDOD\MM9002545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941168"/>
            <a:ext cx="952500" cy="952500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S4TP8TXE\MM90033639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5085184"/>
            <a:ext cx="609600" cy="609600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TV6CSDOD\MC9004077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725144"/>
            <a:ext cx="1073150" cy="10731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25462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ůl </a:t>
            </a:r>
            <a:r>
              <a:rPr lang="cs-CZ" dirty="0" smtClean="0"/>
              <a:t>kamenná      vápenec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alcit                   </a:t>
            </a:r>
            <a:r>
              <a:rPr lang="cs-CZ" dirty="0" smtClean="0"/>
              <a:t>křemen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řišťál                  moře</a:t>
            </a:r>
            <a:endParaRPr lang="cs-CZ" dirty="0" smtClean="0"/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inerál               žula</a:t>
            </a:r>
            <a:endParaRPr lang="cs-CZ" dirty="0" smtClean="0"/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řemen               nerost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Spoj do dvojic a utvoř věty.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Diamant je:</a:t>
            </a:r>
          </a:p>
          <a:p>
            <a:pPr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A- měkký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B- umělý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C- tvrdý</a:t>
            </a:r>
            <a:endParaRPr lang="cs-CZ" dirty="0"/>
          </a:p>
        </p:txBody>
      </p:sp>
      <p:pic>
        <p:nvPicPr>
          <p:cNvPr id="7170" name="Picture 2" descr="C:\Users\Miky\AppData\Local\Microsoft\Windows\Temporary Internet Files\Content.IE5\TV6CSDOD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76672"/>
            <a:ext cx="952500" cy="952500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ZET0RZZR\MM90028355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76672"/>
            <a:ext cx="571500" cy="542925"/>
          </a:xfrm>
          <a:prstGeom prst="rect">
            <a:avLst/>
          </a:prstGeom>
          <a:noFill/>
        </p:spPr>
      </p:pic>
      <p:pic>
        <p:nvPicPr>
          <p:cNvPr id="7172" name="Picture 4" descr="C:\Users\Miky\AppData\Local\Microsoft\Windows\Temporary Internet Files\Content.IE5\S4TP8TXE\MM90033639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76672"/>
            <a:ext cx="609600" cy="609600"/>
          </a:xfrm>
          <a:prstGeom prst="rect">
            <a:avLst/>
          </a:prstGeom>
          <a:noFill/>
        </p:spPr>
      </p:pic>
      <p:pic>
        <p:nvPicPr>
          <p:cNvPr id="7175" name="Picture 7" descr="C:\Users\Miky\AppData\Local\Microsoft\Windows\Temporary Internet Files\Content.IE5\514K191P\MC9002805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653136"/>
            <a:ext cx="2477632" cy="1775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Arial Narrow" pitchFamily="34" charset="0"/>
              </a:rPr>
              <a:t> </a:t>
            </a:r>
            <a:r>
              <a:rPr lang="cs-CZ" sz="1600" dirty="0" smtClean="0">
                <a:latin typeface="Arial Narrow" pitchFamily="34" charset="0"/>
                <a:hlinkClick r:id="rId5"/>
              </a:rPr>
              <a:t>http://cs.wikipedia.org/wiki/Soubor:Brillanten.jpg</a:t>
            </a: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Arial Narrow" pitchFamily="34" charset="0"/>
                <a:hlinkClick r:id="rId6"/>
              </a:rPr>
              <a:t>http://cs.wikipedia.org/wiki/Sulfurit</a:t>
            </a: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Arial Narrow" pitchFamily="34" charset="0"/>
                <a:hlinkClick r:id="rId7"/>
              </a:rPr>
              <a:t>http://cs.wikipedia.org/wiki/Zlato</a:t>
            </a: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Arial Narrow" pitchFamily="34" charset="0"/>
                <a:hlinkClick r:id="rId8"/>
              </a:rPr>
              <a:t>http://cs.wikipedia.org/wiki/St%C5%99%C3%ADbro</a:t>
            </a: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Arial Narrow" pitchFamily="34" charset="0"/>
                <a:hlinkClick r:id="rId9"/>
              </a:rPr>
              <a:t>http://cs.wikipedia.org/wiki/%C5%BDelezo</a:t>
            </a: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Times New Roman" pitchFamily="18" charset="0"/>
                <a:hlinkClick r:id="rId10"/>
              </a:rPr>
              <a:t>http://www.</a:t>
            </a:r>
            <a:r>
              <a:rPr lang="cs-CZ" sz="1600" dirty="0" err="1" smtClean="0">
                <a:latin typeface="Times New Roman" pitchFamily="18" charset="0"/>
                <a:hlinkClick r:id="rId10"/>
              </a:rPr>
              <a:t>mineraly.net</a:t>
            </a:r>
            <a:r>
              <a:rPr lang="cs-CZ" sz="1600" dirty="0" smtClean="0">
                <a:latin typeface="Times New Roman" pitchFamily="18" charset="0"/>
                <a:hlinkClick r:id="rId10"/>
              </a:rPr>
              <a:t>/vlastnosti.</a:t>
            </a:r>
            <a:r>
              <a:rPr lang="cs-CZ" sz="1600" dirty="0" err="1" smtClean="0">
                <a:latin typeface="Times New Roman" pitchFamily="18" charset="0"/>
                <a:hlinkClick r:id="rId10"/>
              </a:rPr>
              <a:t>php</a:t>
            </a: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Times New Roman" pitchFamily="18" charset="0"/>
                <a:hlinkClick r:id="rId11"/>
              </a:rPr>
              <a:t>http://www.velebil.</a:t>
            </a:r>
            <a:r>
              <a:rPr lang="cs-CZ" sz="1600" dirty="0" err="1" smtClean="0">
                <a:latin typeface="Times New Roman" pitchFamily="18" charset="0"/>
                <a:hlinkClick r:id="rId11"/>
              </a:rPr>
              <a:t>net</a:t>
            </a:r>
            <a:r>
              <a:rPr lang="cs-CZ" sz="1600" dirty="0" smtClean="0">
                <a:latin typeface="Times New Roman" pitchFamily="18" charset="0"/>
                <a:hlinkClick r:id="rId11"/>
              </a:rPr>
              <a:t>/</a:t>
            </a:r>
            <a:r>
              <a:rPr lang="cs-CZ" sz="1600" dirty="0" err="1" smtClean="0">
                <a:latin typeface="Times New Roman" pitchFamily="18" charset="0"/>
                <a:hlinkClick r:id="rId11"/>
              </a:rPr>
              <a:t>mineraly</a:t>
            </a:r>
            <a:r>
              <a:rPr lang="cs-CZ" sz="1600" dirty="0" smtClean="0">
                <a:latin typeface="Times New Roman" pitchFamily="18" charset="0"/>
                <a:hlinkClick r:id="rId11"/>
              </a:rPr>
              <a:t>/hornina-a-</a:t>
            </a:r>
            <a:r>
              <a:rPr lang="cs-CZ" sz="1600" dirty="0" err="1" smtClean="0">
                <a:latin typeface="Times New Roman" pitchFamily="18" charset="0"/>
                <a:hlinkClick r:id="rId11"/>
              </a:rPr>
              <a:t>mineral.html</a:t>
            </a: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Times New Roman" pitchFamily="18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latin typeface="Arial Narrow" pitchFamily="34" charset="0"/>
            </a:endParaRPr>
          </a:p>
          <a:p>
            <a:pPr marL="342900" indent="-342900"/>
            <a:endParaRPr lang="cs-CZ" sz="1600" dirty="0" smtClean="0">
              <a:solidFill>
                <a:srgbClr val="474E02"/>
              </a:solidFill>
              <a:latin typeface="Arial Narrow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solidFill>
                <a:srgbClr val="474E02"/>
              </a:solidFill>
              <a:latin typeface="Arial Narrow" pitchFamily="34" charset="0"/>
            </a:endParaRPr>
          </a:p>
          <a:p>
            <a:pPr marL="342900" indent="-342900"/>
            <a:r>
              <a:rPr lang="cs-CZ" sz="1600" dirty="0" smtClean="0">
                <a:latin typeface="Arial Narrow" pitchFamily="34" charset="0"/>
              </a:rPr>
              <a:t> 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241</Words>
  <Application>Microsoft Office PowerPoint</Application>
  <PresentationFormat>Předvádění na obrazovce (4:3)</PresentationFormat>
  <Paragraphs>88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Nerosty</vt:lpstr>
      <vt:lpstr>Tabulka tvrdosti</vt:lpstr>
      <vt:lpstr>Zopakujme si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34</cp:revision>
  <dcterms:created xsi:type="dcterms:W3CDTF">2011-06-20T10:40:08Z</dcterms:created>
  <dcterms:modified xsi:type="dcterms:W3CDTF">2013-06-25T20:18:58Z</dcterms:modified>
</cp:coreProperties>
</file>