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62" r:id="rId4"/>
    <p:sldId id="263" r:id="rId5"/>
    <p:sldId id="264" r:id="rId6"/>
    <p:sldId id="265" r:id="rId7"/>
    <p:sldId id="266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VY_32_INOVACE_32_Listy </a:t>
          </a:r>
          <a:r>
            <a:rPr lang="cs-CZ" sz="2000" baseline="0" dirty="0" smtClean="0"/>
            <a:t>rostlin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VY_32_INOVACE_32_Listy </a:t>
          </a:r>
          <a:r>
            <a:rPr lang="cs-CZ" sz="2000" kern="1200" baseline="0" dirty="0" smtClean="0"/>
            <a:t>rostlin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9A5A54-26B5-4E4C-B13F-C3558291F786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D0FF1C-F805-46AB-8698-707476294A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6740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532B685-F253-4A6A-91D2-7DFCDFA5433A}" type="slidenum">
              <a:rPr lang="cs-CZ" smtClean="0"/>
              <a:pPr/>
              <a:t>8</a:t>
            </a:fld>
            <a:endParaRPr lang="cs-CZ" smtClean="0"/>
          </a:p>
        </p:txBody>
      </p:sp>
      <p:sp>
        <p:nvSpPr>
          <p:cNvPr id="25603" name="Text Box 2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2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Relationship Id="rId9" Type="http://schemas.openxmlformats.org/officeDocument/2006/relationships/image" Target="../media/image2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gif"/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9346674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použití na interaktivní tabuli</a:t>
            </a:r>
          </a:p>
          <a:p>
            <a:r>
              <a:rPr lang="cs-CZ" dirty="0" smtClean="0"/>
              <a:t>Použití hodinách prvouky/přírodovědy/- </a:t>
            </a:r>
            <a:r>
              <a:rPr lang="cs-CZ" dirty="0"/>
              <a:t>Č</a:t>
            </a:r>
            <a:r>
              <a:rPr lang="cs-CZ" dirty="0" smtClean="0"/>
              <a:t>lověk a jeho svět- </a:t>
            </a:r>
            <a:r>
              <a:rPr lang="cs-CZ" smtClean="0"/>
              <a:t>Rozmanitosti přírody-listy</a:t>
            </a:r>
            <a:endParaRPr lang="cs-CZ" dirty="0" smtClean="0"/>
          </a:p>
          <a:p>
            <a:r>
              <a:rPr lang="cs-CZ" dirty="0" smtClean="0"/>
              <a:t>Učivo pro 3. a 4.ročník ZŠ</a:t>
            </a:r>
          </a:p>
          <a:p>
            <a:r>
              <a:rPr lang="cs-CZ" dirty="0" smtClean="0"/>
              <a:t>Seznámení s učivem/opakování/,cvičení s obrázky, </a:t>
            </a:r>
            <a:r>
              <a:rPr lang="cs-CZ" dirty="0"/>
              <a:t>d</a:t>
            </a:r>
            <a:r>
              <a:rPr lang="cs-CZ" dirty="0" smtClean="0"/>
              <a:t>oplňování do vět, otázky k učivu.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Nadzemní části rostlin - listy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Listy bylin vyrůstají ze stonku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Listy stromů a keřů rostou z větví</a:t>
            </a:r>
            <a:endParaRPr lang="cs-CZ" dirty="0"/>
          </a:p>
        </p:txBody>
      </p:sp>
      <p:pic>
        <p:nvPicPr>
          <p:cNvPr id="5124" name="Picture 4" descr="C:\Users\Miky\AppData\Local\Microsoft\Windows\Temporary Internet Files\Content.IE5\PFEOQ44G\MM900234759[2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9576" y="2636912"/>
            <a:ext cx="2004312" cy="2520280"/>
          </a:xfrm>
          <a:prstGeom prst="rect">
            <a:avLst/>
          </a:prstGeom>
          <a:noFill/>
        </p:spPr>
      </p:pic>
      <p:pic>
        <p:nvPicPr>
          <p:cNvPr id="11" name="Picture 5" descr="C:\Users\Miky\AppData\Local\Microsoft\Windows\Temporary Internet Files\Content.IE5\9ABT7TN4\MM900297041[1].gif"/>
          <p:cNvPicPr>
            <a:picLocks noGrp="1" noChangeAspect="1" noChangeArrowheads="1" noCrop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2492896"/>
            <a:ext cx="1872208" cy="295232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solidFill>
                  <a:srgbClr val="FF0000"/>
                </a:solidFill>
              </a:rPr>
              <a:t>LISTY - jsou </a:t>
            </a:r>
            <a:r>
              <a:rPr lang="cs-CZ" sz="2200" dirty="0" smtClean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00B050"/>
                </a:solidFill>
              </a:rPr>
              <a:t>zelené</a:t>
            </a:r>
            <a:r>
              <a:rPr lang="cs-CZ" sz="2200" dirty="0" smtClean="0">
                <a:solidFill>
                  <a:srgbClr val="FF0000"/>
                </a:solidFill>
              </a:rPr>
              <a:t/>
            </a:r>
            <a:br>
              <a:rPr lang="cs-CZ" sz="2200" dirty="0" smtClean="0">
                <a:solidFill>
                  <a:srgbClr val="FF0000"/>
                </a:solidFill>
              </a:rPr>
            </a:br>
            <a:r>
              <a:rPr lang="cs-CZ" sz="2200" dirty="0" smtClean="0">
                <a:solidFill>
                  <a:srgbClr val="FF0000"/>
                </a:solidFill>
              </a:rPr>
              <a:t>přijímají sluneční energii /výživa/</a:t>
            </a:r>
            <a:br>
              <a:rPr lang="cs-CZ" sz="2200" dirty="0" smtClean="0">
                <a:solidFill>
                  <a:srgbClr val="FF0000"/>
                </a:solidFill>
              </a:rPr>
            </a:br>
            <a:r>
              <a:rPr lang="cs-CZ" sz="2200" dirty="0" smtClean="0">
                <a:solidFill>
                  <a:srgbClr val="FF0000"/>
                </a:solidFill>
              </a:rPr>
              <a:t>zajišťují dýchání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535112"/>
            <a:ext cx="4029844" cy="4630192"/>
          </a:xfrm>
        </p:spPr>
        <p:txBody>
          <a:bodyPr>
            <a:normAutofit/>
          </a:bodyPr>
          <a:lstStyle/>
          <a:p>
            <a:r>
              <a:rPr lang="cs-CZ" dirty="0" smtClean="0"/>
              <a:t>Mají </a:t>
            </a:r>
            <a:r>
              <a:rPr lang="cs-CZ" u="sng" dirty="0" smtClean="0"/>
              <a:t>různý tvar</a:t>
            </a:r>
            <a:r>
              <a:rPr lang="cs-CZ" dirty="0" smtClean="0"/>
              <a:t> a </a:t>
            </a:r>
            <a:r>
              <a:rPr lang="cs-CZ" u="sng" dirty="0" smtClean="0"/>
              <a:t>velikost</a:t>
            </a:r>
            <a:r>
              <a:rPr lang="cs-CZ" dirty="0" smtClean="0"/>
              <a:t>. </a:t>
            </a:r>
            <a:br>
              <a:rPr lang="cs-CZ" dirty="0" smtClean="0"/>
            </a:br>
            <a:r>
              <a:rPr lang="cs-CZ" dirty="0" smtClean="0"/>
              <a:t>Většina listů se skládá ze </a:t>
            </a:r>
            <a:r>
              <a:rPr lang="cs-CZ" u="sng" dirty="0" smtClean="0"/>
              <a:t>dvou částí</a:t>
            </a:r>
            <a:r>
              <a:rPr lang="cs-CZ" dirty="0" smtClean="0"/>
              <a:t> : čepele a řapíku.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16016" y="2492896"/>
            <a:ext cx="4041775" cy="63976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Některé listy se připojují ke stonku </a:t>
            </a:r>
            <a:r>
              <a:rPr lang="cs-CZ" dirty="0" smtClean="0">
                <a:solidFill>
                  <a:srgbClr val="FF0000"/>
                </a:solidFill>
              </a:rPr>
              <a:t>bez řapíku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6016" y="2276872"/>
            <a:ext cx="4041775" cy="395128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146" name="Picture 2" descr="C:\Users\Miky\AppData\Local\Microsoft\Windows\Temporary Internet Files\Content.IE5\9ABT7TN4\MP900437213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420888"/>
            <a:ext cx="2445668" cy="1630446"/>
          </a:xfrm>
          <a:prstGeom prst="rect">
            <a:avLst/>
          </a:prstGeom>
          <a:noFill/>
        </p:spPr>
      </p:pic>
      <p:cxnSp>
        <p:nvCxnSpPr>
          <p:cNvPr id="9" name="Přímá spojovací šipka 8"/>
          <p:cNvCxnSpPr/>
          <p:nvPr/>
        </p:nvCxnSpPr>
        <p:spPr>
          <a:xfrm flipH="1" flipV="1">
            <a:off x="1619672" y="4005064"/>
            <a:ext cx="1476164" cy="187220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1691680" y="3018396"/>
            <a:ext cx="864096" cy="283743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9" name="Picture 5" descr="C:\Users\Miky\AppData\Local\Microsoft\Windows\Temporary Internet Files\Content.IE5\PLAV6JTQ\MC900122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5784799" y="3384376"/>
            <a:ext cx="1648935" cy="2492896"/>
          </a:xfrm>
          <a:prstGeom prst="rect">
            <a:avLst/>
          </a:prstGeom>
          <a:noFill/>
        </p:spPr>
      </p:pic>
      <p:cxnSp>
        <p:nvCxnSpPr>
          <p:cNvPr id="18" name="Přímá spojovací šipka 17"/>
          <p:cNvCxnSpPr/>
          <p:nvPr/>
        </p:nvCxnSpPr>
        <p:spPr>
          <a:xfrm>
            <a:off x="6104283" y="3140968"/>
            <a:ext cx="0" cy="25922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Dana\AppData\Local\Microsoft\Windows\Temporary Internet Files\Content.IE5\6HVMEIDX\MM910001090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828" y="205148"/>
            <a:ext cx="1485900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Dělení listů podle čepele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pl-PL" dirty="0" smtClean="0"/>
              <a:t>LISTY JEDNODUCHÉ  mají  </a:t>
            </a:r>
            <a:r>
              <a:rPr lang="pl-PL" u="sng" dirty="0" smtClean="0">
                <a:solidFill>
                  <a:srgbClr val="FF0000"/>
                </a:solidFill>
              </a:rPr>
              <a:t>čepel z jednoho lístku.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2"/>
            <a:ext cx="4041775" cy="4630192"/>
          </a:xfrm>
        </p:spPr>
        <p:txBody>
          <a:bodyPr>
            <a:normAutofit/>
          </a:bodyPr>
          <a:lstStyle/>
          <a:p>
            <a:r>
              <a:rPr lang="cs-CZ" dirty="0" smtClean="0"/>
              <a:t>LISTY SLOŽENÉ  mají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u="sng" dirty="0" smtClean="0">
                <a:solidFill>
                  <a:srgbClr val="FF0000"/>
                </a:solidFill>
              </a:rPr>
              <a:t>čepel  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z několika lístků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endParaRPr lang="cs-CZ" dirty="0"/>
          </a:p>
        </p:txBody>
      </p:sp>
      <p:pic>
        <p:nvPicPr>
          <p:cNvPr id="7170" name="Picture 2" descr="C:\Users\Miky\AppData\Local\Microsoft\Windows\Temporary Internet Files\Content.IE5\PLAV6JTQ\MC900122763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276872"/>
            <a:ext cx="1055813" cy="868850"/>
          </a:xfrm>
          <a:prstGeom prst="rect">
            <a:avLst/>
          </a:prstGeom>
          <a:noFill/>
        </p:spPr>
      </p:pic>
      <p:pic>
        <p:nvPicPr>
          <p:cNvPr id="7171" name="Picture 3" descr="C:\Users\Miky\AppData\Local\Microsoft\Windows\Temporary Internet Files\Content.IE5\PLAV6JTQ\MC9003506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276872"/>
            <a:ext cx="1812202" cy="1594919"/>
          </a:xfrm>
          <a:prstGeom prst="rect">
            <a:avLst/>
          </a:prstGeom>
          <a:noFill/>
        </p:spPr>
      </p:pic>
      <p:pic>
        <p:nvPicPr>
          <p:cNvPr id="7173" name="Picture 5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4005064"/>
            <a:ext cx="1806854" cy="1578254"/>
          </a:xfrm>
          <a:prstGeom prst="rect">
            <a:avLst/>
          </a:prstGeom>
          <a:noFill/>
        </p:spPr>
      </p:pic>
      <p:pic>
        <p:nvPicPr>
          <p:cNvPr id="7174" name="Picture 6" descr="C:\Users\Miky\AppData\Local\Microsoft\Windows\Temporary Internet Files\Content.IE5\PFEOQ44G\MC900441607[1].pn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2924944"/>
            <a:ext cx="1663492" cy="1676191"/>
          </a:xfrm>
          <a:prstGeom prst="rect">
            <a:avLst/>
          </a:prstGeom>
          <a:noFill/>
        </p:spPr>
      </p:pic>
      <p:pic>
        <p:nvPicPr>
          <p:cNvPr id="7175" name="Picture 7" descr="C:\Users\Miky\AppData\Local\Microsoft\Windows\Temporary Internet Files\Content.IE5\PLAV6JTQ\MC90044498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7740352" y="1628800"/>
            <a:ext cx="1046944" cy="1353807"/>
          </a:xfrm>
          <a:prstGeom prst="rect">
            <a:avLst/>
          </a:prstGeom>
          <a:noFill/>
        </p:spPr>
      </p:pic>
      <p:pic>
        <p:nvPicPr>
          <p:cNvPr id="7176" name="Picture 8" descr="C:\Users\Miky\AppData\Local\Microsoft\Windows\Temporary Internet Files\Content.IE5\HK6X0YO5\MP90044845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1628800"/>
            <a:ext cx="792087" cy="1318670"/>
          </a:xfrm>
          <a:prstGeom prst="rect">
            <a:avLst/>
          </a:prstGeom>
          <a:noFill/>
        </p:spPr>
      </p:pic>
      <p:pic>
        <p:nvPicPr>
          <p:cNvPr id="7177" name="Picture 9" descr="C:\Users\Miky\AppData\Local\Microsoft\Windows\Temporary Internet Files\Content.IE5\9ABT7TN4\MC90033142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88024" y="2636912"/>
            <a:ext cx="1774479" cy="1795604"/>
          </a:xfrm>
          <a:prstGeom prst="rect">
            <a:avLst/>
          </a:prstGeom>
          <a:noFill/>
        </p:spPr>
      </p:pic>
      <p:cxnSp>
        <p:nvCxnSpPr>
          <p:cNvPr id="16" name="Přímá spojovací čára 15"/>
          <p:cNvCxnSpPr/>
          <p:nvPr/>
        </p:nvCxnSpPr>
        <p:spPr>
          <a:xfrm>
            <a:off x="4499992" y="1556792"/>
            <a:ext cx="0" cy="453650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Listy jehličnatých stromů nazýváme jehlice.</a:t>
            </a:r>
            <a:endParaRPr lang="cs-CZ" dirty="0"/>
          </a:p>
        </p:txBody>
      </p:sp>
      <p:pic>
        <p:nvPicPr>
          <p:cNvPr id="8194" name="Picture 2" descr="C:\Users\Miky\AppData\Local\Microsoft\Windows\Temporary Internet Files\Content.IE5\9ABT7TN4\MP900399005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7082" y="1556792"/>
            <a:ext cx="2376264" cy="1800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197" name="Picture 5" descr="C:\Users\Miky\AppData\Local\Microsoft\Windows\Temporary Internet Files\Content.IE5\9ABT7TN4\MP90042521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616475"/>
            <a:ext cx="2089778" cy="1368152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200" name="Picture 8" descr="C:\Users\Miky\AppData\Local\Microsoft\Windows\Temporary Internet Files\Content.IE5\9ABT7TN4\MC90035134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3861048"/>
            <a:ext cx="1036622" cy="1791077"/>
          </a:xfrm>
          <a:prstGeom prst="rect">
            <a:avLst/>
          </a:prstGeom>
          <a:noFill/>
        </p:spPr>
      </p:pic>
      <p:pic>
        <p:nvPicPr>
          <p:cNvPr id="8201" name="Picture 9" descr="C:\Users\Miky\AppData\Local\Microsoft\Windows\Temporary Internet Files\Content.IE5\PFEOQ44G\MC90019482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3645024"/>
            <a:ext cx="2073830" cy="288032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202" name="Picture 10" descr="C:\Users\Miky\AppData\Local\Microsoft\Windows\Temporary Internet Files\Content.IE5\PFEOQ44G\MC90003012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740352" y="3212976"/>
            <a:ext cx="1030529" cy="1781251"/>
          </a:xfrm>
          <a:prstGeom prst="rect">
            <a:avLst/>
          </a:prstGeom>
          <a:noFill/>
        </p:spPr>
      </p:pic>
      <p:pic>
        <p:nvPicPr>
          <p:cNvPr id="8203" name="Picture 11" descr="C:\Users\Miky\AppData\Local\Microsoft\Windows\Temporary Internet Files\Content.IE5\PLAV6JTQ\MP90018513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32558" y="1585392"/>
            <a:ext cx="1348091" cy="197281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9" name="Vývojový diagram: ruční operace 18"/>
          <p:cNvSpPr/>
          <p:nvPr/>
        </p:nvSpPr>
        <p:spPr>
          <a:xfrm>
            <a:off x="6012160" y="3501008"/>
            <a:ext cx="1706488" cy="612648"/>
          </a:xfrm>
          <a:prstGeom prst="flowChartManualOperation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jedle</a:t>
            </a:r>
            <a:endParaRPr lang="cs-CZ" dirty="0"/>
          </a:p>
        </p:txBody>
      </p:sp>
      <p:sp>
        <p:nvSpPr>
          <p:cNvPr id="20" name="Vývojový diagram: ruční operace 19"/>
          <p:cNvSpPr/>
          <p:nvPr/>
        </p:nvSpPr>
        <p:spPr>
          <a:xfrm>
            <a:off x="468317" y="6199736"/>
            <a:ext cx="1656184" cy="612648"/>
          </a:xfrm>
          <a:prstGeom prst="flowChartManualOperation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borovice</a:t>
            </a:r>
            <a:endParaRPr lang="cs-CZ" dirty="0"/>
          </a:p>
        </p:txBody>
      </p:sp>
      <p:sp>
        <p:nvSpPr>
          <p:cNvPr id="21" name="Vývojový diagram: ruční operace 20"/>
          <p:cNvSpPr/>
          <p:nvPr/>
        </p:nvSpPr>
        <p:spPr>
          <a:xfrm>
            <a:off x="3923928" y="5733256"/>
            <a:ext cx="1346448" cy="612648"/>
          </a:xfrm>
          <a:prstGeom prst="flowChartManualOperation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smrk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192" y="2983891"/>
            <a:ext cx="1523405" cy="163258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9845" y="1921109"/>
            <a:ext cx="1816729" cy="1608499"/>
          </a:xfrm>
          <a:prstGeom prst="rect">
            <a:avLst/>
          </a:prstGeom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???????Listy ????????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Listy obsahují ………….</a:t>
            </a:r>
          </a:p>
          <a:p>
            <a:r>
              <a:rPr lang="cs-CZ" dirty="0" smtClean="0"/>
              <a:t>List se skládá z    …… a     ……</a:t>
            </a:r>
          </a:p>
          <a:p>
            <a:r>
              <a:rPr lang="cs-CZ" dirty="0" smtClean="0"/>
              <a:t>Listy podle čepele dělíme na ……….. a .……</a:t>
            </a:r>
          </a:p>
          <a:p>
            <a:r>
              <a:rPr lang="cs-CZ" dirty="0" smtClean="0"/>
              <a:t>Listy jehličnatých stromů nazýváme…….</a:t>
            </a:r>
          </a:p>
          <a:p>
            <a:endParaRPr lang="cs-CZ" dirty="0"/>
          </a:p>
        </p:txBody>
      </p:sp>
      <p:pic>
        <p:nvPicPr>
          <p:cNvPr id="9218" name="Picture 2" descr="C:\Users\Miky\AppData\Local\Microsoft\Windows\Temporary Internet Files\Content.IE5\PLAV6JTQ\MM900336351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3861048"/>
            <a:ext cx="1944216" cy="1368152"/>
          </a:xfrm>
          <a:prstGeom prst="rect">
            <a:avLst/>
          </a:prstGeom>
          <a:noFill/>
        </p:spPr>
      </p:pic>
      <p:pic>
        <p:nvPicPr>
          <p:cNvPr id="9222" name="Picture 6" descr="C:\Users\Miky\AppData\Local\Microsoft\Windows\Temporary Internet Files\Content.IE5\HK6X0YO5\MM900282867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260648"/>
            <a:ext cx="847725" cy="1219200"/>
          </a:xfrm>
          <a:prstGeom prst="rect">
            <a:avLst/>
          </a:prstGeom>
          <a:noFill/>
        </p:spPr>
      </p:pic>
      <p:pic>
        <p:nvPicPr>
          <p:cNvPr id="9" name="Picture 2" descr="C:\Users\Miky\AppData\Local\Microsoft\Windows\Temporary Internet Files\Content.IE5\PLAV6JTQ\MM900336351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3861048"/>
            <a:ext cx="1944216" cy="1368152"/>
          </a:xfrm>
          <a:prstGeom prst="rect">
            <a:avLst/>
          </a:prstGeom>
          <a:noFill/>
        </p:spPr>
      </p:pic>
      <p:sp>
        <p:nvSpPr>
          <p:cNvPr id="10" name="Slza 9"/>
          <p:cNvSpPr/>
          <p:nvPr/>
        </p:nvSpPr>
        <p:spPr>
          <a:xfrm>
            <a:off x="2051720" y="5301208"/>
            <a:ext cx="1944216" cy="1008112"/>
          </a:xfrm>
          <a:prstGeom prst="teardrop">
            <a:avLst>
              <a:gd name="adj" fmla="val 116616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j</a:t>
            </a:r>
            <a:r>
              <a:rPr lang="cs-CZ" dirty="0" smtClean="0"/>
              <a:t>ednoduché a </a:t>
            </a:r>
          </a:p>
          <a:p>
            <a:pPr algn="ctr"/>
            <a:r>
              <a:rPr lang="cs-CZ" dirty="0" smtClean="0"/>
              <a:t>složené</a:t>
            </a:r>
            <a:endParaRPr lang="cs-CZ" dirty="0"/>
          </a:p>
        </p:txBody>
      </p:sp>
      <p:sp>
        <p:nvSpPr>
          <p:cNvPr id="11" name="Slza 10"/>
          <p:cNvSpPr/>
          <p:nvPr/>
        </p:nvSpPr>
        <p:spPr>
          <a:xfrm>
            <a:off x="323528" y="5373216"/>
            <a:ext cx="1224136" cy="914400"/>
          </a:xfrm>
          <a:prstGeom prst="teardrop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jehlice</a:t>
            </a:r>
            <a:endParaRPr lang="cs-CZ" dirty="0"/>
          </a:p>
        </p:txBody>
      </p:sp>
      <p:sp>
        <p:nvSpPr>
          <p:cNvPr id="12" name="Slza 11"/>
          <p:cNvSpPr/>
          <p:nvPr/>
        </p:nvSpPr>
        <p:spPr>
          <a:xfrm>
            <a:off x="7020272" y="5373216"/>
            <a:ext cx="1584176" cy="914400"/>
          </a:xfrm>
          <a:prstGeom prst="teardrop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zeleň listovou</a:t>
            </a:r>
            <a:endParaRPr lang="cs-CZ" dirty="0"/>
          </a:p>
        </p:txBody>
      </p:sp>
      <p:sp>
        <p:nvSpPr>
          <p:cNvPr id="13" name="Slza 12"/>
          <p:cNvSpPr/>
          <p:nvPr/>
        </p:nvSpPr>
        <p:spPr>
          <a:xfrm>
            <a:off x="4788024" y="5373216"/>
            <a:ext cx="1584176" cy="914400"/>
          </a:xfrm>
          <a:prstGeom prst="teardrop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č</a:t>
            </a:r>
            <a:r>
              <a:rPr lang="cs-CZ" dirty="0" smtClean="0"/>
              <a:t>epele a řapíku</a:t>
            </a:r>
            <a:endParaRPr lang="cs-CZ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212725" y="317500"/>
            <a:ext cx="7491413" cy="1149350"/>
            <a:chOff x="134" y="200"/>
            <a:chExt cx="4719" cy="724"/>
          </a:xfrm>
        </p:grpSpPr>
        <p:pic>
          <p:nvPicPr>
            <p:cNvPr id="23556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23557" name="Text Box 4"/>
            <p:cNvSpPr txBox="1">
              <a:spLocks noChangeArrowheads="1"/>
            </p:cNvSpPr>
            <p:nvPr/>
          </p:nvSpPr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3555" name="Text Box 5"/>
          <p:cNvSpPr txBox="1">
            <a:spLocks noChangeArrowheads="1"/>
          </p:cNvSpPr>
          <p:nvPr/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en-GB" sz="160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4"/>
              </a:rPr>
              <a:t>WWW.OFFICE.MICROSOFT.COM</a:t>
            </a: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</TotalTime>
  <Words>158</Words>
  <Application>Microsoft Office PowerPoint</Application>
  <PresentationFormat>Předvádění na obrazovce (4:3)</PresentationFormat>
  <Paragraphs>36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Nadzemní části rostlin - listy</vt:lpstr>
      <vt:lpstr> LISTY - jsou  zelené přijímají sluneční energii /výživa/ zajišťují dýchání </vt:lpstr>
      <vt:lpstr>Dělení listů podle čepele</vt:lpstr>
      <vt:lpstr>Listy jehličnatých stromů nazýváme jehlice.</vt:lpstr>
      <vt:lpstr>???????Listy ????????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36</cp:revision>
  <dcterms:created xsi:type="dcterms:W3CDTF">2011-06-20T10:40:08Z</dcterms:created>
  <dcterms:modified xsi:type="dcterms:W3CDTF">2013-05-12T14:48:32Z</dcterms:modified>
</cp:coreProperties>
</file>