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2" r:id="rId4"/>
    <p:sldId id="263" r:id="rId5"/>
    <p:sldId id="264" r:id="rId6"/>
    <p:sldId id="265" r:id="rId7"/>
    <p:sldId id="267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VY_32_INOVACE_32_ Potravní řetězec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VY_32_INOVACE_32_ Potravní řetězec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83432-22F5-4894-ADBC-88953E23EE50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A1E04-DE44-4906-A9A5-4F2851863D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276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532B685-F253-4A6A-91D2-7DFCDFA5433A}" type="slidenum">
              <a:rPr lang="cs-CZ" smtClean="0"/>
              <a:pPr/>
              <a:t>8</a:t>
            </a:fld>
            <a:endParaRPr lang="cs-CZ" smtClean="0"/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</p:spPr>
        <p:txBody>
          <a:bodyPr wrap="none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20.jpeg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1955973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tabuli.</a:t>
            </a:r>
          </a:p>
          <a:p>
            <a:r>
              <a:rPr lang="cs-CZ" dirty="0" smtClean="0"/>
              <a:t>Možnost použití v hodinách přírodovědy- Člověk a jeho svět –Rozmanitost </a:t>
            </a:r>
            <a:r>
              <a:rPr lang="cs-CZ" dirty="0" smtClean="0"/>
              <a:t>přírody.</a:t>
            </a:r>
            <a:endParaRPr lang="cs-CZ" dirty="0" smtClean="0"/>
          </a:p>
          <a:p>
            <a:r>
              <a:rPr lang="cs-CZ" dirty="0" smtClean="0"/>
              <a:t>Učivo určeno pro 4. a 5. ročník ZŠ.</a:t>
            </a:r>
          </a:p>
          <a:p>
            <a:r>
              <a:rPr lang="cs-CZ" dirty="0"/>
              <a:t>V</a:t>
            </a:r>
            <a:r>
              <a:rPr lang="cs-CZ" dirty="0" smtClean="0"/>
              <a:t>ztahy mezi organismy-potravní </a:t>
            </a:r>
            <a:r>
              <a:rPr lang="cs-CZ" dirty="0" smtClean="0"/>
              <a:t>řetězec. 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Producenti - výrobci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cs-CZ" dirty="0" smtClean="0"/>
              <a:t>Zelené rostliny - řasy</a:t>
            </a:r>
          </a:p>
          <a:p>
            <a:pPr marL="0" indent="0">
              <a:buNone/>
            </a:pPr>
            <a:r>
              <a:rPr lang="cs-CZ" dirty="0" smtClean="0"/>
              <a:t>    Energii </a:t>
            </a:r>
            <a:r>
              <a:rPr lang="cs-CZ" dirty="0" smtClean="0"/>
              <a:t>získávají z </a:t>
            </a:r>
            <a:r>
              <a:rPr lang="cs-CZ" dirty="0" smtClean="0"/>
              <a:t>látek, </a:t>
            </a:r>
            <a:r>
              <a:rPr lang="cs-CZ" dirty="0" smtClean="0"/>
              <a:t>které </a:t>
            </a:r>
            <a:r>
              <a:rPr lang="cs-CZ" dirty="0" smtClean="0"/>
              <a:t>si </a:t>
            </a:r>
            <a:r>
              <a:rPr lang="cs-CZ" dirty="0" smtClean="0"/>
              <a:t>vyrábí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fotosyntézou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122" name="Picture 2" descr="C:\Users\Miky\AppData\Local\Microsoft\Windows\Temporary Internet Files\Content.IE5\514K191P\MP90043319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3789039"/>
            <a:ext cx="1728192" cy="2171579"/>
          </a:xfrm>
          <a:prstGeom prst="rect">
            <a:avLst/>
          </a:prstGeom>
          <a:noFill/>
        </p:spPr>
      </p:pic>
      <p:pic>
        <p:nvPicPr>
          <p:cNvPr id="5123" name="Picture 3" descr="C:\Users\Miky\AppData\Local\Microsoft\Windows\Temporary Internet Files\Content.IE5\ZET0RZZR\MP90044838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996952"/>
            <a:ext cx="3672408" cy="29636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Konzumenti - </a:t>
            </a:r>
            <a:r>
              <a:rPr lang="cs-CZ" dirty="0" smtClean="0"/>
              <a:t>spotřebitelé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cs-CZ" dirty="0" smtClean="0"/>
              <a:t>Býložravci, masožravci, všežravci</a:t>
            </a:r>
          </a:p>
          <a:p>
            <a:pPr marL="0" indent="0">
              <a:buNone/>
            </a:pPr>
            <a:r>
              <a:rPr lang="cs-CZ" dirty="0" smtClean="0"/>
              <a:t>    Energii </a:t>
            </a:r>
            <a:r>
              <a:rPr lang="cs-CZ" dirty="0" smtClean="0"/>
              <a:t>získávají požíráním rostlin – živočichů.</a:t>
            </a:r>
            <a:endParaRPr lang="cs-CZ" dirty="0"/>
          </a:p>
        </p:txBody>
      </p:sp>
      <p:pic>
        <p:nvPicPr>
          <p:cNvPr id="6146" name="Picture 2" descr="C:\Users\Miky\AppData\Local\Microsoft\Windows\Temporary Internet Files\Content.IE5\514K191P\MP90028912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429000"/>
            <a:ext cx="1881902" cy="2831422"/>
          </a:xfrm>
          <a:prstGeom prst="rect">
            <a:avLst/>
          </a:prstGeom>
          <a:noFill/>
        </p:spPr>
      </p:pic>
      <p:pic>
        <p:nvPicPr>
          <p:cNvPr id="1028" name="Picture 4" descr="C:\Users\Dana\AppData\Local\Microsoft\Windows\Temporary Internet Files\Content.IE5\1AUJ13JM\MM900356638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555861"/>
            <a:ext cx="2088232" cy="226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Dana\AppData\Local\Microsoft\Windows\Temporary Internet Files\Content.IE5\JG4UUQUC\MP90044247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284984"/>
            <a:ext cx="3779912" cy="239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err="1" smtClean="0"/>
              <a:t>Destruenti</a:t>
            </a:r>
            <a:r>
              <a:rPr lang="cs-CZ" dirty="0" smtClean="0"/>
              <a:t> - </a:t>
            </a:r>
            <a:r>
              <a:rPr lang="cs-CZ" dirty="0" smtClean="0"/>
              <a:t>rozkladači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>
              <a:spcAft>
                <a:spcPts val="1400"/>
              </a:spcAft>
              <a:buNone/>
              <a:defRPr/>
            </a:pPr>
            <a:r>
              <a:rPr lang="cs-CZ" sz="2000" dirty="0" smtClean="0">
                <a:latin typeface="Arial" charset="0"/>
                <a:cs typeface="Arial" charset="0"/>
              </a:rPr>
              <a:t>     Organické </a:t>
            </a:r>
            <a:r>
              <a:rPr lang="cs-CZ" sz="2000" dirty="0" smtClean="0">
                <a:latin typeface="Arial" charset="0"/>
                <a:cs typeface="Arial" charset="0"/>
              </a:rPr>
              <a:t>látky získávají z mrtvých těl organismů nebo na </a:t>
            </a:r>
            <a:r>
              <a:rPr lang="cs-CZ" sz="2000" dirty="0" smtClean="0">
                <a:latin typeface="Arial" charset="0"/>
                <a:cs typeface="Arial" charset="0"/>
              </a:rPr>
              <a:t>živých parazitují</a:t>
            </a:r>
            <a:r>
              <a:rPr lang="cs-CZ" sz="2000" dirty="0" smtClean="0">
                <a:latin typeface="Arial" charset="0"/>
                <a:cs typeface="Arial" charset="0"/>
              </a:rPr>
              <a:t>.</a:t>
            </a:r>
          </a:p>
          <a:p>
            <a:pPr>
              <a:spcAft>
                <a:spcPts val="1400"/>
              </a:spcAft>
              <a:buNone/>
              <a:defRPr/>
            </a:pPr>
            <a:r>
              <a:rPr lang="cs-CZ" sz="2000" dirty="0" smtClean="0">
                <a:latin typeface="Arial" charset="0"/>
                <a:cs typeface="Arial" charset="0"/>
              </a:rPr>
              <a:t> </a:t>
            </a:r>
            <a:r>
              <a:rPr lang="cs-CZ" sz="2000" dirty="0" smtClean="0">
                <a:latin typeface="Arial" charset="0"/>
                <a:cs typeface="Arial" charset="0"/>
              </a:rPr>
              <a:t>    Podílejí </a:t>
            </a:r>
            <a:r>
              <a:rPr lang="cs-CZ" sz="2000" dirty="0" smtClean="0">
                <a:latin typeface="Arial" charset="0"/>
                <a:cs typeface="Arial" charset="0"/>
              </a:rPr>
              <a:t>se na rozkladu mrtvých organismů.</a:t>
            </a:r>
          </a:p>
          <a:p>
            <a:pPr>
              <a:spcAft>
                <a:spcPts val="1400"/>
              </a:spcAft>
              <a:buNone/>
              <a:defRPr/>
            </a:pPr>
            <a:r>
              <a:rPr lang="cs-CZ" sz="2000" b="1" dirty="0" smtClean="0">
                <a:latin typeface="Arial" charset="0"/>
                <a:cs typeface="Arial" charset="0"/>
              </a:rPr>
              <a:t>                  bakterie                                                 houby</a:t>
            </a:r>
          </a:p>
          <a:p>
            <a:endParaRPr lang="cs-CZ" dirty="0"/>
          </a:p>
        </p:txBody>
      </p:sp>
      <p:pic>
        <p:nvPicPr>
          <p:cNvPr id="7170" name="Picture 2" descr="C:\Users\Miky\AppData\Local\Microsoft\Windows\Temporary Internet Files\Content.IE5\514K191P\MC9004387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56992"/>
            <a:ext cx="2471936" cy="1853952"/>
          </a:xfrm>
          <a:prstGeom prst="rect">
            <a:avLst/>
          </a:prstGeom>
          <a:noFill/>
        </p:spPr>
      </p:pic>
      <p:pic>
        <p:nvPicPr>
          <p:cNvPr id="7171" name="Picture 3" descr="C:\Users\Miky\AppData\Local\Microsoft\Windows\Temporary Internet Files\Content.IE5\TV6CSDOD\MP90017795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573016"/>
            <a:ext cx="3657600" cy="2438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Urči, </a:t>
            </a:r>
            <a:r>
              <a:rPr lang="cs-CZ" dirty="0" smtClean="0"/>
              <a:t>zda jde o producenty, konzumenty, </a:t>
            </a:r>
            <a:r>
              <a:rPr lang="cs-CZ" dirty="0" err="1" smtClean="0"/>
              <a:t>destruenty</a:t>
            </a:r>
            <a:endParaRPr lang="cs-CZ" dirty="0"/>
          </a:p>
        </p:txBody>
      </p:sp>
      <p:pic>
        <p:nvPicPr>
          <p:cNvPr id="8194" name="Picture 2" descr="C:\Users\Miky\AppData\Local\Microsoft\Windows\Temporary Internet Files\Content.IE5\S4TP8TXE\MP90038790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412776"/>
            <a:ext cx="2609088" cy="3657600"/>
          </a:xfrm>
          <a:prstGeom prst="rect">
            <a:avLst/>
          </a:prstGeom>
          <a:noFill/>
        </p:spPr>
      </p:pic>
      <p:pic>
        <p:nvPicPr>
          <p:cNvPr id="8195" name="Picture 3" descr="C:\Users\Miky\AppData\Local\Microsoft\Windows\Temporary Internet Files\Content.IE5\514K191P\MP90026286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916832"/>
            <a:ext cx="1640216" cy="2466490"/>
          </a:xfrm>
          <a:prstGeom prst="rect">
            <a:avLst/>
          </a:prstGeom>
          <a:noFill/>
        </p:spPr>
      </p:pic>
      <p:pic>
        <p:nvPicPr>
          <p:cNvPr id="8196" name="Picture 4" descr="C:\Users\Miky\AppData\Local\Microsoft\Windows\Temporary Internet Files\Content.IE5\TV6CSDOD\MC90043803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4804048"/>
            <a:ext cx="1800200" cy="1800200"/>
          </a:xfrm>
          <a:prstGeom prst="rect">
            <a:avLst/>
          </a:prstGeom>
          <a:noFill/>
        </p:spPr>
      </p:pic>
      <p:pic>
        <p:nvPicPr>
          <p:cNvPr id="8197" name="Picture 5" descr="C:\Users\Miky\AppData\Local\Microsoft\Windows\Temporary Internet Files\Content.IE5\ZET0RZZR\MP90042528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988840"/>
            <a:ext cx="1804183" cy="2708920"/>
          </a:xfrm>
          <a:prstGeom prst="rect">
            <a:avLst/>
          </a:prstGeom>
          <a:noFill/>
        </p:spPr>
      </p:pic>
      <p:pic>
        <p:nvPicPr>
          <p:cNvPr id="8199" name="Picture 7" descr="C:\Users\Miky\AppData\Local\Microsoft\Windows\Temporary Internet Files\Content.IE5\S4TP8TXE\MP90043374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56419" y="4804048"/>
            <a:ext cx="2552078" cy="1649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Popiš potravní řetězec</a:t>
            </a:r>
            <a:endParaRPr lang="cs-CZ" dirty="0"/>
          </a:p>
        </p:txBody>
      </p:sp>
      <p:pic>
        <p:nvPicPr>
          <p:cNvPr id="14" name="Zástupný symbol pro obsah 1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816" y="1657821"/>
            <a:ext cx="1828800" cy="1422806"/>
          </a:xfr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61322" y="2677059"/>
            <a:ext cx="851426" cy="141344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739" y="4070967"/>
            <a:ext cx="1260958" cy="182697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620" y="2788991"/>
            <a:ext cx="1764196" cy="150810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379342"/>
            <a:ext cx="1512168" cy="165618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892" y="1595180"/>
            <a:ext cx="1364480" cy="1507399"/>
          </a:xfrm>
          <a:prstGeom prst="rect">
            <a:avLst/>
          </a:prstGeom>
        </p:spPr>
      </p:pic>
      <p:sp>
        <p:nvSpPr>
          <p:cNvPr id="21" name="Kruhová šipka 20"/>
          <p:cNvSpPr/>
          <p:nvPr/>
        </p:nvSpPr>
        <p:spPr>
          <a:xfrm rot="15294356">
            <a:off x="6783233" y="3626626"/>
            <a:ext cx="978408" cy="978408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135182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Kruhová šipka 21"/>
          <p:cNvSpPr/>
          <p:nvPr/>
        </p:nvSpPr>
        <p:spPr>
          <a:xfrm rot="10613637">
            <a:off x="4826019" y="2580940"/>
            <a:ext cx="978408" cy="978408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135182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Kruhová šipka 22"/>
          <p:cNvSpPr/>
          <p:nvPr/>
        </p:nvSpPr>
        <p:spPr>
          <a:xfrm rot="8297154">
            <a:off x="1859905" y="4027529"/>
            <a:ext cx="978408" cy="978408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135182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Kruhová šipka 23"/>
          <p:cNvSpPr/>
          <p:nvPr/>
        </p:nvSpPr>
        <p:spPr>
          <a:xfrm rot="8498955">
            <a:off x="3230401" y="2894578"/>
            <a:ext cx="978408" cy="978408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135182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64288" y="2348880"/>
            <a:ext cx="1108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ýr uhyne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0890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12725" y="317500"/>
            <a:ext cx="7491413" cy="1149350"/>
            <a:chOff x="134" y="200"/>
            <a:chExt cx="4719" cy="724"/>
          </a:xfrm>
        </p:grpSpPr>
        <p:pic>
          <p:nvPicPr>
            <p:cNvPr id="2355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23557" name="Text Box 4"/>
            <p:cNvSpPr txBox="1">
              <a:spLocks noChangeArrowheads="1"/>
            </p:cNvSpPr>
            <p:nvPr/>
          </p:nvSpPr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Char char="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r>
              <a:rPr lang="en-GB" sz="160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4"/>
              </a:rPr>
              <a:t>WWW.OFFICE.MICROSOFT.COM</a:t>
            </a: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137</Words>
  <Application>Microsoft Office PowerPoint</Application>
  <PresentationFormat>Předvádění na obrazovce (4:3)</PresentationFormat>
  <Paragraphs>26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Producenti - výrobci</vt:lpstr>
      <vt:lpstr>Konzumenti - spotřebitelé</vt:lpstr>
      <vt:lpstr>Destruenti - rozkladači</vt:lpstr>
      <vt:lpstr>Urči, zda jde o producenty, konzumenty, destruenty</vt:lpstr>
      <vt:lpstr>Popiš potravní řetězec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User</cp:lastModifiedBy>
  <cp:revision>38</cp:revision>
  <dcterms:created xsi:type="dcterms:W3CDTF">2011-06-20T10:40:08Z</dcterms:created>
  <dcterms:modified xsi:type="dcterms:W3CDTF">2013-06-25T20:28:38Z</dcterms:modified>
</cp:coreProperties>
</file>