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3" r:id="rId3"/>
    <p:sldId id="257" r:id="rId4"/>
    <p:sldId id="256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58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0" d="100"/>
          <a:sy n="120" d="100"/>
        </p:scale>
        <p:origin x="66" y="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E0612-0769-4F11-97D1-B3DEF7201BA7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C290F-A1EF-4F30-B577-BA52BE9E68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2573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E0612-0769-4F11-97D1-B3DEF7201BA7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C290F-A1EF-4F30-B577-BA52BE9E68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7147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E0612-0769-4F11-97D1-B3DEF7201BA7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C290F-A1EF-4F30-B577-BA52BE9E68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8406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E0612-0769-4F11-97D1-B3DEF7201BA7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C290F-A1EF-4F30-B577-BA52BE9E68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8811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E0612-0769-4F11-97D1-B3DEF7201BA7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C290F-A1EF-4F30-B577-BA52BE9E68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94105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E0612-0769-4F11-97D1-B3DEF7201BA7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C290F-A1EF-4F30-B577-BA52BE9E68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73080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E0612-0769-4F11-97D1-B3DEF7201BA7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C290F-A1EF-4F30-B577-BA52BE9E68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238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E0612-0769-4F11-97D1-B3DEF7201BA7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C290F-A1EF-4F30-B577-BA52BE9E68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9815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E0612-0769-4F11-97D1-B3DEF7201BA7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C290F-A1EF-4F30-B577-BA52BE9E68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0909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E0612-0769-4F11-97D1-B3DEF7201BA7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C290F-A1EF-4F30-B577-BA52BE9E68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88528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E0612-0769-4F11-97D1-B3DEF7201BA7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C290F-A1EF-4F30-B577-BA52BE9E68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9306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AE0612-0769-4F11-97D1-B3DEF7201BA7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1C290F-A1EF-4F30-B577-BA52BE9E68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3799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Barbel.jpg?uselang=cs" TargetMode="External"/><Relationship Id="rId13" Type="http://schemas.openxmlformats.org/officeDocument/2006/relationships/hyperlink" Target="http://commons.wikimedia.org/wiki/File:Silurus_glanis_white2.JPG?uselang=cs" TargetMode="External"/><Relationship Id="rId3" Type="http://schemas.openxmlformats.org/officeDocument/2006/relationships/hyperlink" Target="http://commons.wikimedia.org/wiki/File:Cyprinus_carpio3.jpg?uselang=cs" TargetMode="External"/><Relationship Id="rId7" Type="http://schemas.openxmlformats.org/officeDocument/2006/relationships/hyperlink" Target="http://commons.wikimedia.org/wiki/File:Tinca_tinca1.jpg?uselang=cs" TargetMode="External"/><Relationship Id="rId12" Type="http://schemas.openxmlformats.org/officeDocument/2006/relationships/hyperlink" Target="http://commons.wikimedia.org/wiki/File:Silurus_glanis_02.jpg?uselang=cs" TargetMode="External"/><Relationship Id="rId17" Type="http://schemas.openxmlformats.org/officeDocument/2006/relationships/hyperlink" Target="http://commons.wikimedia.org/wiki/File:Esox_lucius_ZOO_1.jpg?uselang=cs" TargetMode="External"/><Relationship Id="rId2" Type="http://schemas.openxmlformats.org/officeDocument/2006/relationships/hyperlink" Target="http://commons.wikimedia.org/wiki/File:Caprinus_carpio_Prague_Vltava_1.jpg?uselang=cs" TargetMode="External"/><Relationship Id="rId16" Type="http://schemas.openxmlformats.org/officeDocument/2006/relationships/hyperlink" Target="http://cs.wikipedia.org/wiki/Soubor:Esox_lucius_Prague_Vltava_1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Tinca_tinca_Prague_Vltava_3.jpg" TargetMode="External"/><Relationship Id="rId11" Type="http://schemas.openxmlformats.org/officeDocument/2006/relationships/hyperlink" Target="http://commons.wikimedia.org/wiki/File:AbramisBramaCarpBream.JPG?uselang=cs" TargetMode="External"/><Relationship Id="rId5" Type="http://schemas.openxmlformats.org/officeDocument/2006/relationships/hyperlink" Target="http://commons.wikimedia.org/wiki/File:Thymallus_thymallus_P%C3%A9nzes_p%C3%A9r.jpg?uselang=cs" TargetMode="External"/><Relationship Id="rId15" Type="http://schemas.openxmlformats.org/officeDocument/2006/relationships/hyperlink" Target="http://commons.wikimedia.org/wiki/File:PercaFluviatilisMediumSize.JPG?uselang=cs" TargetMode="External"/><Relationship Id="rId10" Type="http://schemas.openxmlformats.org/officeDocument/2006/relationships/hyperlink" Target="http://commons.wikimedia.org/wiki/File:Alburnus.jpg?uselang=cs" TargetMode="External"/><Relationship Id="rId4" Type="http://schemas.openxmlformats.org/officeDocument/2006/relationships/hyperlink" Target="http://commons.wikimedia.org/wiki/File:Thymallus_thymallus_acqMilano.jpg?uselang=cs" TargetMode="External"/><Relationship Id="rId9" Type="http://schemas.openxmlformats.org/officeDocument/2006/relationships/hyperlink" Target="http://commons.wikimedia.org/wiki/File:Barbus_barbus2.jpg?uselang=cs" TargetMode="External"/><Relationship Id="rId14" Type="http://schemas.openxmlformats.org/officeDocument/2006/relationships/hyperlink" Target="http://commons.wikimedia.org/wiki/File:Perca_fluviatilis_Prague_Vltava_4.jp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744" y="260648"/>
            <a:ext cx="59436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59610"/>
            <a:ext cx="10191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6180412"/>
              </p:ext>
            </p:extLst>
          </p:nvPr>
        </p:nvGraphicFramePr>
        <p:xfrm>
          <a:off x="1043608" y="2078856"/>
          <a:ext cx="7200800" cy="250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4168"/>
                <a:gridCol w="4036632"/>
              </a:tblGrid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Základní škola, Hradec Králové</a:t>
                      </a:r>
                    </a:p>
                    <a:p>
                      <a:pPr algn="ctr"/>
                      <a:r>
                        <a:rPr lang="cs-CZ" dirty="0" smtClean="0"/>
                        <a:t>Milady</a:t>
                      </a:r>
                      <a:r>
                        <a:rPr lang="cs-CZ" baseline="0" dirty="0" smtClean="0"/>
                        <a:t> Horákové 258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Mgr. Lukáš </a:t>
                      </a:r>
                      <a:r>
                        <a:rPr lang="cs-CZ" dirty="0" err="1" smtClean="0"/>
                        <a:t>Dubrovský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VY_32_INOVACE_05_15B_Ryby našich vod</a:t>
                      </a:r>
                      <a:endParaRPr lang="cs-CZ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 smtClean="0">
                          <a:effectLst/>
                          <a:latin typeface="+mn-lt"/>
                        </a:rPr>
                        <a:t>Přírodopis pro</a:t>
                      </a:r>
                      <a:r>
                        <a:rPr lang="cs-CZ" sz="1800" b="0" i="0" u="none" strike="noStrike" baseline="0" dirty="0" smtClean="0">
                          <a:effectLst/>
                          <a:latin typeface="+mn-lt"/>
                        </a:rPr>
                        <a:t> 7. ročník</a:t>
                      </a:r>
                      <a:endParaRPr lang="cs-CZ" sz="1800" b="0" i="0" u="none" strike="noStrike" dirty="0" smtClean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Registrační 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 .00/21.2575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EU peníze školám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7408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3706" y="692696"/>
            <a:ext cx="7989880" cy="341632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Anotace</a:t>
            </a:r>
          </a:p>
          <a:p>
            <a:endParaRPr lang="cs-CZ" dirty="0" smtClean="0"/>
          </a:p>
          <a:p>
            <a:r>
              <a:rPr lang="cs-CZ" dirty="0" smtClean="0"/>
              <a:t>Materiál je určen k seznámení s </a:t>
            </a:r>
            <a:r>
              <a:rPr lang="cs-CZ" dirty="0" smtClean="0"/>
              <a:t>nejčastějšími druhy ryb našich vod.</a:t>
            </a:r>
            <a:endParaRPr lang="cs-CZ" dirty="0" smtClean="0"/>
          </a:p>
          <a:p>
            <a:endParaRPr lang="cs-CZ" dirty="0" smtClean="0"/>
          </a:p>
          <a:p>
            <a:r>
              <a:rPr lang="cs-CZ" b="1" dirty="0" smtClean="0"/>
              <a:t>Očekávaný výstup:</a:t>
            </a:r>
          </a:p>
          <a:p>
            <a:r>
              <a:rPr lang="cs-CZ" dirty="0" smtClean="0"/>
              <a:t>Žák dokáže </a:t>
            </a:r>
            <a:r>
              <a:rPr lang="cs-CZ" dirty="0" smtClean="0"/>
              <a:t>poznat a podle základních znaků rozlišit nejčastější druhy ryb našich vod.</a:t>
            </a:r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Datum tvorby: </a:t>
            </a:r>
            <a:r>
              <a:rPr lang="cs-CZ" dirty="0"/>
              <a:t>5</a:t>
            </a:r>
            <a:r>
              <a:rPr lang="cs-CZ" dirty="0" smtClean="0"/>
              <a:t>. </a:t>
            </a:r>
            <a:r>
              <a:rPr lang="cs-CZ" dirty="0" smtClean="0"/>
              <a:t>11. </a:t>
            </a:r>
            <a:r>
              <a:rPr lang="cs-CZ" dirty="0" smtClean="0"/>
              <a:t>2012</a:t>
            </a:r>
          </a:p>
          <a:p>
            <a:endParaRPr lang="cs-CZ" dirty="0"/>
          </a:p>
          <a:p>
            <a:r>
              <a:rPr lang="cs-CZ" b="1" dirty="0" smtClean="0"/>
              <a:t>Ověřeno ve výuce: </a:t>
            </a:r>
            <a:r>
              <a:rPr lang="cs-CZ" dirty="0"/>
              <a:t>6</a:t>
            </a:r>
            <a:r>
              <a:rPr lang="cs-CZ" dirty="0" smtClean="0"/>
              <a:t>. </a:t>
            </a:r>
            <a:r>
              <a:rPr lang="cs-CZ" dirty="0" smtClean="0"/>
              <a:t>11. </a:t>
            </a:r>
            <a:r>
              <a:rPr lang="cs-CZ" dirty="0" smtClean="0"/>
              <a:t>2012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6846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755576" y="2282824"/>
            <a:ext cx="7772400" cy="1470025"/>
          </a:xfrm>
          <a:prstGeom prst="rect">
            <a:avLst/>
          </a:prstGeom>
          <a:solidFill>
            <a:srgbClr val="92D050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8000" dirty="0" smtClean="0"/>
              <a:t>Ryby našich vod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1712991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ile:Caprinus carpio Prague Vltava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5331"/>
            <a:ext cx="9181485" cy="4464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-36512" y="4499828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06833" y="4850579"/>
            <a:ext cx="2721579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kapr obecný</a:t>
            </a:r>
            <a:endParaRPr lang="cs-CZ" sz="4000" dirty="0"/>
          </a:p>
        </p:txBody>
      </p:sp>
      <p:pic>
        <p:nvPicPr>
          <p:cNvPr id="1028" name="Picture 4" descr="File:Cyprinus carpio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7438" y="4235434"/>
            <a:ext cx="5133074" cy="264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923928" y="6588060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2823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ile:Thymallus thymallus acqMilan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144000" cy="4583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-36512" y="4725144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  <p:pic>
        <p:nvPicPr>
          <p:cNvPr id="2052" name="Picture 4" descr="File:Thymallus thymallus Pénzes pé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803838"/>
            <a:ext cx="4762500" cy="2581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200327" y="6015782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4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5457418"/>
            <a:ext cx="3233578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lipan podhorní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364979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Tinca tinca Prague Vltava 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5" y="0"/>
            <a:ext cx="9117105" cy="6803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0" y="6454507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5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5457418"/>
            <a:ext cx="2307170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lín obecný</a:t>
            </a:r>
            <a:endParaRPr lang="cs-CZ" sz="4000" dirty="0"/>
          </a:p>
        </p:txBody>
      </p:sp>
      <p:pic>
        <p:nvPicPr>
          <p:cNvPr id="3076" name="Picture 4" descr="File:Tinca tinca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9548"/>
            <a:ext cx="3563812" cy="1977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508104" y="1700808"/>
            <a:ext cx="5571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6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80545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File:Barbe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9" y="836712"/>
            <a:ext cx="9141764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5459" y="4797152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7</a:t>
            </a:r>
            <a:endParaRPr lang="cs-CZ" dirty="0"/>
          </a:p>
        </p:txBody>
      </p:sp>
      <p:pic>
        <p:nvPicPr>
          <p:cNvPr id="4102" name="Picture 6" descr="File:Barbus barbus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640" y="3808121"/>
            <a:ext cx="4552057" cy="3049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829367" y="6488668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8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39552" y="5457418"/>
            <a:ext cx="3175869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parma obecná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54606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ile:Alburnu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" y="-1"/>
            <a:ext cx="9138092" cy="6853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09731" y="6021288"/>
            <a:ext cx="3094117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ouklej obecná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400655" y="6484236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03649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ile:AbramisBramaCarpBrea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8" y="620688"/>
            <a:ext cx="9127771" cy="515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09731" y="6021288"/>
            <a:ext cx="2228302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cejn velký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44408" y="5777880"/>
            <a:ext cx="860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7356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ile:Silurus glanis 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620000" cy="4943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0" y="4943476"/>
            <a:ext cx="860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11</a:t>
            </a:r>
            <a:endParaRPr lang="cs-CZ" dirty="0"/>
          </a:p>
        </p:txBody>
      </p:sp>
      <p:pic>
        <p:nvPicPr>
          <p:cNvPr id="7172" name="Picture 4" descr="File:Silurus glanis white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602988"/>
            <a:ext cx="4355976" cy="3266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927660" y="6500638"/>
            <a:ext cx="860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12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5667345"/>
            <a:ext cx="2715615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sumec velký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838965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ile:Perca fluviatilis Prague Vltava 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620000" cy="450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0" y="4505325"/>
            <a:ext cx="860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13</a:t>
            </a:r>
            <a:endParaRPr lang="cs-CZ" dirty="0"/>
          </a:p>
        </p:txBody>
      </p:sp>
      <p:pic>
        <p:nvPicPr>
          <p:cNvPr id="8196" name="Picture 4" descr="File:PercaFluviatilisMediumSiz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569052"/>
            <a:ext cx="4716016" cy="3265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567620" y="6488668"/>
            <a:ext cx="860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14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5667345"/>
            <a:ext cx="2494914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okoun říční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414705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Soubor:Esox lucius Prague Vltava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5" y="1608696"/>
            <a:ext cx="9124795" cy="428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297652" y="5920824"/>
            <a:ext cx="860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15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6021288"/>
            <a:ext cx="2778196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štika obecná</a:t>
            </a:r>
            <a:endParaRPr lang="cs-CZ" sz="4000" dirty="0"/>
          </a:p>
        </p:txBody>
      </p:sp>
      <p:pic>
        <p:nvPicPr>
          <p:cNvPr id="9220" name="Picture 4" descr="File:Esox lucius ZOO 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4" y="0"/>
            <a:ext cx="4768819" cy="3576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927659" y="3207282"/>
            <a:ext cx="860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Obr. 16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8601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53506"/>
            <a:ext cx="4801956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Opakování – poznej rybu</a:t>
            </a:r>
            <a:endParaRPr lang="cs-CZ" sz="3600" dirty="0"/>
          </a:p>
        </p:txBody>
      </p:sp>
      <p:pic>
        <p:nvPicPr>
          <p:cNvPr id="3" name="Picture 4" descr="File:PercaFluviatilisMedium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40402"/>
            <a:ext cx="8064896" cy="5584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71712" y="6117052"/>
            <a:ext cx="860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14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940152" y="5753381"/>
            <a:ext cx="2494914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okoun říční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180108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File:Tinca tinc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37647"/>
            <a:ext cx="8563112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51520" y="4969065"/>
            <a:ext cx="12157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 6</a:t>
            </a:r>
            <a:endParaRPr lang="cs-CZ" sz="1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5457418"/>
            <a:ext cx="2307170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lín obecný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387771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File:Barbus barbus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3860"/>
            <a:ext cx="8784976" cy="5885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89893" y="6000127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8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436096" y="5670776"/>
            <a:ext cx="3175869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parma obecná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647231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File:Thymallus thymallus Pénzes pé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82" y="116632"/>
            <a:ext cx="9034211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0451" y="4637742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4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934898" y="5229200"/>
            <a:ext cx="3233578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lipan podhorní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1362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:AbramisBramaCarpBrea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8" y="620688"/>
            <a:ext cx="9127771" cy="515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09731" y="6021288"/>
            <a:ext cx="2228302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cejn velký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44408" y="5777880"/>
            <a:ext cx="860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7935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72" y="118373"/>
            <a:ext cx="9249648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Zdroj obrázků:</a:t>
            </a:r>
          </a:p>
          <a:p>
            <a:r>
              <a:rPr lang="cs-CZ" sz="900" dirty="0" smtClean="0"/>
              <a:t>Obr. 1: </a:t>
            </a:r>
            <a:r>
              <a:rPr lang="cs-CZ" sz="900" dirty="0"/>
              <a:t>AUTOR NEUVEDEN.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 smtClean="0"/>
              <a:t>5.11.2012]. </a:t>
            </a:r>
            <a:r>
              <a:rPr lang="cs-CZ" sz="900" dirty="0"/>
              <a:t>Dostupný na WWW: </a:t>
            </a:r>
            <a:r>
              <a:rPr lang="cs-CZ" sz="900" dirty="0">
                <a:hlinkClick r:id="rId2"/>
              </a:rPr>
              <a:t>http://</a:t>
            </a:r>
            <a:r>
              <a:rPr lang="cs-CZ" sz="900" dirty="0" smtClean="0">
                <a:hlinkClick r:id="rId2"/>
              </a:rPr>
              <a:t>commons.wikimedia.org/wiki/File:Caprinus_carpio_Prague_Vltava_1.jpg?uselang=cs</a:t>
            </a:r>
            <a:endParaRPr lang="cs-CZ" sz="900" dirty="0" smtClean="0"/>
          </a:p>
          <a:p>
            <a:r>
              <a:rPr lang="cs-CZ" sz="900" dirty="0" smtClean="0"/>
              <a:t>Obr. 2: </a:t>
            </a:r>
            <a:r>
              <a:rPr lang="cs-CZ" sz="900" dirty="0"/>
              <a:t>AUTOR NEUVEDEN.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/>
              <a:t>5.11.2012]. </a:t>
            </a:r>
            <a:r>
              <a:rPr lang="cs-CZ" sz="900" dirty="0"/>
              <a:t>Dostupný na WWW: </a:t>
            </a:r>
            <a:r>
              <a:rPr lang="cs-CZ" sz="900" dirty="0">
                <a:hlinkClick r:id="rId3"/>
              </a:rPr>
              <a:t>http://</a:t>
            </a:r>
            <a:r>
              <a:rPr lang="cs-CZ" sz="900" dirty="0" smtClean="0">
                <a:hlinkClick r:id="rId3"/>
              </a:rPr>
              <a:t>commons.wikimedia.org/wiki/File:Cyprinus_carpio3.jpg?uselang=cs</a:t>
            </a:r>
            <a:endParaRPr lang="cs-CZ" sz="900" dirty="0" smtClean="0"/>
          </a:p>
          <a:p>
            <a:r>
              <a:rPr lang="cs-CZ" sz="900" dirty="0" smtClean="0"/>
              <a:t>Obr. 3: </a:t>
            </a:r>
            <a:r>
              <a:rPr lang="cs-CZ" sz="900" dirty="0"/>
              <a:t>AUTOR NEUVEDEN.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/>
              <a:t>5.11.2012]. </a:t>
            </a:r>
            <a:r>
              <a:rPr lang="cs-CZ" sz="900" dirty="0"/>
              <a:t>Dostupný na WWW: </a:t>
            </a:r>
            <a:r>
              <a:rPr lang="cs-CZ" sz="900" dirty="0">
                <a:hlinkClick r:id="rId4"/>
              </a:rPr>
              <a:t>http://</a:t>
            </a:r>
            <a:r>
              <a:rPr lang="cs-CZ" sz="900" dirty="0" smtClean="0">
                <a:hlinkClick r:id="rId4"/>
              </a:rPr>
              <a:t>commons.wikimedia.org/wiki/File:Thymallus_thymallus_acqMilano.jpg?uselang=cs</a:t>
            </a:r>
            <a:endParaRPr lang="cs-CZ" sz="900" dirty="0" smtClean="0"/>
          </a:p>
          <a:p>
            <a:r>
              <a:rPr lang="cs-CZ" sz="900" dirty="0" smtClean="0"/>
              <a:t>Obr. 4: </a:t>
            </a:r>
            <a:r>
              <a:rPr lang="cs-CZ" sz="900" dirty="0"/>
              <a:t>MÁRTON, </a:t>
            </a:r>
            <a:r>
              <a:rPr lang="cs-CZ" sz="900" dirty="0" err="1"/>
              <a:t>Zsoldos</a:t>
            </a:r>
            <a:r>
              <a:rPr lang="cs-CZ" sz="900" dirty="0"/>
              <a:t>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/>
              <a:t>5.11.2012]. </a:t>
            </a:r>
            <a:r>
              <a:rPr lang="cs-CZ" sz="900" dirty="0"/>
              <a:t>Dostupný na WWW: </a:t>
            </a:r>
            <a:r>
              <a:rPr lang="cs-CZ" sz="900" dirty="0">
                <a:hlinkClick r:id="rId5"/>
              </a:rPr>
              <a:t>http://</a:t>
            </a:r>
            <a:r>
              <a:rPr lang="cs-CZ" sz="900" dirty="0" smtClean="0">
                <a:hlinkClick r:id="rId5"/>
              </a:rPr>
              <a:t>commons.wikimedia.org/wiki/File:Thymallus_thymallus_P%C3%A9nzes_p%C3%A9r.jpg?uselang=cs</a:t>
            </a:r>
            <a:endParaRPr lang="cs-CZ" sz="900" dirty="0" smtClean="0"/>
          </a:p>
          <a:p>
            <a:r>
              <a:rPr lang="cs-CZ" sz="900" dirty="0" smtClean="0"/>
              <a:t>Obr. 5:</a:t>
            </a:r>
            <a:r>
              <a:rPr lang="cs-CZ" sz="900" dirty="0"/>
              <a:t>AUTOR NEUVEDEN.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/>
              <a:t>5.11.2012]. </a:t>
            </a:r>
            <a:r>
              <a:rPr lang="cs-CZ" sz="900" dirty="0"/>
              <a:t>Dostupný na WWW: </a:t>
            </a:r>
            <a:r>
              <a:rPr lang="cs-CZ" sz="900" dirty="0">
                <a:hlinkClick r:id="rId6"/>
              </a:rPr>
              <a:t>http://</a:t>
            </a:r>
            <a:r>
              <a:rPr lang="cs-CZ" sz="900" dirty="0" smtClean="0">
                <a:hlinkClick r:id="rId6"/>
              </a:rPr>
              <a:t>cs.wikipedia.org/wiki/Soubor:Tinca_tinca_Prague_Vltava_3.jpg</a:t>
            </a:r>
            <a:endParaRPr lang="cs-CZ" sz="900" dirty="0" smtClean="0"/>
          </a:p>
          <a:p>
            <a:r>
              <a:rPr lang="cs-CZ" sz="900" dirty="0" smtClean="0"/>
              <a:t>Obr. 6:</a:t>
            </a:r>
            <a:r>
              <a:rPr lang="cs-CZ" sz="900" dirty="0"/>
              <a:t>AUTOR NEUVEDEN.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/>
              <a:t>5.11.2012]. </a:t>
            </a:r>
            <a:r>
              <a:rPr lang="cs-CZ" sz="900" dirty="0"/>
              <a:t>Dostupný na WWW: </a:t>
            </a:r>
            <a:r>
              <a:rPr lang="cs-CZ" sz="900" dirty="0">
                <a:hlinkClick r:id="rId7"/>
              </a:rPr>
              <a:t>http://</a:t>
            </a:r>
            <a:r>
              <a:rPr lang="cs-CZ" sz="900" dirty="0" smtClean="0">
                <a:hlinkClick r:id="rId7"/>
              </a:rPr>
              <a:t>commons.wikimedia.org/wiki/File:Tinca_tinca1.jpg?uselang=cs</a:t>
            </a:r>
            <a:endParaRPr lang="cs-CZ" sz="900" dirty="0" smtClean="0"/>
          </a:p>
          <a:p>
            <a:r>
              <a:rPr lang="cs-CZ" sz="900" dirty="0" smtClean="0"/>
              <a:t>Obr. 7: </a:t>
            </a:r>
            <a:r>
              <a:rPr lang="cs-CZ" sz="900" dirty="0"/>
              <a:t>PHILLIPS, Neil.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/>
              <a:t>5.11.2012]. </a:t>
            </a:r>
            <a:r>
              <a:rPr lang="cs-CZ" sz="900" dirty="0"/>
              <a:t>Dostupný na WWW: </a:t>
            </a:r>
            <a:r>
              <a:rPr lang="cs-CZ" sz="900" dirty="0">
                <a:hlinkClick r:id="rId8"/>
              </a:rPr>
              <a:t>http://</a:t>
            </a:r>
            <a:r>
              <a:rPr lang="cs-CZ" sz="900" dirty="0" smtClean="0">
                <a:hlinkClick r:id="rId8"/>
              </a:rPr>
              <a:t>commons.wikimedia.org/wiki/File:Barbel.jpg?uselang=cs</a:t>
            </a:r>
            <a:endParaRPr lang="cs-CZ" sz="900" dirty="0" smtClean="0"/>
          </a:p>
          <a:p>
            <a:r>
              <a:rPr lang="cs-CZ" sz="900" dirty="0" smtClean="0"/>
              <a:t>Obr. 8: </a:t>
            </a:r>
            <a:r>
              <a:rPr lang="cs-CZ" sz="900" dirty="0"/>
              <a:t>SAN MARTIN, </a:t>
            </a:r>
            <a:r>
              <a:rPr lang="cs-CZ" sz="900" dirty="0" err="1"/>
              <a:t>Gilles</a:t>
            </a:r>
            <a:r>
              <a:rPr lang="cs-CZ" sz="900" dirty="0"/>
              <a:t>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 smtClean="0"/>
              <a:t>5.11.2012</a:t>
            </a:r>
            <a:r>
              <a:rPr lang="cs-CZ" sz="900" dirty="0" smtClean="0"/>
              <a:t>]. </a:t>
            </a:r>
            <a:r>
              <a:rPr lang="cs-CZ" sz="900" dirty="0"/>
              <a:t>Dostupný na WWW: </a:t>
            </a:r>
            <a:r>
              <a:rPr lang="cs-CZ" sz="900" dirty="0">
                <a:hlinkClick r:id="rId9"/>
              </a:rPr>
              <a:t>http://</a:t>
            </a:r>
            <a:r>
              <a:rPr lang="cs-CZ" sz="900" dirty="0" smtClean="0">
                <a:hlinkClick r:id="rId9"/>
              </a:rPr>
              <a:t>commons.wikimedia.org/wiki/File:Barbus_barbus2.jpg?uselang=cs</a:t>
            </a:r>
            <a:endParaRPr lang="cs-CZ" sz="900" dirty="0" smtClean="0"/>
          </a:p>
          <a:p>
            <a:r>
              <a:rPr lang="cs-CZ" sz="900" dirty="0" smtClean="0"/>
              <a:t>Obr. 9: </a:t>
            </a:r>
            <a:r>
              <a:rPr lang="cs-CZ" sz="900" dirty="0"/>
              <a:t>AUTOR NEUVEDEN.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/>
              <a:t>5.11.2012]. </a:t>
            </a:r>
            <a:r>
              <a:rPr lang="cs-CZ" sz="900" dirty="0"/>
              <a:t>Dostupný na WWW: </a:t>
            </a:r>
            <a:r>
              <a:rPr lang="cs-CZ" sz="900" dirty="0">
                <a:hlinkClick r:id="rId10"/>
              </a:rPr>
              <a:t>http://</a:t>
            </a:r>
            <a:r>
              <a:rPr lang="cs-CZ" sz="900" dirty="0" smtClean="0">
                <a:hlinkClick r:id="rId10"/>
              </a:rPr>
              <a:t>commons.wikimedia.org/wiki/File:Alburnus.jpg?uselang=cs</a:t>
            </a:r>
            <a:endParaRPr lang="cs-CZ" sz="900" dirty="0" smtClean="0"/>
          </a:p>
          <a:p>
            <a:r>
              <a:rPr lang="cs-CZ" sz="900" dirty="0" smtClean="0"/>
              <a:t>Obr. 10: </a:t>
            </a:r>
            <a:r>
              <a:rPr lang="nl-NL" sz="900" dirty="0"/>
              <a:t>SPAANS, Piet. </a:t>
            </a:r>
            <a:r>
              <a:rPr lang="nl-NL" sz="900" i="1" dirty="0"/>
              <a:t>Wikipedia.org</a:t>
            </a:r>
            <a:r>
              <a:rPr lang="nl-NL" sz="900" dirty="0"/>
              <a:t> [online]. [cit. </a:t>
            </a:r>
            <a:r>
              <a:rPr lang="cs-CZ" sz="900" dirty="0"/>
              <a:t>5.11.2012</a:t>
            </a:r>
            <a:r>
              <a:rPr lang="nl-NL" sz="900" dirty="0" smtClean="0"/>
              <a:t>]. </a:t>
            </a:r>
            <a:r>
              <a:rPr lang="nl-NL" sz="900" dirty="0"/>
              <a:t>Dostupný na WWW: </a:t>
            </a:r>
            <a:r>
              <a:rPr lang="nl-NL" sz="900" dirty="0">
                <a:hlinkClick r:id="rId11"/>
              </a:rPr>
              <a:t>http://</a:t>
            </a:r>
            <a:r>
              <a:rPr lang="nl-NL" sz="900" dirty="0" smtClean="0">
                <a:hlinkClick r:id="rId11"/>
              </a:rPr>
              <a:t>commons.wikimedia.org/wiki/File:AbramisBramaCarpBream.JPG?uselang=cs</a:t>
            </a:r>
            <a:endParaRPr lang="cs-CZ" sz="900" dirty="0" smtClean="0"/>
          </a:p>
          <a:p>
            <a:r>
              <a:rPr lang="cs-CZ" sz="900" dirty="0" smtClean="0"/>
              <a:t>Obr. 11: </a:t>
            </a:r>
            <a:r>
              <a:rPr lang="cs-CZ" sz="900" dirty="0"/>
              <a:t>FLORIAN, Dieter.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 smtClean="0"/>
              <a:t>5.11.2012</a:t>
            </a:r>
            <a:r>
              <a:rPr lang="cs-CZ" sz="900" dirty="0" smtClean="0"/>
              <a:t>]. </a:t>
            </a:r>
            <a:r>
              <a:rPr lang="cs-CZ" sz="900" dirty="0"/>
              <a:t>Dostupný na WWW: </a:t>
            </a:r>
            <a:r>
              <a:rPr lang="cs-CZ" sz="900" dirty="0">
                <a:hlinkClick r:id="rId12"/>
              </a:rPr>
              <a:t>http://</a:t>
            </a:r>
            <a:r>
              <a:rPr lang="cs-CZ" sz="900" dirty="0" smtClean="0">
                <a:hlinkClick r:id="rId12"/>
              </a:rPr>
              <a:t>commons.wikimedia.org/wiki/File:Silurus_glanis_02.jpg?uselang=cs</a:t>
            </a:r>
            <a:endParaRPr lang="cs-CZ" sz="900" dirty="0" smtClean="0"/>
          </a:p>
          <a:p>
            <a:r>
              <a:rPr lang="cs-CZ" sz="900" dirty="0" smtClean="0"/>
              <a:t>Obr. 12: </a:t>
            </a:r>
            <a:r>
              <a:rPr lang="cs-CZ" sz="900" dirty="0"/>
              <a:t>AUTOR NEUVEDEN.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/>
              <a:t>5.11.2012]. </a:t>
            </a:r>
            <a:r>
              <a:rPr lang="cs-CZ" sz="900" dirty="0"/>
              <a:t>Dostupný na WWW: </a:t>
            </a:r>
            <a:r>
              <a:rPr lang="cs-CZ" sz="900" dirty="0">
                <a:hlinkClick r:id="rId13"/>
              </a:rPr>
              <a:t>http://</a:t>
            </a:r>
            <a:r>
              <a:rPr lang="cs-CZ" sz="900" dirty="0" smtClean="0">
                <a:hlinkClick r:id="rId13"/>
              </a:rPr>
              <a:t>commons.wikimedia.org/wiki/File:Silurus_glanis_white2.JPG?uselang=cs</a:t>
            </a:r>
            <a:endParaRPr lang="cs-CZ" sz="900" dirty="0" smtClean="0"/>
          </a:p>
          <a:p>
            <a:r>
              <a:rPr lang="cs-CZ" sz="900" dirty="0" smtClean="0"/>
              <a:t>Obr. 13: </a:t>
            </a:r>
            <a:r>
              <a:rPr lang="cs-CZ" sz="900" dirty="0"/>
              <a:t>AUTOR NEUVEDEN.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/>
              <a:t>5.11.2012]. </a:t>
            </a:r>
            <a:r>
              <a:rPr lang="cs-CZ" sz="900" dirty="0"/>
              <a:t>Dostupný na WWW: </a:t>
            </a:r>
            <a:r>
              <a:rPr lang="cs-CZ" sz="900" dirty="0">
                <a:hlinkClick r:id="rId14"/>
              </a:rPr>
              <a:t>http://</a:t>
            </a:r>
            <a:r>
              <a:rPr lang="cs-CZ" sz="900" dirty="0" smtClean="0">
                <a:hlinkClick r:id="rId14"/>
              </a:rPr>
              <a:t>commons.wikimedia.org/wiki/File:Perca_fluviatilis_Prague_Vltava_4.jpg?uselang=cs</a:t>
            </a:r>
            <a:endParaRPr lang="cs-CZ" sz="900" dirty="0" smtClean="0"/>
          </a:p>
          <a:p>
            <a:r>
              <a:rPr lang="cs-CZ" sz="900" dirty="0" smtClean="0"/>
              <a:t>Obr. 14: </a:t>
            </a:r>
            <a:r>
              <a:rPr lang="nl-NL" sz="900" dirty="0"/>
              <a:t>SPAANS, Piet. </a:t>
            </a:r>
            <a:r>
              <a:rPr lang="nl-NL" sz="900" i="1" dirty="0"/>
              <a:t>Wikipedia.org</a:t>
            </a:r>
            <a:r>
              <a:rPr lang="nl-NL" sz="900" dirty="0"/>
              <a:t> [online]. [cit. </a:t>
            </a:r>
            <a:r>
              <a:rPr lang="cs-CZ" sz="900" dirty="0"/>
              <a:t>5.11.2012</a:t>
            </a:r>
            <a:r>
              <a:rPr lang="nl-NL" sz="900" dirty="0" smtClean="0"/>
              <a:t>]. </a:t>
            </a:r>
            <a:r>
              <a:rPr lang="nl-NL" sz="900" dirty="0"/>
              <a:t>Dostupný na WWW: </a:t>
            </a:r>
            <a:r>
              <a:rPr lang="nl-NL" sz="900" dirty="0">
                <a:hlinkClick r:id="rId15"/>
              </a:rPr>
              <a:t>http://</a:t>
            </a:r>
            <a:r>
              <a:rPr lang="nl-NL" sz="900" dirty="0" smtClean="0">
                <a:hlinkClick r:id="rId15"/>
              </a:rPr>
              <a:t>commons.wikimedia.org/wiki/File:PercaFluviatilisMediumSize.JPG?uselang=cs</a:t>
            </a:r>
            <a:endParaRPr lang="cs-CZ" sz="900" dirty="0" smtClean="0"/>
          </a:p>
          <a:p>
            <a:r>
              <a:rPr lang="cs-CZ" sz="900" dirty="0" smtClean="0"/>
              <a:t>Obr. 15: </a:t>
            </a:r>
            <a:r>
              <a:rPr lang="cs-CZ" sz="900" dirty="0"/>
              <a:t>AUTOR NEUVEDEN.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 smtClean="0"/>
              <a:t>5.11.2012</a:t>
            </a:r>
            <a:r>
              <a:rPr lang="cs-CZ" sz="900" dirty="0" smtClean="0"/>
              <a:t>]. </a:t>
            </a:r>
            <a:r>
              <a:rPr lang="cs-CZ" sz="900" dirty="0"/>
              <a:t>Dostupný na WWW: </a:t>
            </a:r>
            <a:r>
              <a:rPr lang="cs-CZ" sz="900" dirty="0">
                <a:hlinkClick r:id="rId16"/>
              </a:rPr>
              <a:t>http://</a:t>
            </a:r>
            <a:r>
              <a:rPr lang="cs-CZ" sz="900" dirty="0" smtClean="0">
                <a:hlinkClick r:id="rId16"/>
              </a:rPr>
              <a:t>cs.wikipedia.org/wiki/Soubor:Esox_lucius_Prague_Vltava_1.jpg</a:t>
            </a:r>
            <a:endParaRPr lang="cs-CZ" sz="900" dirty="0" smtClean="0"/>
          </a:p>
          <a:p>
            <a:r>
              <a:rPr lang="cs-CZ" sz="900" dirty="0" smtClean="0"/>
              <a:t>Obr. 16: </a:t>
            </a:r>
            <a:r>
              <a:rPr lang="cs-CZ" sz="900" dirty="0"/>
              <a:t>AUTOR NEUVEDEN.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/>
              <a:t>5.11.2012]. </a:t>
            </a:r>
            <a:r>
              <a:rPr lang="cs-CZ" sz="900" dirty="0"/>
              <a:t>Dostupný na WWW: </a:t>
            </a:r>
            <a:r>
              <a:rPr lang="cs-CZ" sz="900" dirty="0">
                <a:hlinkClick r:id="rId17"/>
              </a:rPr>
              <a:t>http://</a:t>
            </a:r>
            <a:r>
              <a:rPr lang="cs-CZ" sz="900" dirty="0" smtClean="0">
                <a:hlinkClick r:id="rId17"/>
              </a:rPr>
              <a:t>commons.wikimedia.org/wiki/File:Esox_lucius_ZOO_1.jpg?uselang=cs</a:t>
            </a:r>
            <a:endParaRPr lang="cs-CZ" sz="900" dirty="0" smtClean="0"/>
          </a:p>
        </p:txBody>
      </p:sp>
    </p:spTree>
    <p:extLst>
      <p:ext uri="{BB962C8B-B14F-4D97-AF65-F5344CB8AC3E}">
        <p14:creationId xmlns:p14="http://schemas.microsoft.com/office/powerpoint/2010/main" val="375104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30359</TotalTime>
  <Words>197</Words>
  <Application>Microsoft Office PowerPoint</Application>
  <PresentationFormat>Předvádění na obrazovce (4:3)</PresentationFormat>
  <Paragraphs>77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LukášD</dc:creator>
  <cp:lastModifiedBy>LukášD</cp:lastModifiedBy>
  <cp:revision>8</cp:revision>
  <dcterms:created xsi:type="dcterms:W3CDTF">2013-05-12T22:01:51Z</dcterms:created>
  <dcterms:modified xsi:type="dcterms:W3CDTF">2012-11-05T15:41:36Z</dcterms:modified>
</cp:coreProperties>
</file>