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5" r:id="rId3"/>
    <p:sldId id="256" r:id="rId4"/>
    <p:sldId id="258" r:id="rId5"/>
    <p:sldId id="259" r:id="rId6"/>
    <p:sldId id="260" r:id="rId7"/>
    <p:sldId id="261" r:id="rId8"/>
    <p:sldId id="262" r:id="rId9"/>
    <p:sldId id="264" r:id="rId10"/>
    <p:sldId id="263" r:id="rId11"/>
    <p:sldId id="265" r:id="rId12"/>
    <p:sldId id="266" r:id="rId13"/>
    <p:sldId id="268" r:id="rId14"/>
    <p:sldId id="267" r:id="rId15"/>
    <p:sldId id="269" r:id="rId16"/>
    <p:sldId id="270" r:id="rId17"/>
    <p:sldId id="271" r:id="rId18"/>
    <p:sldId id="272" r:id="rId19"/>
    <p:sldId id="273" r:id="rId20"/>
    <p:sldId id="25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F7A2D-EA8F-4E21-8D4A-B97A193CF46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C6C05-7888-48EB-B004-0D13050654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70098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F7A2D-EA8F-4E21-8D4A-B97A193CF46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C6C05-7888-48EB-B004-0D13050654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88875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F7A2D-EA8F-4E21-8D4A-B97A193CF46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C6C05-7888-48EB-B004-0D13050654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0076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F7A2D-EA8F-4E21-8D4A-B97A193CF46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C6C05-7888-48EB-B004-0D13050654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4801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F7A2D-EA8F-4E21-8D4A-B97A193CF46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C6C05-7888-48EB-B004-0D13050654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4829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F7A2D-EA8F-4E21-8D4A-B97A193CF46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C6C05-7888-48EB-B004-0D13050654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4865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F7A2D-EA8F-4E21-8D4A-B97A193CF46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C6C05-7888-48EB-B004-0D13050654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1937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F7A2D-EA8F-4E21-8D4A-B97A193CF46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C6C05-7888-48EB-B004-0D13050654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134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F7A2D-EA8F-4E21-8D4A-B97A193CF46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C6C05-7888-48EB-B004-0D13050654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2543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F7A2D-EA8F-4E21-8D4A-B97A193CF46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C6C05-7888-48EB-B004-0D13050654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47820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F7A2D-EA8F-4E21-8D4A-B97A193CF46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C6C05-7888-48EB-B004-0D13050654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5229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5F7A2D-EA8F-4E21-8D4A-B97A193CF461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2C6C05-7888-48EB-B004-0D13050654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160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Pelochelys_cantorii.jpg" TargetMode="External"/><Relationship Id="rId13" Type="http://schemas.openxmlformats.org/officeDocument/2006/relationships/hyperlink" Target="http://en.wikipedia.org/wiki/File:Amboinensis2.jpg" TargetMode="External"/><Relationship Id="rId18" Type="http://schemas.openxmlformats.org/officeDocument/2006/relationships/hyperlink" Target="http://commons.wikimedia.org/wiki/File:Testudo_horsfieldii_walking.jpg" TargetMode="External"/><Relationship Id="rId3" Type="http://schemas.openxmlformats.org/officeDocument/2006/relationships/hyperlink" Target="http://en.wikipedia.org/wiki/File:Archelon_skeleton.jpg" TargetMode="External"/><Relationship Id="rId7" Type="http://schemas.openxmlformats.org/officeDocument/2006/relationships/hyperlink" Target="http://en.wikipedia.org/wiki/File:Horniman_turtle_carapace_skeleton.jpg" TargetMode="External"/><Relationship Id="rId12" Type="http://schemas.openxmlformats.org/officeDocument/2006/relationships/hyperlink" Target="http://en.wikipedia.org/wiki/File:Tortoise.spur-thighed.arp.750pix.jpg" TargetMode="External"/><Relationship Id="rId17" Type="http://schemas.openxmlformats.org/officeDocument/2006/relationships/hyperlink" Target="http://en.wikipedia.org/wiki/File:Testudo_hermanni_hermanni_Mallorca_02.jpg" TargetMode="External"/><Relationship Id="rId2" Type="http://schemas.openxmlformats.org/officeDocument/2006/relationships/hyperlink" Target="http://cs.wikipedia.org/wiki/Soubor:Galapagos_Geochelone_nigra_porteri.jpg" TargetMode="External"/><Relationship Id="rId16" Type="http://schemas.openxmlformats.org/officeDocument/2006/relationships/hyperlink" Target="http://commons.wikimedia.org/wiki/File:Testudo_hermanni_BW_2.JPG" TargetMode="External"/><Relationship Id="rId20" Type="http://schemas.openxmlformats.org/officeDocument/2006/relationships/hyperlink" Target="http://cs.wikipedia.org/wiki/Soubor:Alligator_snapping_turtl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Lightmatter_tortoise.jpg" TargetMode="External"/><Relationship Id="rId11" Type="http://schemas.openxmlformats.org/officeDocument/2006/relationships/hyperlink" Target="http://en.wikipedia.org/wiki/File:Alligator_snapping_turtle.jpg" TargetMode="External"/><Relationship Id="rId5" Type="http://schemas.openxmlformats.org/officeDocument/2006/relationships/hyperlink" Target="http://en.wikipedia.org/wiki/File:Big_fossil_turtle.jpg" TargetMode="External"/><Relationship Id="rId15" Type="http://schemas.openxmlformats.org/officeDocument/2006/relationships/hyperlink" Target="http://commons.wikimedia.org/wiki/File:Snapping_turtle_4_md.jpg" TargetMode="External"/><Relationship Id="rId10" Type="http://schemas.openxmlformats.org/officeDocument/2006/relationships/hyperlink" Target="http://en.wikipedia.org/wiki/File:Meiolania_platyceps.jpg" TargetMode="External"/><Relationship Id="rId19" Type="http://schemas.openxmlformats.org/officeDocument/2006/relationships/hyperlink" Target="http://cs.wikipedia.org/wiki/Soubor:Tortoise1_cepolina.jpg" TargetMode="External"/><Relationship Id="rId4" Type="http://schemas.openxmlformats.org/officeDocument/2006/relationships/hyperlink" Target="http://commons.wikimedia.org/wiki/File:Prehistoric_Sea_Turtle.jpg" TargetMode="External"/><Relationship Id="rId9" Type="http://schemas.openxmlformats.org/officeDocument/2006/relationships/hyperlink" Target="http://en.wikipedia.org/wiki/File:World.distribution.testudines.1.png" TargetMode="External"/><Relationship Id="rId14" Type="http://schemas.openxmlformats.org/officeDocument/2006/relationships/hyperlink" Target="http://commons.wikimedia.org/wiki/File:Aldabra_mating_4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21123782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VY_32_INOVACE_09_15B_Želvy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7. ročník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322528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912615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želv.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anatomii želv, bude znát významné anatomické znaky a</a:t>
            </a:r>
          </a:p>
          <a:p>
            <a:r>
              <a:rPr lang="cs-CZ" dirty="0"/>
              <a:t>o</a:t>
            </a:r>
            <a:r>
              <a:rPr lang="cs-CZ" dirty="0" smtClean="0"/>
              <a:t>dlišnosti proti ostatním druhům plazů. Bude rozlišovat základní a </a:t>
            </a:r>
            <a:r>
              <a:rPr lang="cs-CZ" dirty="0" smtClean="0"/>
              <a:t>nejznámější</a:t>
            </a:r>
            <a:endParaRPr lang="cs-CZ" dirty="0" smtClean="0"/>
          </a:p>
          <a:p>
            <a:r>
              <a:rPr lang="cs-CZ" dirty="0" smtClean="0"/>
              <a:t>druhy želv.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3</a:t>
            </a:r>
            <a:r>
              <a:rPr lang="cs-CZ" dirty="0" smtClean="0"/>
              <a:t>. 12. 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4</a:t>
            </a:r>
            <a:r>
              <a:rPr lang="cs-CZ" dirty="0" smtClean="0"/>
              <a:t>. 12.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9295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Galapagos Geochelone nigra porter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6512" y="620688"/>
            <a:ext cx="9169558" cy="612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4"/>
            <a:ext cx="7772400" cy="1470025"/>
          </a:xfrm>
          <a:solidFill>
            <a:schemeClr val="accent6">
              <a:lumMod val="75000"/>
            </a:schemeClr>
          </a:solidFill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8800" dirty="0" smtClean="0"/>
              <a:t>ŽELVY</a:t>
            </a:r>
            <a:endParaRPr lang="cs-CZ" sz="8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6237312"/>
            <a:ext cx="743345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3896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82"/>
            <a:ext cx="2099357" cy="83099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Evoluce</a:t>
            </a:r>
            <a:endParaRPr lang="cs-CZ" sz="4800" dirty="0"/>
          </a:p>
        </p:txBody>
      </p:sp>
      <p:pic>
        <p:nvPicPr>
          <p:cNvPr id="1026" name="Picture 2" descr="http://upload.wikimedia.org/wikipedia/commons/4/44/Archelon_skeleto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5" y="1268760"/>
            <a:ext cx="4464496" cy="4719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6021288"/>
            <a:ext cx="33334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2: kostra želvy rodu </a:t>
            </a:r>
            <a:r>
              <a:rPr lang="cs-CZ" i="1" dirty="0" err="1" smtClean="0"/>
              <a:t>Archelon</a:t>
            </a:r>
            <a:endParaRPr lang="cs-CZ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1321604"/>
            <a:ext cx="4323941" cy="403187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u="sng" dirty="0" err="1" smtClean="0"/>
              <a:t>Archelon</a:t>
            </a:r>
            <a:endParaRPr lang="cs-CZ" sz="3200" u="sng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vyhynulá svrchnokřídová </a:t>
            </a:r>
          </a:p>
          <a:p>
            <a:r>
              <a:rPr lang="cs-CZ" sz="2800" dirty="0" smtClean="0"/>
              <a:t>      želva</a:t>
            </a:r>
          </a:p>
          <a:p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zřejmě největší želva </a:t>
            </a:r>
          </a:p>
          <a:p>
            <a:r>
              <a:rPr lang="cs-CZ" sz="2800" dirty="0" smtClean="0"/>
              <a:t>      všech dob</a:t>
            </a:r>
          </a:p>
          <a:p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váha až 2,2 tuny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323528" y="1484784"/>
            <a:ext cx="72008" cy="3888432"/>
          </a:xfrm>
          <a:prstGeom prst="straightConnector1">
            <a:avLst/>
          </a:prstGeom>
          <a:ln w="762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07504" y="5508521"/>
            <a:ext cx="2117503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ca 4 metry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902672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4358"/>
            <a:ext cx="5724128" cy="378507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231" y="377974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89355" y="3212976"/>
            <a:ext cx="5154645" cy="364502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971486" y="648866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4852317"/>
            <a:ext cx="6118791" cy="1384995"/>
          </a:xfrm>
          <a:prstGeom prst="rect">
            <a:avLst/>
          </a:prstGeom>
          <a:solidFill>
            <a:srgbClr val="92D050">
              <a:alpha val="71000"/>
            </a:srgbClr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želvy žijí na Zemi již od dob dinosaurů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o</a:t>
            </a:r>
            <a:r>
              <a:rPr lang="cs-CZ" sz="2800" dirty="0" smtClean="0"/>
              <a:t>bjevily se před cca 200 mil. lety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„živoucí fosilie“</a:t>
            </a:r>
            <a:endParaRPr lang="cs-CZ" sz="2800" dirty="0"/>
          </a:p>
        </p:txBody>
      </p:sp>
      <p:pic>
        <p:nvPicPr>
          <p:cNvPr id="7170" name="Picture 2" descr="File:Meiolania platycep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96456" y="4358"/>
            <a:ext cx="2647543" cy="2920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195004" y="2740278"/>
            <a:ext cx="860364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0731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82"/>
            <a:ext cx="2619115" cy="83099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Anatomie</a:t>
            </a:r>
            <a:endParaRPr lang="cs-CZ" sz="4800" dirty="0"/>
          </a:p>
        </p:txBody>
      </p:sp>
      <p:pic>
        <p:nvPicPr>
          <p:cNvPr id="2050" name="Picture 2" descr="File:Lightmatter tortois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26368" y="1953344"/>
            <a:ext cx="6858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26368" y="652066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77588"/>
            <a:ext cx="8743991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700" dirty="0" smtClean="0"/>
              <a:t>Želví krunýř je tvořen vzájemně srostlou hřbetní a břišní částí.</a:t>
            </a:r>
            <a:endParaRPr lang="cs-CZ" sz="2700" dirty="0"/>
          </a:p>
        </p:txBody>
      </p:sp>
      <p:sp>
        <p:nvSpPr>
          <p:cNvPr id="5" name="Šipka dolů 4"/>
          <p:cNvSpPr/>
          <p:nvPr/>
        </p:nvSpPr>
        <p:spPr>
          <a:xfrm rot="2942743">
            <a:off x="5917609" y="2294710"/>
            <a:ext cx="504056" cy="1314400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 rot="7642761">
            <a:off x="5656474" y="4836846"/>
            <a:ext cx="504056" cy="1314400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1772816"/>
            <a:ext cx="3894849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hřbetní část = </a:t>
            </a:r>
            <a:r>
              <a:rPr lang="cs-CZ" sz="3200" b="1" dirty="0" err="1" smtClean="0"/>
              <a:t>karapax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2040" y="6021288"/>
            <a:ext cx="3659976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břišní část = </a:t>
            </a:r>
            <a:r>
              <a:rPr lang="cs-CZ" sz="3200" b="1" dirty="0" smtClean="0"/>
              <a:t>plastron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835135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animBg="1"/>
      <p:bldP spid="5" grpId="0" animBg="1"/>
      <p:bldP spid="7" grpId="0" animBg="1"/>
      <p:bldP spid="6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82"/>
            <a:ext cx="2619115" cy="83099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Anatomie</a:t>
            </a:r>
            <a:endParaRPr lang="cs-CZ" sz="4800" dirty="0"/>
          </a:p>
        </p:txBody>
      </p:sp>
      <p:pic>
        <p:nvPicPr>
          <p:cNvPr id="3074" name="Picture 2" descr="File:Horniman turtle carapace skeleto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100" y="1226464"/>
            <a:ext cx="8769122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4100" y="590698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797152"/>
            <a:ext cx="8171596" cy="95410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Krunýř želv je tvořen spodní </a:t>
            </a:r>
            <a:r>
              <a:rPr lang="cs-CZ" sz="2800" b="1" u="sng" dirty="0" smtClean="0"/>
              <a:t>kostěnou</a:t>
            </a:r>
            <a:r>
              <a:rPr lang="cs-CZ" sz="2800" dirty="0" smtClean="0"/>
              <a:t> vrstvou, vzniklou</a:t>
            </a:r>
          </a:p>
          <a:p>
            <a:pPr algn="ctr"/>
            <a:r>
              <a:rPr lang="cs-CZ" sz="2800" dirty="0" smtClean="0"/>
              <a:t>srůstem žeber, páteře a hrudní kosti.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17480" y="4122658"/>
            <a:ext cx="6593343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Svrchní část je tvořena </a:t>
            </a:r>
            <a:r>
              <a:rPr lang="cs-CZ" sz="2800" b="1" u="sng" dirty="0" smtClean="0"/>
              <a:t>rohovinovými štítky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5" name="Šipka dolů 4"/>
          <p:cNvSpPr/>
          <p:nvPr/>
        </p:nvSpPr>
        <p:spPr>
          <a:xfrm rot="12789059">
            <a:off x="4842658" y="1960889"/>
            <a:ext cx="504056" cy="1152128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 rot="14963392">
            <a:off x="1526910" y="3120074"/>
            <a:ext cx="504056" cy="1152128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4617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5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Pelochelys cantori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16632"/>
            <a:ext cx="6624736" cy="662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36367" y="6309320"/>
            <a:ext cx="743345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260648"/>
            <a:ext cx="8881406" cy="553998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000" dirty="0" smtClean="0"/>
              <a:t>Některé vodní želvy (</a:t>
            </a:r>
            <a:r>
              <a:rPr lang="cs-CZ" sz="3000" dirty="0" err="1" smtClean="0"/>
              <a:t>kožnatky</a:t>
            </a:r>
            <a:r>
              <a:rPr lang="cs-CZ" sz="3000" dirty="0" smtClean="0"/>
              <a:t>) mají krunýř pokrytý kůží.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xmlns="" val="1815793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33" y="113237"/>
            <a:ext cx="9127067" cy="662813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0155" y="6309320"/>
            <a:ext cx="743345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88682"/>
            <a:ext cx="2177391" cy="83099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Dýchání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4221088"/>
            <a:ext cx="5328592" cy="1754326"/>
          </a:xfrm>
          <a:prstGeom prst="rect">
            <a:avLst/>
          </a:prstGeom>
          <a:solidFill>
            <a:srgbClr val="FF9900">
              <a:alpha val="80000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2700" dirty="0" smtClean="0"/>
              <a:t>Všechny želvy (i vodní) dýchají </a:t>
            </a:r>
          </a:p>
          <a:p>
            <a:r>
              <a:rPr lang="cs-CZ" sz="2700" dirty="0" smtClean="0"/>
              <a:t>atmosférický kyslík. Při zimování pod </a:t>
            </a:r>
          </a:p>
          <a:p>
            <a:r>
              <a:rPr lang="cs-CZ" sz="2700" dirty="0" smtClean="0"/>
              <a:t>vodou přijímají kyslík prokrvenou </a:t>
            </a:r>
          </a:p>
          <a:p>
            <a:r>
              <a:rPr lang="cs-CZ" sz="2700" dirty="0" smtClean="0"/>
              <a:t>stěnou kloaky.</a:t>
            </a: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xmlns="" val="180372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82"/>
            <a:ext cx="2420599" cy="83099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Rozšíření</a:t>
            </a:r>
            <a:endParaRPr lang="cs-CZ" sz="4800" dirty="0"/>
          </a:p>
        </p:txBody>
      </p:sp>
      <p:pic>
        <p:nvPicPr>
          <p:cNvPr id="5122" name="Picture 2" descr="File:World.distribution.testudines.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86006"/>
            <a:ext cx="8837209" cy="4087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5656" y="537321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1417499" y="5495166"/>
            <a:ext cx="504056" cy="4947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417499" y="6115872"/>
            <a:ext cx="504056" cy="49476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5450160"/>
            <a:ext cx="23201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mořské želvy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1720" y="6012577"/>
            <a:ext cx="33015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suchozemské želvy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741077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5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82"/>
            <a:ext cx="2072106" cy="83099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Potrava</a:t>
            </a:r>
            <a:endParaRPr lang="cs-CZ" sz="4800" dirty="0"/>
          </a:p>
        </p:txBody>
      </p:sp>
      <p:pic>
        <p:nvPicPr>
          <p:cNvPr id="8194" name="Picture 2" descr="File:Alligator snapping turtl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6228" y="1644763"/>
            <a:ext cx="4723803" cy="2704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8474" y="4334206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  <p:pic>
        <p:nvPicPr>
          <p:cNvPr id="8196" name="Picture 4" descr="File:Tortoise.spur-thighed.arp.750pix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4733" y="3429960"/>
            <a:ext cx="4623470" cy="3304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567620" y="6365856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  <p:pic>
        <p:nvPicPr>
          <p:cNvPr id="8198" name="Picture 6" descr="File:Amboinensis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0982" y="-28295"/>
            <a:ext cx="4191402" cy="3025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960982" y="2937830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13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89648" y="4226484"/>
            <a:ext cx="2016962" cy="584775"/>
          </a:xfrm>
          <a:prstGeom prst="rect">
            <a:avLst/>
          </a:prstGeom>
          <a:solidFill>
            <a:srgbClr val="FF99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masožravci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36296" y="2537721"/>
            <a:ext cx="1663853" cy="584775"/>
          </a:xfrm>
          <a:prstGeom prst="rect">
            <a:avLst/>
          </a:prstGeom>
          <a:solidFill>
            <a:srgbClr val="FF99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všežravci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79513" y="6243254"/>
            <a:ext cx="1825821" cy="584775"/>
          </a:xfrm>
          <a:prstGeom prst="rect">
            <a:avLst/>
          </a:prstGeom>
          <a:solidFill>
            <a:srgbClr val="FF99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býložravci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853078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3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82"/>
            <a:ext cx="3782126" cy="83099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Rozmnožování</a:t>
            </a:r>
            <a:endParaRPr lang="cs-CZ" sz="4800" dirty="0"/>
          </a:p>
        </p:txBody>
      </p:sp>
      <p:pic>
        <p:nvPicPr>
          <p:cNvPr id="9218" name="Picture 2" descr="File:Aldabra mating 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96752"/>
            <a:ext cx="4536504" cy="327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828" y="4474377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14</a:t>
            </a:r>
            <a:endParaRPr lang="cs-CZ" dirty="0"/>
          </a:p>
        </p:txBody>
      </p:sp>
      <p:pic>
        <p:nvPicPr>
          <p:cNvPr id="9220" name="Picture 4" descr="File:Snapping turtle 4 md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5616" y="283851"/>
            <a:ext cx="4172448" cy="2785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716016" y="2996952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15</a:t>
            </a:r>
            <a:endParaRPr lang="cs-CZ" dirty="0"/>
          </a:p>
        </p:txBody>
      </p:sp>
      <p:pic>
        <p:nvPicPr>
          <p:cNvPr id="9224" name="Picture 8" descr="File:Testudo hermanni BW 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43268" y="3717032"/>
            <a:ext cx="4714397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405832" y="6488668"/>
            <a:ext cx="8603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16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828" y="1149391"/>
            <a:ext cx="1470339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1. páření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88224" y="140517"/>
            <a:ext cx="2422010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2</a:t>
            </a:r>
            <a:r>
              <a:rPr lang="cs-CZ" sz="2800" dirty="0" smtClean="0"/>
              <a:t>. kladení </a:t>
            </a:r>
            <a:r>
              <a:rPr lang="cs-CZ" sz="2800" dirty="0" smtClean="0"/>
              <a:t>vajec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496" y="4990817"/>
            <a:ext cx="4331379" cy="124649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/>
              <a:t>Všechny želvy kladou vajíčka na </a:t>
            </a:r>
          </a:p>
          <a:p>
            <a:pPr algn="ctr"/>
            <a:r>
              <a:rPr lang="cs-CZ" sz="2500" dirty="0" smtClean="0"/>
              <a:t>souši. Vajíčka jsou kryta </a:t>
            </a:r>
          </a:p>
          <a:p>
            <a:pPr algn="ctr"/>
            <a:r>
              <a:rPr lang="cs-CZ" sz="2500" dirty="0" smtClean="0"/>
              <a:t>kožovitým obalem.</a:t>
            </a:r>
            <a:endParaRPr lang="cs-CZ" sz="25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91008" y="3404499"/>
            <a:ext cx="1473480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3. líhnutí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1561" y="5183177"/>
            <a:ext cx="3800399" cy="861774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500" dirty="0" smtClean="0"/>
              <a:t>Mladým želvám pomáhá při</a:t>
            </a:r>
          </a:p>
          <a:p>
            <a:pPr algn="ctr"/>
            <a:r>
              <a:rPr lang="cs-CZ" sz="2500" dirty="0"/>
              <a:t>l</a:t>
            </a:r>
            <a:r>
              <a:rPr lang="cs-CZ" sz="2500" dirty="0" smtClean="0"/>
              <a:t>íhnutí tzv. </a:t>
            </a:r>
            <a:r>
              <a:rPr lang="cs-CZ" sz="2500" dirty="0"/>
              <a:t>v</a:t>
            </a:r>
            <a:r>
              <a:rPr lang="cs-CZ" sz="2500" dirty="0" smtClean="0"/>
              <a:t>aječný zub.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xmlns="" val="2361413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/>
      <p:bldP spid="3" grpId="0" animBg="1"/>
      <p:bldP spid="11" grpId="0" animBg="1"/>
      <p:bldP spid="5" grpId="0" animBg="1"/>
      <p:bldP spid="5" grpId="1" animBg="1"/>
      <p:bldP spid="13" grpId="0" animBg="1"/>
      <p:bldP spid="14" grpId="0" animBg="1"/>
      <p:bldP spid="14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2348880"/>
            <a:ext cx="4752528" cy="144655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8800" dirty="0" smtClean="0"/>
              <a:t>Zástupci</a:t>
            </a:r>
            <a:endParaRPr lang="cs-CZ" sz="8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768" y="4512022"/>
            <a:ext cx="8318688" cy="1077218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Na Zemi žije v současné době asi 300 druhů želv. </a:t>
            </a:r>
          </a:p>
          <a:p>
            <a:pPr algn="ctr"/>
            <a:r>
              <a:rPr lang="cs-CZ" sz="3200" dirty="0" smtClean="0"/>
              <a:t>Většina z nich je silně ohrožena…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193058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Testudo hermanni hermanni Mallorca 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262" y="260648"/>
            <a:ext cx="8543210" cy="6407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1817" y="5837059"/>
            <a:ext cx="3719416" cy="83099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želva zelenavá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971540" y="6298724"/>
            <a:ext cx="86036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17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8410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Testudo horsfieldii walkin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8856984" cy="6642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1817" y="5837059"/>
            <a:ext cx="3780458" cy="83099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želva čtyřprstá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104124" y="6372036"/>
            <a:ext cx="86036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18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8638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Galapagos Geochelone nigra porter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8953804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1817" y="5837059"/>
            <a:ext cx="2736198" cy="83099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želva sloní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04124" y="6372036"/>
            <a:ext cx="86036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19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2443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Tortoise1 cepolin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640960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104124" y="6372036"/>
            <a:ext cx="86036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20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1817" y="5837059"/>
            <a:ext cx="3970511" cy="83099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želva nádherná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972809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Alligator snapping turtl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2656"/>
            <a:ext cx="8930248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1817" y="5659638"/>
            <a:ext cx="3741537" cy="83099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kajmanka supí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48140" y="5474972"/>
            <a:ext cx="86036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21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27403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Hawaii turtle 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8712968" cy="6534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1817" y="5659638"/>
            <a:ext cx="4149662" cy="83099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kareta obrovská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58232" y="6357096"/>
            <a:ext cx="86036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22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73396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496" y="188640"/>
            <a:ext cx="9244838" cy="41626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Zdroje obrázků:</a:t>
            </a:r>
          </a:p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 smtClean="0"/>
              <a:t>3.12.2012].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cs.wikipedia.org/wiki/Soubor:Galapagos_Geochelone_nigra_porteri.jpg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LUCAS, </a:t>
            </a:r>
            <a:r>
              <a:rPr lang="cs-CZ" sz="1050" dirty="0" err="1"/>
              <a:t>Frederic</a:t>
            </a:r>
            <a:r>
              <a:rPr lang="cs-CZ" sz="1050" dirty="0"/>
              <a:t> A.. </a:t>
            </a:r>
            <a:r>
              <a:rPr lang="cs-CZ" sz="1050" i="1" dirty="0"/>
              <a:t>Wikipedia.org</a:t>
            </a:r>
            <a:r>
              <a:rPr lang="cs-CZ" sz="1050" dirty="0"/>
              <a:t> [online]. [cit. 3.12.2012].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en.wikipedia.org/wiki/File:Archelon_skeleton.jpg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3.12.2012].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commons.wikimedia.org/wiki/File:Prehistoric_Sea_Turtle.jpg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en-US" sz="1050" dirty="0"/>
              <a:t>BEAUREGARD, Mike. </a:t>
            </a:r>
            <a:r>
              <a:rPr lang="en-US" sz="1050" i="1" dirty="0"/>
              <a:t>Wikipedia.org</a:t>
            </a:r>
            <a:r>
              <a:rPr lang="en-US" sz="1050" dirty="0"/>
              <a:t> [online]. [cit. </a:t>
            </a:r>
            <a:r>
              <a:rPr lang="cs-CZ" sz="1050" dirty="0"/>
              <a:t>3.12.2012</a:t>
            </a:r>
            <a:r>
              <a:rPr lang="en-US" sz="1050" dirty="0" smtClean="0"/>
              <a:t>]. </a:t>
            </a:r>
            <a:r>
              <a:rPr lang="en-US" sz="1050" dirty="0" err="1"/>
              <a:t>Dostupný</a:t>
            </a:r>
            <a:r>
              <a:rPr lang="en-US" sz="1050" dirty="0"/>
              <a:t> </a:t>
            </a:r>
            <a:r>
              <a:rPr lang="en-US" sz="1050" dirty="0" err="1"/>
              <a:t>na</a:t>
            </a:r>
            <a:r>
              <a:rPr lang="en-US" sz="1050" dirty="0"/>
              <a:t> WWW: </a:t>
            </a:r>
            <a:r>
              <a:rPr lang="en-US" sz="1050" dirty="0">
                <a:hlinkClick r:id="rId5"/>
              </a:rPr>
              <a:t>http://</a:t>
            </a:r>
            <a:r>
              <a:rPr lang="en-US" sz="1050" dirty="0" smtClean="0">
                <a:hlinkClick r:id="rId5"/>
              </a:rPr>
              <a:t>en.wikipedia.org/wiki/File:Big_fossil_turtle.jpg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3.12.2012].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commons.wikimedia.org/wiki/File:Lightmatter_tortoise.jpg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3.12.2012]. 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en.wikipedia.org/wiki/File:Horniman_turtle_carapace_skeleton.jpg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3.12.2012]. Dostupný na WWW: </a:t>
            </a:r>
            <a:r>
              <a:rPr lang="cs-CZ" sz="1050" dirty="0">
                <a:hlinkClick r:id="rId8"/>
              </a:rPr>
              <a:t>http://</a:t>
            </a:r>
            <a:r>
              <a:rPr lang="cs-CZ" sz="1050" dirty="0" smtClean="0">
                <a:hlinkClick r:id="rId8"/>
              </a:rPr>
              <a:t>en.wikipedia.org/wiki/File:Pelochelys_cantorii.jpg</a:t>
            </a:r>
            <a:endParaRPr lang="cs-CZ" sz="1050" dirty="0" smtClean="0"/>
          </a:p>
          <a:p>
            <a:r>
              <a:rPr lang="cs-CZ" sz="1050" dirty="0" smtClean="0"/>
              <a:t>Obr. 8: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3.12.2012]. Dostupný na WWW: </a:t>
            </a:r>
            <a:r>
              <a:rPr lang="cs-CZ" sz="1050" dirty="0">
                <a:hlinkClick r:id="rId9"/>
              </a:rPr>
              <a:t>http://</a:t>
            </a:r>
            <a:r>
              <a:rPr lang="cs-CZ" sz="1050" dirty="0" smtClean="0">
                <a:hlinkClick r:id="rId9"/>
              </a:rPr>
              <a:t>en.wikipedia.org/wiki/File:World.distribution.testudines.1.png</a:t>
            </a:r>
            <a:endParaRPr lang="cs-CZ" sz="1050" dirty="0" smtClean="0"/>
          </a:p>
          <a:p>
            <a:r>
              <a:rPr lang="cs-CZ" sz="1050" dirty="0" smtClean="0"/>
              <a:t>Obr. 9: </a:t>
            </a:r>
            <a:r>
              <a:rPr lang="cs-CZ" sz="900" dirty="0" smtClean="0"/>
              <a:t>RAMSEY, </a:t>
            </a:r>
            <a:r>
              <a:rPr lang="cs-CZ" sz="900" dirty="0"/>
              <a:t>Derek</a:t>
            </a:r>
            <a:r>
              <a:rPr lang="cs-CZ" sz="900" dirty="0" smtClean="0"/>
              <a:t>.</a:t>
            </a:r>
            <a:r>
              <a:rPr lang="cs-CZ" sz="900" dirty="0"/>
              <a:t> </a:t>
            </a:r>
            <a:r>
              <a:rPr lang="cs-CZ" sz="900" i="1" dirty="0"/>
              <a:t>Wikipedia.cz</a:t>
            </a:r>
            <a:r>
              <a:rPr lang="cs-CZ" sz="900" dirty="0"/>
              <a:t> [online]. [cit. 3.12.2012]. Dostupný na WWW: https://cs.wikipedia.org/wiki/Soubor:Pig-Nosed_Turtle_Carettochelys_insculpta_Diving_2260px.jpg</a:t>
            </a:r>
            <a:endParaRPr lang="cs-CZ" sz="900" dirty="0" smtClean="0"/>
          </a:p>
          <a:p>
            <a:r>
              <a:rPr lang="cs-CZ" sz="1050" dirty="0" smtClean="0"/>
              <a:t>Obr. 10: </a:t>
            </a:r>
            <a:r>
              <a:rPr lang="nl-NL" sz="1050" dirty="0"/>
              <a:t>MORGAN, David. </a:t>
            </a:r>
            <a:r>
              <a:rPr lang="nl-NL" sz="1050" i="1" dirty="0"/>
              <a:t>Wikipedia.org</a:t>
            </a:r>
            <a:r>
              <a:rPr lang="nl-NL" sz="1050" dirty="0"/>
              <a:t> [online]. [cit. </a:t>
            </a:r>
            <a:r>
              <a:rPr lang="cs-CZ" sz="1050" dirty="0"/>
              <a:t>3.12.2012</a:t>
            </a:r>
            <a:r>
              <a:rPr lang="nl-NL" sz="1050" dirty="0" smtClean="0"/>
              <a:t>]. </a:t>
            </a:r>
            <a:r>
              <a:rPr lang="nl-NL" sz="1050" dirty="0"/>
              <a:t>Dostupný na WWW: </a:t>
            </a:r>
            <a:r>
              <a:rPr lang="nl-NL" sz="1050" dirty="0">
                <a:hlinkClick r:id="rId10"/>
              </a:rPr>
              <a:t>http://</a:t>
            </a:r>
            <a:r>
              <a:rPr lang="nl-NL" sz="1050" dirty="0" smtClean="0">
                <a:hlinkClick r:id="rId10"/>
              </a:rPr>
              <a:t>en.wikipedia.org/wiki/File:Meiolania_platyceps.jpg</a:t>
            </a:r>
            <a:endParaRPr lang="cs-CZ" sz="1050" dirty="0" smtClean="0"/>
          </a:p>
          <a:p>
            <a:r>
              <a:rPr lang="cs-CZ" sz="1050" dirty="0" smtClean="0"/>
              <a:t>Obr. 11: </a:t>
            </a:r>
            <a:r>
              <a:rPr lang="cs-CZ" sz="1050" dirty="0"/>
              <a:t>STOLZ, </a:t>
            </a:r>
            <a:r>
              <a:rPr lang="cs-CZ" sz="1050" dirty="0" err="1"/>
              <a:t>Gary</a:t>
            </a:r>
            <a:r>
              <a:rPr lang="cs-CZ" sz="1050" dirty="0"/>
              <a:t> M.. </a:t>
            </a:r>
            <a:r>
              <a:rPr lang="cs-CZ" sz="1050" i="1" dirty="0"/>
              <a:t>Wikipedia.org</a:t>
            </a:r>
            <a:r>
              <a:rPr lang="cs-CZ" sz="1050" dirty="0"/>
              <a:t> [online]. [cit. 3.12.2012]. Dostupný na WWW: </a:t>
            </a:r>
            <a:r>
              <a:rPr lang="cs-CZ" sz="1050" dirty="0">
                <a:hlinkClick r:id="rId11"/>
              </a:rPr>
              <a:t>http://</a:t>
            </a:r>
            <a:r>
              <a:rPr lang="cs-CZ" sz="1050" dirty="0" smtClean="0">
                <a:hlinkClick r:id="rId11"/>
              </a:rPr>
              <a:t>en.wikipedia.org/wiki/File:Alligator_snapping_turtle.jpg</a:t>
            </a:r>
            <a:endParaRPr lang="cs-CZ" sz="1050" dirty="0" smtClean="0"/>
          </a:p>
          <a:p>
            <a:r>
              <a:rPr lang="cs-CZ" sz="1050" dirty="0" smtClean="0"/>
              <a:t>Obr. 12: </a:t>
            </a:r>
            <a:r>
              <a:rPr lang="cs-CZ" sz="1050" dirty="0"/>
              <a:t>PINGSTONE, Adrian.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3.12.2012].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12"/>
              </a:rPr>
              <a:t>http://</a:t>
            </a:r>
            <a:r>
              <a:rPr lang="cs-CZ" sz="1050" dirty="0" smtClean="0">
                <a:hlinkClick r:id="rId12"/>
              </a:rPr>
              <a:t>en.wikipedia.org/wiki/File:Tortoise.spur-thighed.arp.750pix.jpg</a:t>
            </a:r>
            <a:endParaRPr lang="cs-CZ" sz="1050" dirty="0" smtClean="0"/>
          </a:p>
          <a:p>
            <a:r>
              <a:rPr lang="cs-CZ" sz="1050" dirty="0" smtClean="0"/>
              <a:t>Obr. 13: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3.12.2012]. Dostupný na WWW: </a:t>
            </a:r>
            <a:r>
              <a:rPr lang="cs-CZ" sz="1050" dirty="0">
                <a:hlinkClick r:id="rId13"/>
              </a:rPr>
              <a:t>http://</a:t>
            </a:r>
            <a:r>
              <a:rPr lang="cs-CZ" sz="1050" dirty="0" smtClean="0">
                <a:hlinkClick r:id="rId13"/>
              </a:rPr>
              <a:t>en.wikipedia.org/wiki/File:Amboinensis2.jpg</a:t>
            </a:r>
            <a:endParaRPr lang="cs-CZ" sz="1050" dirty="0" smtClean="0"/>
          </a:p>
          <a:p>
            <a:r>
              <a:rPr lang="cs-CZ" sz="1050" dirty="0" smtClean="0"/>
              <a:t>Obr. 14: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3.12.2012]. Dostupný na WWW: </a:t>
            </a:r>
            <a:r>
              <a:rPr lang="cs-CZ" sz="1050" dirty="0">
                <a:hlinkClick r:id="rId14"/>
              </a:rPr>
              <a:t>http://</a:t>
            </a:r>
            <a:r>
              <a:rPr lang="cs-CZ" sz="1050" dirty="0" smtClean="0">
                <a:hlinkClick r:id="rId14"/>
              </a:rPr>
              <a:t>commons.wikimedia.org/wiki/File:Aldabra_mating_4.JPG?uselang=cs</a:t>
            </a:r>
            <a:endParaRPr lang="cs-CZ" sz="1050" dirty="0" smtClean="0"/>
          </a:p>
          <a:p>
            <a:r>
              <a:rPr lang="cs-CZ" sz="1050" dirty="0" smtClean="0"/>
              <a:t>Obr. 15: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3.12.2012]. Dostupný na WWW: </a:t>
            </a:r>
            <a:r>
              <a:rPr lang="cs-CZ" sz="1050" dirty="0">
                <a:hlinkClick r:id="rId15"/>
              </a:rPr>
              <a:t>http://</a:t>
            </a:r>
            <a:r>
              <a:rPr lang="cs-CZ" sz="1050" dirty="0" smtClean="0">
                <a:hlinkClick r:id="rId15"/>
              </a:rPr>
              <a:t>commons.wikimedia.org/wiki/File:Snapping_turtle_4_md.jpg</a:t>
            </a:r>
            <a:endParaRPr lang="cs-CZ" sz="1050" dirty="0" smtClean="0"/>
          </a:p>
          <a:p>
            <a:r>
              <a:rPr lang="cs-CZ" sz="1050" dirty="0" smtClean="0"/>
              <a:t>Obr. 16: </a:t>
            </a:r>
            <a:r>
              <a:rPr lang="cs-CZ" sz="1050" dirty="0"/>
              <a:t>WERNER, Berthold. </a:t>
            </a:r>
            <a:r>
              <a:rPr lang="cs-CZ" sz="1050" i="1" dirty="0"/>
              <a:t>Wikipedia.org</a:t>
            </a:r>
            <a:r>
              <a:rPr lang="cs-CZ" sz="1050" dirty="0"/>
              <a:t> [online]. [cit. 3.12.2012]. Dostupný na WWW: </a:t>
            </a:r>
            <a:r>
              <a:rPr lang="cs-CZ" sz="1050" dirty="0">
                <a:hlinkClick r:id="rId16"/>
              </a:rPr>
              <a:t>http://</a:t>
            </a:r>
            <a:r>
              <a:rPr lang="cs-CZ" sz="1050" dirty="0" smtClean="0">
                <a:hlinkClick r:id="rId16"/>
              </a:rPr>
              <a:t>commons.wikimedia.org/wiki/File:Testudo_hermanni_BW_2.JPG</a:t>
            </a:r>
            <a:endParaRPr lang="cs-CZ" sz="1050" dirty="0" smtClean="0"/>
          </a:p>
          <a:p>
            <a:r>
              <a:rPr lang="cs-CZ" sz="1050" dirty="0" smtClean="0"/>
              <a:t>Obr. 17: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3.12.2012]. Dostupný na WWW: </a:t>
            </a:r>
            <a:r>
              <a:rPr lang="cs-CZ" sz="1000" dirty="0">
                <a:hlinkClick r:id="rId17"/>
              </a:rPr>
              <a:t>http://</a:t>
            </a:r>
            <a:r>
              <a:rPr lang="cs-CZ" sz="1000" dirty="0" smtClean="0">
                <a:hlinkClick r:id="rId17"/>
              </a:rPr>
              <a:t>en.wikipedia.org/wiki/File:Testudo_hermanni_hermanni_Mallorca_02.jpg</a:t>
            </a:r>
            <a:endParaRPr lang="cs-CZ" sz="1000" dirty="0" smtClean="0"/>
          </a:p>
          <a:p>
            <a:r>
              <a:rPr lang="cs-CZ" sz="1000" dirty="0" smtClean="0"/>
              <a:t>Obr. 18: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3.12.2012]. Dostupný na WWW: </a:t>
            </a:r>
            <a:r>
              <a:rPr lang="cs-CZ" sz="1000" dirty="0">
                <a:hlinkClick r:id="rId18"/>
              </a:rPr>
              <a:t>http://</a:t>
            </a:r>
            <a:r>
              <a:rPr lang="cs-CZ" sz="1000" dirty="0" smtClean="0">
                <a:hlinkClick r:id="rId18"/>
              </a:rPr>
              <a:t>commons.wikimedia.org/wiki/File:Testudo_horsfieldii_walking.jpg</a:t>
            </a:r>
            <a:endParaRPr lang="cs-CZ" sz="1000" dirty="0" smtClean="0"/>
          </a:p>
          <a:p>
            <a:r>
              <a:rPr lang="cs-CZ" sz="1000" dirty="0" smtClean="0"/>
              <a:t>Obr. 19: </a:t>
            </a:r>
            <a:r>
              <a:rPr lang="cs-CZ" sz="1000" dirty="0"/>
              <a:t>AUTOR NEUVEDEN. </a:t>
            </a:r>
            <a:r>
              <a:rPr lang="cs-CZ" sz="1000" i="1" dirty="0"/>
              <a:t>Wikipedia.cz</a:t>
            </a:r>
            <a:r>
              <a:rPr lang="cs-CZ" sz="1000" dirty="0"/>
              <a:t> [online]. [cit. 3.12.2012]. Dostupný na WWW: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cs.wikipedia.org/wiki/Soubor:Galapagos_Geochelone_nigra_porteri.jpg</a:t>
            </a:r>
            <a:endParaRPr lang="cs-CZ" sz="1000" dirty="0" smtClean="0"/>
          </a:p>
          <a:p>
            <a:r>
              <a:rPr lang="cs-CZ" sz="1000" dirty="0" smtClean="0"/>
              <a:t>Obr. 20: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3.12.2012]. Dostupný na WWW: </a:t>
            </a:r>
            <a:r>
              <a:rPr lang="cs-CZ" sz="1000" dirty="0">
                <a:hlinkClick r:id="rId19"/>
              </a:rPr>
              <a:t>http://</a:t>
            </a:r>
            <a:r>
              <a:rPr lang="cs-CZ" sz="1000" dirty="0" smtClean="0">
                <a:hlinkClick r:id="rId19"/>
              </a:rPr>
              <a:t>cs.wikipedia.org/wiki/Soubor:Tortoise1_cepolina.jpg</a:t>
            </a:r>
            <a:endParaRPr lang="cs-CZ" sz="1000" dirty="0" smtClean="0"/>
          </a:p>
          <a:p>
            <a:r>
              <a:rPr lang="cs-CZ" sz="1000" dirty="0" smtClean="0"/>
              <a:t>Obr. 21: </a:t>
            </a:r>
            <a:r>
              <a:rPr lang="cs-CZ" sz="1000" dirty="0"/>
              <a:t>STOLZ, </a:t>
            </a:r>
            <a:r>
              <a:rPr lang="cs-CZ" sz="1000" dirty="0" err="1"/>
              <a:t>Gary</a:t>
            </a:r>
            <a:r>
              <a:rPr lang="cs-CZ" sz="1000" dirty="0"/>
              <a:t> M.. </a:t>
            </a:r>
            <a:r>
              <a:rPr lang="cs-CZ" sz="1000" i="1" dirty="0"/>
              <a:t>Wikipedia.org</a:t>
            </a:r>
            <a:r>
              <a:rPr lang="cs-CZ" sz="1000" dirty="0"/>
              <a:t> [online]. [cit. 3.12.2012]. Dostupný na WWW: </a:t>
            </a:r>
            <a:r>
              <a:rPr lang="cs-CZ" sz="1000" dirty="0">
                <a:hlinkClick r:id="rId20"/>
              </a:rPr>
              <a:t>http://</a:t>
            </a:r>
            <a:r>
              <a:rPr lang="cs-CZ" sz="1000" dirty="0" smtClean="0">
                <a:hlinkClick r:id="rId20"/>
              </a:rPr>
              <a:t>cs.wikipedia.org/wiki/Soubor:Alligator_snapping_turtle.jpg</a:t>
            </a:r>
            <a:endParaRPr lang="cs-CZ" sz="1000" dirty="0" smtClean="0"/>
          </a:p>
          <a:p>
            <a:r>
              <a:rPr lang="cs-CZ" sz="1000" dirty="0" smtClean="0"/>
              <a:t>Obr. 22: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 smtClean="0"/>
              <a:t>3.12.2012]. </a:t>
            </a:r>
            <a:r>
              <a:rPr lang="cs-CZ" sz="1000" dirty="0"/>
              <a:t>Dostupný na WWW: http://cs.wikipedia.org/wiki/Soubor:Hawaii_turtle_2.JPG</a:t>
            </a:r>
          </a:p>
        </p:txBody>
      </p:sp>
    </p:spTree>
    <p:extLst>
      <p:ext uri="{BB962C8B-B14F-4D97-AF65-F5344CB8AC3E}">
        <p14:creationId xmlns:p14="http://schemas.microsoft.com/office/powerpoint/2010/main" xmlns="" val="48740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22233</TotalTime>
  <Words>369</Words>
  <Application>Microsoft Office PowerPoint</Application>
  <PresentationFormat>Předvádění na obrazovce (4:3)</PresentationFormat>
  <Paragraphs>123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Snímek 1</vt:lpstr>
      <vt:lpstr>Snímek 2</vt:lpstr>
      <vt:lpstr>ŽELVY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ŽELVY</dc:title>
  <dc:creator>LukášD</dc:creator>
  <cp:lastModifiedBy>Dum</cp:lastModifiedBy>
  <cp:revision>26</cp:revision>
  <dcterms:created xsi:type="dcterms:W3CDTF">2013-01-23T23:11:44Z</dcterms:created>
  <dcterms:modified xsi:type="dcterms:W3CDTF">2013-06-25T21:49:57Z</dcterms:modified>
</cp:coreProperties>
</file>