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210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066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562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041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939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836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948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269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422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180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220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18F14-60CA-4442-9F74-4E230A4B2A2F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58D64-25E2-4E4C-B8F4-C1470FAD3F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431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altwaterCrocodile('Maximo').jpg" TargetMode="External"/><Relationship Id="rId3" Type="http://schemas.openxmlformats.org/officeDocument/2006/relationships/hyperlink" Target="http://en.wikipedia.org/wiki/File:World.distribution.crocodilia.1.png" TargetMode="External"/><Relationship Id="rId7" Type="http://schemas.openxmlformats.org/officeDocument/2006/relationships/hyperlink" Target="http://en.wikipedia.org/wiki/File:Albino_American_Alligator_CAS_head_right_side.JPG" TargetMode="External"/><Relationship Id="rId12" Type="http://schemas.openxmlformats.org/officeDocument/2006/relationships/hyperlink" Target="http://commons.wikimedia.org/wiki/File:Indian_Gharial_Crocodile_Digon3.JPG?uselang=cs" TargetMode="External"/><Relationship Id="rId2" Type="http://schemas.openxmlformats.org/officeDocument/2006/relationships/hyperlink" Target="http://commons.wikimedia.org/wiki/File:Aggressive_young_crockodil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Crocodile_teeth.JPG" TargetMode="External"/><Relationship Id="rId11" Type="http://schemas.openxmlformats.org/officeDocument/2006/relationships/hyperlink" Target="http://cs.wikipedia.org/wiki/Soubor:Alligator_mississipiensis_Distribution.png" TargetMode="External"/><Relationship Id="rId5" Type="http://schemas.openxmlformats.org/officeDocument/2006/relationships/hyperlink" Target="http://en.wikipedia.org/wiki/File:Gator&amp;croc.png" TargetMode="External"/><Relationship Id="rId10" Type="http://schemas.openxmlformats.org/officeDocument/2006/relationships/hyperlink" Target="http://commons.wikimedia.org/wiki/File:Alligator_mississippiensis_-_Oasis_Park_-_04.jpg?uselang=cs" TargetMode="External"/><Relationship Id="rId4" Type="http://schemas.openxmlformats.org/officeDocument/2006/relationships/hyperlink" Target="http://en.wikipedia.org/wiki/File:Comparison_-_Crocodilia.jpg" TargetMode="External"/><Relationship Id="rId9" Type="http://schemas.openxmlformats.org/officeDocument/2006/relationships/hyperlink" Target="http://cs.wikipedia.org/wiki/Soubor:Crocodylus_porosus_Distributio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230798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VY_32_INOVACE_10_15B_Plazi - krokodýli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43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338180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charakteristikou krokodýlů.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anatomii, rozšíření a rozdělení krokodýlů. Rozpozná od sebe</a:t>
            </a:r>
          </a:p>
          <a:p>
            <a:r>
              <a:rPr lang="cs-CZ" dirty="0" smtClean="0"/>
              <a:t>podle charakteristických znaků tři skupiny krokodýlů. Bude umět popsat rozšíření </a:t>
            </a:r>
          </a:p>
          <a:p>
            <a:r>
              <a:rPr lang="cs-CZ" dirty="0" smtClean="0"/>
              <a:t>krokodýlů.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10. 12. 2012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11. 12. 2012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87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Aggressive young crockodi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" y="404664"/>
            <a:ext cx="9169558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685800" y="188640"/>
            <a:ext cx="7772400" cy="147002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800" dirty="0" smtClean="0"/>
              <a:t>KROKODÝLI</a:t>
            </a:r>
            <a:endParaRPr lang="cs-CZ" sz="8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36512" y="65160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50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6834" y="272842"/>
            <a:ext cx="3287054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6834" y="1124744"/>
            <a:ext cx="7428508" cy="55399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velmi starý řád plazů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a Zemi žijí již od dob dinosaurů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odnes přežívá 23 druhů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ž</a:t>
            </a:r>
            <a:r>
              <a:rPr lang="cs-CZ" sz="2800" dirty="0" smtClean="0"/>
              <a:t>ijí ve vodě 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bývají tropické oblasti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ř</a:t>
            </a:r>
            <a:r>
              <a:rPr lang="cs-CZ" sz="2800" dirty="0" smtClean="0"/>
              <a:t>ád krokodýli se dělí na 3 čeledi: </a:t>
            </a:r>
          </a:p>
          <a:p>
            <a:pPr lvl="1"/>
            <a:r>
              <a:rPr lang="cs-CZ" sz="2800" dirty="0" smtClean="0"/>
              <a:t>1. </a:t>
            </a:r>
            <a:r>
              <a:rPr lang="cs-CZ" sz="2800" dirty="0"/>
              <a:t>a</a:t>
            </a:r>
            <a:r>
              <a:rPr lang="cs-CZ" sz="2800" dirty="0" smtClean="0"/>
              <a:t>ligátoři	2. kajmani 		3. gaviálové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7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4/48/World.distribution.crocodilia.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57528"/>
            <a:ext cx="9143999" cy="4231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36512" y="558924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6834" y="272842"/>
            <a:ext cx="2045112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Rozšíření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19990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6834" y="272842"/>
            <a:ext cx="2190087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Rozdělení</a:t>
            </a:r>
            <a:endParaRPr lang="cs-CZ" sz="4000" dirty="0"/>
          </a:p>
        </p:txBody>
      </p:sp>
      <p:pic>
        <p:nvPicPr>
          <p:cNvPr id="2050" name="Picture 2" descr="File:Comparison - Crocodil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310" y="3275692"/>
            <a:ext cx="915047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231" y="644404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3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2361074"/>
            <a:ext cx="136569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gaviál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8353" y="2361074"/>
            <a:ext cx="175400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aligátor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2361074"/>
            <a:ext cx="196406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krokodýl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2555776" y="193864"/>
            <a:ext cx="6510378" cy="1938992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/>
              <a:t>1. Krokodýli </a:t>
            </a:r>
            <a:r>
              <a:rPr lang="cs-CZ" sz="2400" dirty="0"/>
              <a:t>— zub dole zapadá do rýhy nahoře </a:t>
            </a:r>
            <a:r>
              <a:rPr lang="cs-CZ" sz="2400" dirty="0" smtClean="0"/>
              <a:t>	(</a:t>
            </a:r>
            <a:r>
              <a:rPr lang="cs-CZ" sz="2400" dirty="0"/>
              <a:t>viditelné i při zavřené tlamě)</a:t>
            </a:r>
          </a:p>
          <a:p>
            <a:r>
              <a:rPr lang="cs-CZ" sz="2400" b="1" dirty="0" smtClean="0"/>
              <a:t>2. Aligátoři </a:t>
            </a:r>
            <a:r>
              <a:rPr lang="cs-CZ" sz="2400" b="1" dirty="0"/>
              <a:t>a Kajmani </a:t>
            </a:r>
            <a:r>
              <a:rPr lang="cs-CZ" sz="2400" dirty="0"/>
              <a:t>— zub dole není vidět, </a:t>
            </a:r>
            <a:r>
              <a:rPr lang="cs-CZ" sz="2400" dirty="0" smtClean="0"/>
              <a:t>	zapadá </a:t>
            </a:r>
            <a:r>
              <a:rPr lang="cs-CZ" sz="2400" dirty="0"/>
              <a:t>do jamky</a:t>
            </a:r>
          </a:p>
          <a:p>
            <a:r>
              <a:rPr lang="cs-CZ" sz="2400" b="1" dirty="0" smtClean="0"/>
              <a:t>3. Gaviálové </a:t>
            </a:r>
            <a:r>
              <a:rPr lang="cs-CZ" sz="2400" dirty="0"/>
              <a:t>— úzký, dlouhý čenich se </a:t>
            </a:r>
            <a:r>
              <a:rPr lang="cs-CZ" sz="2400" dirty="0" err="1"/>
              <a:t>zduřinou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0828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0313" y="272842"/>
            <a:ext cx="8002127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Rozdíly mezi krokodýlem a aligátorem</a:t>
            </a:r>
            <a:endParaRPr lang="cs-CZ" sz="4000" dirty="0"/>
          </a:p>
        </p:txBody>
      </p:sp>
      <p:pic>
        <p:nvPicPr>
          <p:cNvPr id="3074" name="Picture 2" descr="File:Gator&amp;croc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663" y="1180429"/>
            <a:ext cx="7080721" cy="548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3093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5601434"/>
            <a:ext cx="175400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aligátor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17615" y="5601434"/>
            <a:ext cx="196406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krokodýl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56701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0313" y="272842"/>
            <a:ext cx="8002127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Rozdíly mezi krokodýlem a aligátorem</a:t>
            </a:r>
            <a:endParaRPr lang="cs-CZ" sz="4000" dirty="0"/>
          </a:p>
        </p:txBody>
      </p:sp>
      <p:pic>
        <p:nvPicPr>
          <p:cNvPr id="4098" name="Picture 2" descr="File:Crocodile tee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94" y="1124745"/>
            <a:ext cx="5432818" cy="307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421179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5</a:t>
            </a:r>
          </a:p>
        </p:txBody>
      </p:sp>
      <p:pic>
        <p:nvPicPr>
          <p:cNvPr id="4100" name="Picture 4" descr="File:Albino American Alligator CAS head right sid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144" y="3429000"/>
            <a:ext cx="4382503" cy="32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00663" y="63720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6</a:t>
            </a: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2924944"/>
            <a:ext cx="175400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aligátor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4042519"/>
            <a:ext cx="196406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krokodýl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4067944" y="2155683"/>
            <a:ext cx="864096" cy="76926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13278" y="1196752"/>
            <a:ext cx="4651210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Ze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</a:t>
            </a:r>
            <a:r>
              <a:rPr lang="cs-CZ" sz="2800" dirty="0" smtClean="0"/>
              <a:t> čelisti vyčnívají zuby.</a:t>
            </a:r>
            <a:endParaRPr lang="cs-CZ" sz="2800" dirty="0"/>
          </a:p>
        </p:txBody>
      </p:sp>
      <p:sp>
        <p:nvSpPr>
          <p:cNvPr id="9" name="Šipka dolů 8"/>
          <p:cNvSpPr/>
          <p:nvPr/>
        </p:nvSpPr>
        <p:spPr>
          <a:xfrm rot="2999059">
            <a:off x="5077488" y="1728940"/>
            <a:ext cx="432048" cy="769261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06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3" grpId="0" animBg="1"/>
      <p:bldP spid="5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pic>
        <p:nvPicPr>
          <p:cNvPr id="1026" name="Picture 2" descr="Soubor:SaltwaterCrocodile('Maximo'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6753065" cy="506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3334" y="631767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47391" y="6025286"/>
            <a:ext cx="2914388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krokodýl mořský</a:t>
            </a:r>
            <a:endParaRPr lang="cs-CZ" sz="3200" dirty="0"/>
          </a:p>
        </p:txBody>
      </p:sp>
      <p:pic>
        <p:nvPicPr>
          <p:cNvPr id="1028" name="Picture 4" descr="Soubor:Crocodylus porosus Distributi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391" y="78135"/>
            <a:ext cx="349567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417865" y="245938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</a:p>
        </p:txBody>
      </p:sp>
    </p:spTree>
    <p:extLst>
      <p:ext uri="{BB962C8B-B14F-4D97-AF65-F5344CB8AC3E}">
        <p14:creationId xmlns:p14="http://schemas.microsoft.com/office/powerpoint/2010/main" val="1048021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Alligator mississippiensis - Oasis Park - 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228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417" y="63279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9</a:t>
            </a: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6220230"/>
            <a:ext cx="4148059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aligátor severoamerický</a:t>
            </a:r>
            <a:endParaRPr lang="cs-CZ" sz="3200" dirty="0"/>
          </a:p>
        </p:txBody>
      </p:sp>
      <p:pic>
        <p:nvPicPr>
          <p:cNvPr id="2052" name="Picture 4" descr="Soubor:Alligator mississipiensis Distributi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905"/>
            <a:ext cx="2483693" cy="271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400580" y="2724785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10</a:t>
            </a:r>
          </a:p>
        </p:txBody>
      </p:sp>
    </p:spTree>
    <p:extLst>
      <p:ext uri="{BB962C8B-B14F-4D97-AF65-F5344CB8AC3E}">
        <p14:creationId xmlns:p14="http://schemas.microsoft.com/office/powerpoint/2010/main" val="1427107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pic>
        <p:nvPicPr>
          <p:cNvPr id="3074" name="Picture 2" descr="File:Indian Gharial Crocodile Digon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21" y="1124744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5647" y="6201570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80532" y="5909182"/>
            <a:ext cx="2393604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gaviál indický</a:t>
            </a:r>
            <a:endParaRPr lang="cs-CZ" sz="3200" dirty="0"/>
          </a:p>
        </p:txBody>
      </p:sp>
      <p:pic>
        <p:nvPicPr>
          <p:cNvPr id="3076" name="Picture 4" descr="Soubor:Gavialis gangeticus Distributi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0"/>
            <a:ext cx="2793988" cy="2330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433997" y="2330986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12</a:t>
            </a:r>
          </a:p>
        </p:txBody>
      </p:sp>
    </p:spTree>
    <p:extLst>
      <p:ext uri="{BB962C8B-B14F-4D97-AF65-F5344CB8AC3E}">
        <p14:creationId xmlns:p14="http://schemas.microsoft.com/office/powerpoint/2010/main" val="155344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9147056" cy="22929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sz="1050" dirty="0" smtClean="0"/>
              <a:t>Obr. 1:</a:t>
            </a:r>
            <a:r>
              <a:rPr lang="cs-CZ" dirty="0" smtClean="0"/>
              <a:t> </a:t>
            </a:r>
            <a:r>
              <a:rPr lang="cs-CZ" sz="1000" dirty="0"/>
              <a:t>WASCHEFORT, </a:t>
            </a:r>
            <a:r>
              <a:rPr lang="cs-CZ" sz="1000" dirty="0" err="1"/>
              <a:t>Hein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10.12.2012]. </a:t>
            </a:r>
            <a:r>
              <a:rPr lang="cs-CZ" sz="1000" dirty="0"/>
              <a:t>Dostupný na WWW: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commons.wikimedia.org/wiki/File:Aggressive_young_crockodile.jpg</a:t>
            </a:r>
            <a:endParaRPr lang="cs-CZ" sz="1000" dirty="0" smtClean="0"/>
          </a:p>
          <a:p>
            <a:r>
              <a:rPr lang="cs-CZ" sz="1000" dirty="0" smtClean="0"/>
              <a:t>Obr. 2: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10.12.2012]. 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en.wikipedia.org/wiki/File:World.distribution.crocodilia.1.png</a:t>
            </a:r>
            <a:endParaRPr lang="cs-CZ" sz="1000" dirty="0" smtClean="0"/>
          </a:p>
          <a:p>
            <a:r>
              <a:rPr lang="cs-CZ" sz="1000" dirty="0" smtClean="0"/>
              <a:t>Obr. 3: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10.12.2012]. Dostupný na WWW: </a:t>
            </a:r>
            <a:r>
              <a:rPr lang="cs-CZ" sz="1000" dirty="0">
                <a:hlinkClick r:id="rId4"/>
              </a:rPr>
              <a:t>http://en.wikipedia.org/wiki/File:Comparison_-_</a:t>
            </a:r>
            <a:r>
              <a:rPr lang="cs-CZ" sz="1000" dirty="0" smtClean="0">
                <a:hlinkClick r:id="rId4"/>
              </a:rPr>
              <a:t>Crocodilia.jpg</a:t>
            </a:r>
            <a:endParaRPr lang="cs-CZ" sz="1000" dirty="0" smtClean="0"/>
          </a:p>
          <a:p>
            <a:r>
              <a:rPr lang="cs-CZ" sz="1000" dirty="0" smtClean="0"/>
              <a:t>Obr. 4: </a:t>
            </a:r>
            <a:r>
              <a:rPr lang="cs-CZ" sz="1000" dirty="0"/>
              <a:t>DITMARS, Raymond </a:t>
            </a:r>
            <a:r>
              <a:rPr lang="cs-CZ" sz="1000" dirty="0" err="1"/>
              <a:t>Lee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10.12.2012]. </a:t>
            </a:r>
            <a:r>
              <a:rPr lang="cs-CZ" sz="1000" dirty="0"/>
              <a:t>Dostupný na WWW: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en.wikipedia.org/wiki/File:Gator%26croc.png</a:t>
            </a:r>
            <a:endParaRPr lang="cs-CZ" sz="1000" dirty="0" smtClean="0"/>
          </a:p>
          <a:p>
            <a:r>
              <a:rPr lang="cs-CZ" sz="1000" dirty="0" smtClean="0"/>
              <a:t>Obr. 5: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10.12.2012]. Dostupný na WWW: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en.wikipedia.org/wiki/File:Crocodile_teeth.JPG</a:t>
            </a:r>
            <a:endParaRPr lang="cs-CZ" sz="1000" dirty="0" smtClean="0"/>
          </a:p>
          <a:p>
            <a:r>
              <a:rPr lang="cs-CZ" sz="1000" dirty="0" smtClean="0"/>
              <a:t>Obr. 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10.12.2012]. Dostupný na WWW: </a:t>
            </a: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en.wikipedia.org/wiki/File:Albino_American_Alligator_CAS_head_right_side.JPG</a:t>
            </a:r>
            <a:endParaRPr lang="cs-CZ" sz="900" dirty="0" smtClean="0"/>
          </a:p>
          <a:p>
            <a:r>
              <a:rPr lang="cs-CZ" sz="1000" dirty="0" smtClean="0"/>
              <a:t>Obr. 7: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10.12.2012]. </a:t>
            </a:r>
            <a:r>
              <a:rPr lang="cs-CZ" sz="1000" dirty="0"/>
              <a:t>Dostupný na WWW: </a:t>
            </a:r>
            <a:r>
              <a:rPr lang="cs-CZ" sz="1000" dirty="0">
                <a:hlinkClick r:id="rId8"/>
              </a:rPr>
              <a:t>http://cs.wikipedia.org/wiki/Soubor:SaltwaterCrocodile(%27Maximo%27).</a:t>
            </a:r>
            <a:r>
              <a:rPr lang="cs-CZ" sz="1000" dirty="0" smtClean="0">
                <a:hlinkClick r:id="rId8"/>
              </a:rPr>
              <a:t>jpg</a:t>
            </a:r>
            <a:endParaRPr lang="cs-CZ" sz="1000" dirty="0" smtClean="0"/>
          </a:p>
          <a:p>
            <a:r>
              <a:rPr lang="cs-CZ" sz="1000" dirty="0" smtClean="0"/>
              <a:t>Obr. 8: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10.12.2012]. Dostupný na WWW: </a:t>
            </a:r>
            <a:r>
              <a:rPr lang="cs-CZ" sz="1000" dirty="0">
                <a:hlinkClick r:id="rId9"/>
              </a:rPr>
              <a:t>http://</a:t>
            </a:r>
            <a:r>
              <a:rPr lang="cs-CZ" sz="1000" dirty="0" smtClean="0">
                <a:hlinkClick r:id="rId9"/>
              </a:rPr>
              <a:t>cs.wikipedia.org/wiki/Soubor:Crocodylus_porosus_Distribution.png</a:t>
            </a:r>
            <a:endParaRPr lang="cs-CZ" sz="1000" dirty="0" smtClean="0"/>
          </a:p>
          <a:p>
            <a:r>
              <a:rPr lang="cs-CZ" sz="1000" dirty="0" smtClean="0"/>
              <a:t>Obr. 9: </a:t>
            </a:r>
            <a:r>
              <a:rPr lang="cs-CZ" sz="900" dirty="0"/>
              <a:t>NAGEL, Norbert. </a:t>
            </a:r>
            <a:r>
              <a:rPr lang="cs-CZ" sz="900" i="1" dirty="0"/>
              <a:t>Wikipedia.org</a:t>
            </a:r>
            <a:r>
              <a:rPr lang="cs-CZ" sz="900" dirty="0"/>
              <a:t> [online]. [cit. 10.12.2012]. Dostupný na WWW: </a:t>
            </a:r>
            <a:r>
              <a:rPr lang="cs-CZ" sz="900" dirty="0">
                <a:hlinkClick r:id="rId10"/>
              </a:rPr>
              <a:t>http://commons.wikimedia.org/wiki/File:Alligator_mississippiensis_-_Oasis_Park_-_</a:t>
            </a:r>
            <a:r>
              <a:rPr lang="cs-CZ" sz="900" dirty="0" smtClean="0">
                <a:hlinkClick r:id="rId10"/>
              </a:rPr>
              <a:t>04.jpg?uselang=cs</a:t>
            </a:r>
            <a:endParaRPr lang="cs-CZ" sz="900" dirty="0" smtClean="0"/>
          </a:p>
          <a:p>
            <a:r>
              <a:rPr lang="cs-CZ" sz="900" dirty="0" smtClean="0"/>
              <a:t>Obr. 10: </a:t>
            </a:r>
            <a:r>
              <a:rPr lang="cs-CZ" sz="900" dirty="0"/>
              <a:t>RASCHKA, </a:t>
            </a:r>
            <a:r>
              <a:rPr lang="cs-CZ" sz="900" dirty="0" err="1"/>
              <a:t>Achim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10.12.2012]. Dostupný na WWW: </a:t>
            </a:r>
            <a:r>
              <a:rPr lang="cs-CZ" sz="900" dirty="0">
                <a:hlinkClick r:id="rId11"/>
              </a:rPr>
              <a:t>http://</a:t>
            </a:r>
            <a:r>
              <a:rPr lang="cs-CZ" sz="900" dirty="0" smtClean="0">
                <a:hlinkClick r:id="rId11"/>
              </a:rPr>
              <a:t>cs.wikipedia.org/wiki/Soubor:Alligator_mississipiensis_Distribution.png</a:t>
            </a:r>
            <a:endParaRPr lang="cs-CZ" sz="900" dirty="0" smtClean="0"/>
          </a:p>
          <a:p>
            <a:r>
              <a:rPr lang="cs-CZ" sz="900" dirty="0" smtClean="0"/>
              <a:t>Obr. 11: </a:t>
            </a:r>
            <a:r>
              <a:rPr lang="cs-CZ" sz="900" dirty="0"/>
              <a:t>ZANDER, Jonathan. </a:t>
            </a:r>
            <a:r>
              <a:rPr lang="cs-CZ" sz="900" i="1" dirty="0"/>
              <a:t>Wikipedia.org</a:t>
            </a:r>
            <a:r>
              <a:rPr lang="cs-CZ" sz="900" dirty="0"/>
              <a:t> [online]. [cit. 10.12.2012]. Dostupný na WWW: </a:t>
            </a:r>
            <a:r>
              <a:rPr lang="cs-CZ" sz="900" dirty="0">
                <a:hlinkClick r:id="rId12"/>
              </a:rPr>
              <a:t>http://</a:t>
            </a:r>
            <a:r>
              <a:rPr lang="cs-CZ" sz="900" dirty="0" smtClean="0">
                <a:hlinkClick r:id="rId12"/>
              </a:rPr>
              <a:t>commons.wikimedia.org/wiki/File:Indian_Gharial_Crocodile_Digon3.JPG?uselang=cs</a:t>
            </a:r>
            <a:endParaRPr lang="cs-CZ" sz="900" dirty="0" smtClean="0"/>
          </a:p>
          <a:p>
            <a:r>
              <a:rPr lang="cs-CZ" sz="900" dirty="0" smtClean="0"/>
              <a:t>Obr. 12: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10.12.2012]. Dostupný na WWW: http://cs.wikipedia.org/wiki/Soubor:Gavialis_gangeticus_Distribution.png</a:t>
            </a:r>
          </a:p>
        </p:txBody>
      </p:sp>
    </p:spTree>
    <p:extLst>
      <p:ext uri="{BB962C8B-B14F-4D97-AF65-F5344CB8AC3E}">
        <p14:creationId xmlns:p14="http://schemas.microsoft.com/office/powerpoint/2010/main" val="41289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10201</TotalTime>
  <Words>223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10</cp:revision>
  <dcterms:created xsi:type="dcterms:W3CDTF">2013-04-17T21:56:30Z</dcterms:created>
  <dcterms:modified xsi:type="dcterms:W3CDTF">2012-12-10T16:15:52Z</dcterms:modified>
</cp:coreProperties>
</file>