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60" r:id="rId6"/>
    <p:sldId id="259" r:id="rId7"/>
    <p:sldId id="261" r:id="rId8"/>
    <p:sldId id="262" r:id="rId9"/>
    <p:sldId id="263" r:id="rId10"/>
    <p:sldId id="264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04" y="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C074-1DA5-4E0A-9B9C-13AE40A6734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16944-C893-4C9F-A36F-9D6DDA1B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097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C074-1DA5-4E0A-9B9C-13AE40A6734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16944-C893-4C9F-A36F-9D6DDA1B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824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C074-1DA5-4E0A-9B9C-13AE40A6734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16944-C893-4C9F-A36F-9D6DDA1B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7740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C074-1DA5-4E0A-9B9C-13AE40A6734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16944-C893-4C9F-A36F-9D6DDA1B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719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C074-1DA5-4E0A-9B9C-13AE40A6734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16944-C893-4C9F-A36F-9D6DDA1B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0366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C074-1DA5-4E0A-9B9C-13AE40A6734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16944-C893-4C9F-A36F-9D6DDA1B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75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C074-1DA5-4E0A-9B9C-13AE40A6734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16944-C893-4C9F-A36F-9D6DDA1B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581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C074-1DA5-4E0A-9B9C-13AE40A6734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16944-C893-4C9F-A36F-9D6DDA1B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3547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C074-1DA5-4E0A-9B9C-13AE40A6734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16944-C893-4C9F-A36F-9D6DDA1B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970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C074-1DA5-4E0A-9B9C-13AE40A6734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16944-C893-4C9F-A36F-9D6DDA1B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283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9C074-1DA5-4E0A-9B9C-13AE40A6734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16944-C893-4C9F-A36F-9D6DDA1B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832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29C074-1DA5-4E0A-9B9C-13AE40A6734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16944-C893-4C9F-A36F-9D6DDA1B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752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Zaskroniec_01.JPG?uselang=cs" TargetMode="External"/><Relationship Id="rId7" Type="http://schemas.openxmlformats.org/officeDocument/2006/relationships/hyperlink" Target="http://commons.wikimedia.org/wiki/File:BitisGabonica-Artis.JPG?uselang=cs" TargetMode="External"/><Relationship Id="rId2" Type="http://schemas.openxmlformats.org/officeDocument/2006/relationships/hyperlink" Target="http://commons.wikimedia.org/wiki/File:Natrix_0697.JPG?uselang=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wiki/File:Boa_constrictor_(2).jpg" TargetMode="External"/><Relationship Id="rId5" Type="http://schemas.openxmlformats.org/officeDocument/2006/relationships/hyperlink" Target="http://en.wikipedia.org/wiki/File:Eunectes_murinus2.jpg" TargetMode="External"/><Relationship Id="rId4" Type="http://schemas.openxmlformats.org/officeDocument/2006/relationships/hyperlink" Target="http://commons.wikimedia.org/wiki/File:Huggis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7251199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VY_32_INOVACE_11_15B_Hadi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7. ročník</a:t>
                      </a:r>
                      <a:endParaRPr lang="cs-CZ" sz="1800" b="0" i="0" u="none" strike="noStrike" dirty="0" smtClean="0"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2772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912422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</a:t>
            </a:r>
            <a:r>
              <a:rPr lang="cs-CZ" dirty="0" smtClean="0"/>
              <a:t>se základní charakteristikou hadů.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</a:t>
            </a:r>
            <a:r>
              <a:rPr lang="cs-CZ" dirty="0" smtClean="0"/>
              <a:t>charakterizovat hady z hlediska jejich anatomie, života, rozmnožování a</a:t>
            </a:r>
          </a:p>
          <a:p>
            <a:r>
              <a:rPr lang="cs-CZ" dirty="0" smtClean="0"/>
              <a:t>způsobů lovu potravy. Seznámí se se známými druhy hadů, které se naučí poznávat.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5</a:t>
            </a:r>
            <a:r>
              <a:rPr lang="cs-CZ" dirty="0" smtClean="0"/>
              <a:t>. </a:t>
            </a:r>
            <a:r>
              <a:rPr lang="cs-CZ" dirty="0" smtClean="0"/>
              <a:t>1. </a:t>
            </a:r>
            <a:r>
              <a:rPr lang="cs-CZ" dirty="0" smtClean="0"/>
              <a:t>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7</a:t>
            </a:r>
            <a:r>
              <a:rPr lang="cs-CZ" dirty="0" smtClean="0"/>
              <a:t>. 1. </a:t>
            </a:r>
            <a:r>
              <a:rPr lang="cs-CZ" dirty="0" smtClean="0"/>
              <a:t>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7437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8800" dirty="0" smtClean="0"/>
              <a:t>Hadi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3103224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9512" y="260648"/>
            <a:ext cx="497661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 skupiny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124744"/>
            <a:ext cx="6798913" cy="255454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podřád plazů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studenokrevní obratlovci bez končetin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dravci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lov pomocí jedu nebo škrcení</a:t>
            </a:r>
          </a:p>
          <a:p>
            <a:pPr marL="285750" indent="-285750">
              <a:buFontTx/>
              <a:buChar char="-"/>
            </a:pPr>
            <a:r>
              <a:rPr lang="cs-CZ" sz="3200" dirty="0"/>
              <a:t>c</a:t>
            </a:r>
            <a:r>
              <a:rPr lang="cs-CZ" sz="3200" dirty="0" smtClean="0"/>
              <a:t>ca 2700 druhů (410 jedovatých)</a:t>
            </a:r>
          </a:p>
        </p:txBody>
      </p:sp>
      <p:pic>
        <p:nvPicPr>
          <p:cNvPr id="1026" name="Picture 2" descr="Soubor:Lampropeltis Mexicana Greeri (12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789040"/>
            <a:ext cx="4320480" cy="2878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571068" y="635978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951664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412776"/>
            <a:ext cx="8099205" cy="446276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slabý zrak sluch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výborný čich, termoreceptory</a:t>
            </a:r>
          </a:p>
          <a:p>
            <a:pPr marL="285750" indent="-285750">
              <a:buFontTx/>
              <a:buChar char="-"/>
            </a:pPr>
            <a:r>
              <a:rPr lang="cs-CZ" sz="3200" b="1" dirty="0" err="1" smtClean="0"/>
              <a:t>Jacobsonův</a:t>
            </a:r>
            <a:r>
              <a:rPr lang="cs-CZ" sz="3200" b="1" dirty="0" smtClean="0"/>
              <a:t> orgán: </a:t>
            </a:r>
            <a:r>
              <a:rPr lang="cs-CZ" sz="2800" dirty="0" smtClean="0"/>
              <a:t>umístěn na patře, analyzuje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vzorky pachu, které had odebírá kmitajícím jazykem </a:t>
            </a:r>
          </a:p>
          <a:p>
            <a:pPr marL="457200" indent="-457200">
              <a:buFontTx/>
              <a:buChar char="-"/>
            </a:pPr>
            <a:r>
              <a:rPr lang="cs-CZ" sz="3200" u="sng" dirty="0" smtClean="0"/>
              <a:t>kostra: </a:t>
            </a:r>
            <a:r>
              <a:rPr lang="cs-CZ" sz="3200" dirty="0" smtClean="0"/>
              <a:t>páteř, žebra</a:t>
            </a:r>
          </a:p>
          <a:p>
            <a:pPr marL="457200" indent="-457200">
              <a:buFontTx/>
              <a:buChar char="-"/>
            </a:pPr>
            <a:r>
              <a:rPr lang="cs-CZ" sz="3200" u="sng" dirty="0" smtClean="0"/>
              <a:t>povrch těla:</a:t>
            </a:r>
            <a:r>
              <a:rPr lang="cs-CZ" sz="3200" dirty="0" smtClean="0"/>
              <a:t> šupiny (kůži hadi svlékají)</a:t>
            </a:r>
          </a:p>
          <a:p>
            <a:pPr marL="457200" indent="-457200">
              <a:buFontTx/>
              <a:buChar char="-"/>
            </a:pPr>
            <a:r>
              <a:rPr lang="cs-CZ" sz="3200" u="sng" dirty="0" smtClean="0"/>
              <a:t>dýchání:</a:t>
            </a:r>
            <a:r>
              <a:rPr lang="cs-CZ" sz="3200" dirty="0" smtClean="0"/>
              <a:t> většinou jen jedna funkční plíce</a:t>
            </a:r>
          </a:p>
          <a:p>
            <a:pPr marL="457200" indent="-457200">
              <a:buFontTx/>
              <a:buChar char="-"/>
            </a:pPr>
            <a:r>
              <a:rPr lang="cs-CZ" sz="3200" b="1" u="sng" dirty="0" smtClean="0"/>
              <a:t>kloaka:</a:t>
            </a:r>
            <a:r>
              <a:rPr lang="cs-CZ" sz="3200" dirty="0" smtClean="0"/>
              <a:t> společný vývod soustavy vylučovací,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		rozmnožovací, trávicí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2210733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Anatomie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2328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60648"/>
            <a:ext cx="3178947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Rozmnožování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412776"/>
            <a:ext cx="4545796" cy="10772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většina hadů klade vejce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část hadů je živorodých</a:t>
            </a:r>
          </a:p>
        </p:txBody>
      </p:sp>
      <p:pic>
        <p:nvPicPr>
          <p:cNvPr id="3074" name="Picture 2" descr="File:Natrix 069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705" y="2852936"/>
            <a:ext cx="4332494" cy="3908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056171" y="645353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5892080"/>
            <a:ext cx="3156120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vajíčka užovky obojkové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48957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609993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Třídění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23589" y="1556791"/>
            <a:ext cx="1752467" cy="76944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tř. </a:t>
            </a:r>
            <a:r>
              <a:rPr lang="cs-CZ" sz="4400" b="1" dirty="0" smtClean="0"/>
              <a:t>Plazi</a:t>
            </a:r>
            <a:endParaRPr lang="cs-CZ" sz="4400" b="1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1835696" y="2326232"/>
            <a:ext cx="2337058" cy="88674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4185265" y="2326232"/>
            <a:ext cx="0" cy="95036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4188899" y="2326232"/>
            <a:ext cx="2885831" cy="88674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160935" y="3429000"/>
            <a:ext cx="1257140" cy="98488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podtřída</a:t>
            </a:r>
          </a:p>
          <a:p>
            <a:pPr algn="ctr"/>
            <a:r>
              <a:rPr lang="cs-CZ" sz="4000" dirty="0" smtClean="0"/>
              <a:t>Želvy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06253" y="3410406"/>
            <a:ext cx="1716496" cy="98488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řád</a:t>
            </a:r>
          </a:p>
          <a:p>
            <a:pPr algn="ctr"/>
            <a:r>
              <a:rPr lang="cs-CZ" sz="4000" dirty="0" smtClean="0"/>
              <a:t>Haterie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37582" y="3410405"/>
            <a:ext cx="1874296" cy="98488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řád</a:t>
            </a:r>
          </a:p>
          <a:p>
            <a:pPr algn="ctr"/>
            <a:r>
              <a:rPr lang="cs-CZ" sz="4000" dirty="0" smtClean="0"/>
              <a:t>Šupinatí</a:t>
            </a:r>
            <a:endParaRPr lang="cs-CZ" sz="4000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5781716" y="4365104"/>
            <a:ext cx="1316450" cy="59929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7100664" y="4365104"/>
            <a:ext cx="1143744" cy="59929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778285" y="5085184"/>
            <a:ext cx="1515095" cy="98488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podřád</a:t>
            </a:r>
          </a:p>
          <a:p>
            <a:pPr algn="ctr"/>
            <a:r>
              <a:rPr lang="cs-CZ" sz="4000" dirty="0" smtClean="0"/>
              <a:t>Ještěři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76785" y="5085183"/>
            <a:ext cx="1135247" cy="98488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podřád</a:t>
            </a:r>
          </a:p>
          <a:p>
            <a:pPr algn="ctr"/>
            <a:r>
              <a:rPr lang="cs-CZ" sz="4000" dirty="0" smtClean="0"/>
              <a:t>Hadi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00884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846998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 - ČR</a:t>
            </a:r>
            <a:endParaRPr lang="cs-CZ" sz="4000" dirty="0"/>
          </a:p>
        </p:txBody>
      </p:sp>
      <p:pic>
        <p:nvPicPr>
          <p:cNvPr id="4098" name="Picture 2" descr="File:Zaskroniec 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4"/>
            <a:ext cx="4176464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7202" y="530243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5559623"/>
            <a:ext cx="2588209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užovka obojková</a:t>
            </a:r>
            <a:endParaRPr lang="cs-CZ" sz="2800" dirty="0"/>
          </a:p>
        </p:txBody>
      </p:sp>
      <p:pic>
        <p:nvPicPr>
          <p:cNvPr id="4100" name="Picture 4" descr="File:Huggi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67843"/>
            <a:ext cx="39528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630479" y="6165304"/>
            <a:ext cx="2109873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zmije obecná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608135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134850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7" grpId="0" animBg="1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31376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 - svět</a:t>
            </a:r>
            <a:endParaRPr lang="cs-CZ" sz="4000" dirty="0"/>
          </a:p>
        </p:txBody>
      </p:sp>
      <p:pic>
        <p:nvPicPr>
          <p:cNvPr id="5122" name="Picture 2" descr="File:Eunectes murinus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4"/>
            <a:ext cx="3960440" cy="2902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404258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08632" y="4218182"/>
            <a:ext cx="2435923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anakonda velká</a:t>
            </a:r>
            <a:endParaRPr lang="cs-CZ" sz="2800" dirty="0"/>
          </a:p>
        </p:txBody>
      </p:sp>
      <p:pic>
        <p:nvPicPr>
          <p:cNvPr id="5124" name="Picture 4" descr="File:Boa constrictor (2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1825" y="1844824"/>
            <a:ext cx="4286250" cy="299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41825" y="483567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5301208"/>
            <a:ext cx="2731197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hroznýš královský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54081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7" grpId="0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31376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 - svět</a:t>
            </a:r>
            <a:endParaRPr lang="cs-CZ" sz="4000" dirty="0"/>
          </a:p>
        </p:txBody>
      </p:sp>
      <p:pic>
        <p:nvPicPr>
          <p:cNvPr id="6146" name="Picture 2" descr="File:BitisGabonica-Arti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058" y="1124744"/>
            <a:ext cx="4934625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443711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24658" y="4993431"/>
            <a:ext cx="2411238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zmije gabunská</a:t>
            </a:r>
            <a:endParaRPr lang="cs-CZ" sz="2800" dirty="0"/>
          </a:p>
        </p:txBody>
      </p:sp>
      <p:pic>
        <p:nvPicPr>
          <p:cNvPr id="6148" name="Picture 4" descr="Soubor:Crotalus horridus (1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4278" y="2780928"/>
            <a:ext cx="3670728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275294" y="572369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8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31148" y="6031471"/>
            <a:ext cx="1381212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chřestýš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72109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7" grpId="0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843" y="116632"/>
            <a:ext cx="3167021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 obrázků: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96" y="980728"/>
            <a:ext cx="9297738" cy="15004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5.1.2013</a:t>
            </a:r>
            <a:r>
              <a:rPr lang="cs-CZ" sz="1050" dirty="0"/>
              <a:t>]. Dostupný na WWW: http://cs.wikipedia.org/wiki/Soubor:Lampropeltis_Mexicana_Greeri_(12).JPG</a:t>
            </a:r>
            <a:r>
              <a:rPr lang="cs-CZ" dirty="0" smtClean="0"/>
              <a:t> </a:t>
            </a:r>
          </a:p>
          <a:p>
            <a:r>
              <a:rPr lang="cs-CZ" sz="1050" dirty="0" smtClean="0"/>
              <a:t>Obr. 2.: </a:t>
            </a:r>
            <a:r>
              <a:rPr lang="nl-NL" sz="1050" dirty="0"/>
              <a:t>WILHELM, Georg. </a:t>
            </a:r>
            <a:r>
              <a:rPr lang="nl-NL" sz="1050" i="1" dirty="0"/>
              <a:t>Wikipedia.org</a:t>
            </a:r>
            <a:r>
              <a:rPr lang="nl-NL" sz="1050" dirty="0"/>
              <a:t> [online]. [cit. </a:t>
            </a:r>
            <a:r>
              <a:rPr lang="cs-CZ" sz="1050" dirty="0"/>
              <a:t>5.1</a:t>
            </a:r>
            <a:r>
              <a:rPr lang="nl-NL" sz="1050" dirty="0" smtClean="0"/>
              <a:t>.2013</a:t>
            </a:r>
            <a:r>
              <a:rPr lang="nl-NL" sz="1050" dirty="0"/>
              <a:t>]. Dostupný na WWW: </a:t>
            </a:r>
            <a:r>
              <a:rPr lang="nl-NL" sz="1050" dirty="0">
                <a:hlinkClick r:id="rId2"/>
              </a:rPr>
              <a:t>http://</a:t>
            </a:r>
            <a:r>
              <a:rPr lang="nl-NL" sz="1050" dirty="0" smtClean="0">
                <a:hlinkClick r:id="rId2"/>
              </a:rPr>
              <a:t>commons.wikimedia.org/wiki/File:Natrix_0697.JPG?uselang=cs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5.1.2013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commons.wikimedia.org/wiki/File:Zaskroniec_01.JPG?uselang=cs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5.1.2013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commons.wikimedia.org/wiki/File:Huggis.jpg?uselang=cs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5.1.2013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en.wikipedia.org/wiki/File:Eunectes_murinus2.jpg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BAKER, </a:t>
            </a:r>
            <a:r>
              <a:rPr lang="cs-CZ" sz="1050" dirty="0" err="1"/>
              <a:t>Tod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5.1.2013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6"/>
              </a:rPr>
              <a:t>http://en.wikipedia.org/wiki/File:Boa_constrictor_(2).</a:t>
            </a:r>
            <a:r>
              <a:rPr lang="cs-CZ" sz="1050" dirty="0" smtClean="0">
                <a:hlinkClick r:id="rId6"/>
              </a:rPr>
              <a:t>jpg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5.1.2013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commons.wikimedia.org/wiki/File:BitisGabonica-Artis.JPG?uselang=cs</a:t>
            </a:r>
            <a:endParaRPr lang="cs-CZ" sz="1050" dirty="0" smtClean="0"/>
          </a:p>
          <a:p>
            <a:r>
              <a:rPr lang="cs-CZ" sz="1050" dirty="0" smtClean="0"/>
              <a:t>Obr. 8: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5.1.2013</a:t>
            </a:r>
            <a:r>
              <a:rPr lang="cs-CZ" sz="1050" dirty="0"/>
              <a:t>]. Dostupný na WWW: http://cs.wikipedia.org/wiki/Soubor:Crotalus_horridus_(1).jpg</a:t>
            </a:r>
          </a:p>
        </p:txBody>
      </p:sp>
    </p:spTree>
    <p:extLst>
      <p:ext uri="{BB962C8B-B14F-4D97-AF65-F5344CB8AC3E}">
        <p14:creationId xmlns:p14="http://schemas.microsoft.com/office/powerpoint/2010/main" val="3772800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37524</TotalTime>
  <Words>256</Words>
  <Application>Microsoft Office PowerPoint</Application>
  <PresentationFormat>Předvádění na obrazovce (4:3)</PresentationFormat>
  <Paragraphs>83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Hadi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Hadi</dc:title>
  <dc:creator>LukášD</dc:creator>
  <cp:lastModifiedBy>LukášD</cp:lastModifiedBy>
  <cp:revision>10</cp:revision>
  <dcterms:created xsi:type="dcterms:W3CDTF">2013-05-06T20:41:48Z</dcterms:created>
  <dcterms:modified xsi:type="dcterms:W3CDTF">2013-01-05T16:14:00Z</dcterms:modified>
</cp:coreProperties>
</file>