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7" r:id="rId2"/>
    <p:sldId id="258" r:id="rId3"/>
    <p:sldId id="256" r:id="rId4"/>
    <p:sldId id="259" r:id="rId5"/>
    <p:sldId id="322" r:id="rId6"/>
    <p:sldId id="320" r:id="rId7"/>
    <p:sldId id="323" r:id="rId8"/>
    <p:sldId id="324" r:id="rId9"/>
    <p:sldId id="326" r:id="rId10"/>
    <p:sldId id="294" r:id="rId11"/>
    <p:sldId id="297" r:id="rId12"/>
    <p:sldId id="298" r:id="rId13"/>
    <p:sldId id="296" r:id="rId14"/>
    <p:sldId id="327" r:id="rId15"/>
    <p:sldId id="330" r:id="rId16"/>
    <p:sldId id="331" r:id="rId17"/>
    <p:sldId id="332" r:id="rId18"/>
    <p:sldId id="333" r:id="rId19"/>
    <p:sldId id="334" r:id="rId20"/>
    <p:sldId id="335" r:id="rId21"/>
    <p:sldId id="348" r:id="rId22"/>
    <p:sldId id="305" r:id="rId23"/>
    <p:sldId id="308" r:id="rId24"/>
    <p:sldId id="340" r:id="rId25"/>
    <p:sldId id="341" r:id="rId26"/>
    <p:sldId id="342" r:id="rId27"/>
    <p:sldId id="309" r:id="rId28"/>
    <p:sldId id="310" r:id="rId29"/>
    <p:sldId id="336" r:id="rId30"/>
    <p:sldId id="337" r:id="rId31"/>
    <p:sldId id="338" r:id="rId32"/>
    <p:sldId id="339" r:id="rId33"/>
    <p:sldId id="312" r:id="rId34"/>
    <p:sldId id="328" r:id="rId35"/>
    <p:sldId id="343" r:id="rId36"/>
    <p:sldId id="344" r:id="rId37"/>
    <p:sldId id="346" r:id="rId38"/>
    <p:sldId id="345" r:id="rId39"/>
    <p:sldId id="347" r:id="rId40"/>
    <p:sldId id="319" r:id="rId4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30" autoAdjust="0"/>
    <p:restoredTop sz="94646" autoAdjust="0"/>
  </p:normalViewPr>
  <p:slideViewPr>
    <p:cSldViewPr>
      <p:cViewPr varScale="1">
        <p:scale>
          <a:sx n="68" d="100"/>
          <a:sy n="68" d="100"/>
        </p:scale>
        <p:origin x="-12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256884-3EBC-4D99-8371-5A53904CD6EF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9F4C38-E2B5-4D98-9F37-EA46864A73E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440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B6794FF-2F8F-4083-8416-47918006971C}" type="slidenum">
              <a:rPr lang="cs-CZ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slide" Target="slide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7333389"/>
              </p:ext>
            </p:extLst>
          </p:nvPr>
        </p:nvGraphicFramePr>
        <p:xfrm>
          <a:off x="614363" y="2816225"/>
          <a:ext cx="8137525" cy="26924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7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04" marB="45704" anchor="ctr"/>
                </a:tc>
              </a:tr>
              <a:tr h="36572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RNDr. Lenka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Hráčková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19380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VY_32_INOVACE_01C_20_Růžovité</a:t>
                      </a:r>
                      <a:endParaRPr lang="cs-CZ" sz="1800" b="1" kern="1200" baseline="0" dirty="0" smtClean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VY_32_INOVACE_01C_Biologie rostlin</a:t>
                      </a:r>
                    </a:p>
                  </a:txBody>
                  <a:tcPr marL="91447" marR="91447" marT="45704" marB="45704" anchor="ctr"/>
                </a:tc>
              </a:tr>
              <a:tr h="36572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18. 6. 2013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</a:tbl>
          </a:graphicData>
        </a:graphic>
      </p:graphicFrame>
      <p:pic>
        <p:nvPicPr>
          <p:cNvPr id="2073" name="Obrázek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858430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Anotace 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Typické znaky růžovitých rostlin, stavba květu, plody.</a:t>
            </a:r>
          </a:p>
          <a:p>
            <a:r>
              <a:rPr lang="cs-CZ" sz="2800" dirty="0" smtClean="0"/>
              <a:t>Významné druhy – ovocné stromy, okrasné, léčivé rostliny.</a:t>
            </a:r>
          </a:p>
          <a:p>
            <a:r>
              <a:rPr lang="cs-CZ" sz="2800" dirty="0" smtClean="0"/>
              <a:t>Žáci doplňují odpovědi na kontrolní otázky na interaktivní tabuli s následnou kontrolou správných odpovědí.</a:t>
            </a:r>
          </a:p>
          <a:p>
            <a:r>
              <a:rPr lang="cs-CZ" sz="2800" dirty="0" smtClean="0"/>
              <a:t>Pro žáky 1. ročníku G4 a 3. ročníku G6</a:t>
            </a:r>
          </a:p>
          <a:p>
            <a:r>
              <a:rPr lang="cs-CZ" sz="2800" dirty="0" smtClean="0"/>
              <a:t>Materiál je určen k interaktivní výuce</a:t>
            </a:r>
          </a:p>
        </p:txBody>
      </p:sp>
    </p:spTree>
    <p:extLst>
      <p:ext uri="{BB962C8B-B14F-4D97-AF65-F5344CB8AC3E}">
        <p14:creationId xmlns:p14="http://schemas.microsoft.com/office/powerpoint/2010/main" xmlns="" val="1537393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Růžovité </a:t>
            </a:r>
            <a:br>
              <a:rPr lang="cs-CZ" dirty="0" smtClean="0"/>
            </a:br>
            <a:r>
              <a:rPr lang="cs-CZ" i="1" dirty="0" err="1" smtClean="0"/>
              <a:t>Rosaceae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Čeleď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Dřeviny i </a:t>
            </a:r>
            <a:r>
              <a:rPr lang="cs-CZ" dirty="0" smtClean="0"/>
              <a:t>byliny, </a:t>
            </a:r>
            <a:r>
              <a:rPr lang="cs-CZ" dirty="0" smtClean="0"/>
              <a:t>obsahují silice </a:t>
            </a:r>
            <a:endParaRPr lang="cs-CZ" dirty="0" smtClean="0"/>
          </a:p>
          <a:p>
            <a:r>
              <a:rPr lang="cs-CZ" dirty="0" smtClean="0"/>
              <a:t>Ovocné, </a:t>
            </a:r>
            <a:r>
              <a:rPr lang="cs-CZ" dirty="0" smtClean="0"/>
              <a:t>léčivky, </a:t>
            </a:r>
            <a:r>
              <a:rPr lang="cs-CZ" dirty="0" smtClean="0"/>
              <a:t>okrasné</a:t>
            </a:r>
            <a:endParaRPr lang="cs-CZ" dirty="0" smtClean="0"/>
          </a:p>
          <a:p>
            <a:r>
              <a:rPr lang="cs-CZ" dirty="0" smtClean="0"/>
              <a:t>Listy střídavé, jednoduché i složené, palisty</a:t>
            </a:r>
          </a:p>
          <a:p>
            <a:r>
              <a:rPr lang="cs-CZ" dirty="0" smtClean="0"/>
              <a:t>Květy pětičetné, pravidelné, kalich, koruna, velký počet tyčinek</a:t>
            </a:r>
          </a:p>
          <a:p>
            <a:r>
              <a:rPr lang="cs-CZ" dirty="0" smtClean="0"/>
              <a:t>Opylované hmyzem</a:t>
            </a:r>
          </a:p>
          <a:p>
            <a:r>
              <a:rPr lang="cs-CZ" dirty="0" smtClean="0"/>
              <a:t>Plody: měchýřky (tavolník)</a:t>
            </a:r>
          </a:p>
          <a:p>
            <a:r>
              <a:rPr lang="cs-CZ" dirty="0" smtClean="0"/>
              <a:t>			</a:t>
            </a:r>
          </a:p>
          <a:p>
            <a:pPr>
              <a:buNone/>
            </a:pPr>
            <a:r>
              <a:rPr lang="cs-CZ" dirty="0" smtClean="0"/>
              <a:t>		      nažky (mochna, jahodník)	                   </a:t>
            </a:r>
          </a:p>
          <a:p>
            <a:pPr>
              <a:buNone/>
            </a:pPr>
            <a:r>
              <a:rPr lang="cs-CZ" dirty="0" smtClean="0"/>
              <a:t>	     </a:t>
            </a:r>
          </a:p>
          <a:p>
            <a:pPr>
              <a:buNone/>
            </a:pPr>
            <a:r>
              <a:rPr lang="cs-CZ" dirty="0" smtClean="0"/>
              <a:t>		      peckovice (slivoň, ostružiník)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      malvice (jabloň, jeřáb)</a:t>
            </a:r>
            <a:endParaRPr lang="cs-CZ" dirty="0"/>
          </a:p>
        </p:txBody>
      </p:sp>
      <p:sp>
        <p:nvSpPr>
          <p:cNvPr id="5" name="Tlačítko akce: Dopředu nebo Další 4">
            <a:hlinkClick r:id="rId2" action="ppaction://hlinksldjump" highlightClick="1"/>
          </p:cNvPr>
          <p:cNvSpPr/>
          <p:nvPr/>
        </p:nvSpPr>
        <p:spPr>
          <a:xfrm>
            <a:off x="5652120" y="3861048"/>
            <a:ext cx="576064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  </a:t>
            </a:r>
            <a:endParaRPr lang="cs-CZ" dirty="0"/>
          </a:p>
        </p:txBody>
      </p:sp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4788024" y="3140968"/>
            <a:ext cx="576064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lačítko akce: Dopředu nebo Další 6">
            <a:hlinkClick r:id="rId3" action="ppaction://hlinksldjump" highlightClick="1"/>
          </p:cNvPr>
          <p:cNvSpPr/>
          <p:nvPr/>
        </p:nvSpPr>
        <p:spPr>
          <a:xfrm>
            <a:off x="6012160" y="4653136"/>
            <a:ext cx="576064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lačítko akce: Dopředu nebo Další 7">
            <a:hlinkClick r:id="rId4" action="ppaction://hlinksldjump" highlightClick="1"/>
          </p:cNvPr>
          <p:cNvSpPr/>
          <p:nvPr/>
        </p:nvSpPr>
        <p:spPr>
          <a:xfrm>
            <a:off x="5148064" y="5517232"/>
            <a:ext cx="576064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měchýřky (tavolník)</a:t>
            </a:r>
            <a:endParaRPr lang="cs-CZ" sz="2800" dirty="0"/>
          </a:p>
        </p:txBody>
      </p:sp>
      <p:pic>
        <p:nvPicPr>
          <p:cNvPr id="3075" name="Picture 3" descr="I:\113_PANA\Přípravy 1.C\dum\fotky\P11308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088740"/>
            <a:ext cx="6768752" cy="5076564"/>
          </a:xfrm>
          <a:prstGeom prst="rect">
            <a:avLst/>
          </a:prstGeom>
          <a:noFill/>
        </p:spPr>
      </p:pic>
      <p:sp>
        <p:nvSpPr>
          <p:cNvPr id="7" name="Tlačítko akce: Návrat 6">
            <a:hlinkClick r:id="" action="ppaction://hlinkshowjump?jump=lastslideviewed" highlightClick="1"/>
          </p:cNvPr>
          <p:cNvSpPr/>
          <p:nvPr/>
        </p:nvSpPr>
        <p:spPr>
          <a:xfrm>
            <a:off x="7956376" y="5698952"/>
            <a:ext cx="1042416" cy="10424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4355976" y="3933056"/>
            <a:ext cx="1152128" cy="1152128"/>
          </a:xfrm>
          <a:prstGeom prst="ellipse">
            <a:avLst/>
          </a:prstGeom>
          <a:noFill/>
          <a:ln w="1016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I:\CANON_SC\IMAGE\0001\SCN_019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72833" t="36992" r="6367"/>
          <a:stretch>
            <a:fillRect/>
          </a:stretch>
        </p:blipFill>
        <p:spPr bwMode="auto">
          <a:xfrm>
            <a:off x="899592" y="404664"/>
            <a:ext cx="2088232" cy="5988923"/>
          </a:xfrm>
          <a:prstGeom prst="rect">
            <a:avLst/>
          </a:prstGeom>
          <a:noFill/>
        </p:spPr>
      </p:pic>
      <p:sp>
        <p:nvSpPr>
          <p:cNvPr id="5" name="Tlačítko akce: Návrat 4">
            <a:hlinkClick r:id="rId3" action="ppaction://hlinksldjump" highlightClick="1"/>
          </p:cNvPr>
          <p:cNvSpPr/>
          <p:nvPr/>
        </p:nvSpPr>
        <p:spPr>
          <a:xfrm>
            <a:off x="7884368" y="5589240"/>
            <a:ext cx="1042416" cy="10424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395536" y="2492896"/>
            <a:ext cx="1440160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grpSp>
        <p:nvGrpSpPr>
          <p:cNvPr id="46" name="Skupina 45"/>
          <p:cNvGrpSpPr/>
          <p:nvPr/>
        </p:nvGrpSpPr>
        <p:grpSpPr>
          <a:xfrm>
            <a:off x="0" y="332656"/>
            <a:ext cx="8676456" cy="6067836"/>
            <a:chOff x="0" y="332656"/>
            <a:chExt cx="8676456" cy="6067836"/>
          </a:xfrm>
        </p:grpSpPr>
        <p:pic>
          <p:nvPicPr>
            <p:cNvPr id="1028" name="Picture 4" descr="I:\113_PANA\Přípravy 1.C\dum\fotky\P1130819.JPG"/>
            <p:cNvPicPr>
              <a:picLocks noChangeAspect="1" noChangeArrowheads="1"/>
            </p:cNvPicPr>
            <p:nvPr/>
          </p:nvPicPr>
          <p:blipFill>
            <a:blip r:embed="rId4" cstate="print"/>
            <a:srcRect l="16586" r="25365"/>
            <a:stretch>
              <a:fillRect/>
            </a:stretch>
          </p:blipFill>
          <p:spPr bwMode="auto">
            <a:xfrm>
              <a:off x="5004048" y="412291"/>
              <a:ext cx="3672408" cy="4744901"/>
            </a:xfrm>
            <a:prstGeom prst="rect">
              <a:avLst/>
            </a:prstGeom>
            <a:noFill/>
          </p:spPr>
        </p:pic>
        <p:grpSp>
          <p:nvGrpSpPr>
            <p:cNvPr id="45" name="Skupina 44"/>
            <p:cNvGrpSpPr/>
            <p:nvPr/>
          </p:nvGrpSpPr>
          <p:grpSpPr>
            <a:xfrm>
              <a:off x="0" y="332656"/>
              <a:ext cx="6948264" cy="6067836"/>
              <a:chOff x="0" y="332656"/>
              <a:chExt cx="6948264" cy="6067836"/>
            </a:xfrm>
          </p:grpSpPr>
          <p:sp>
            <p:nvSpPr>
              <p:cNvPr id="6" name="TextovéPole 5"/>
              <p:cNvSpPr txBox="1"/>
              <p:nvPr/>
            </p:nvSpPr>
            <p:spPr>
              <a:xfrm>
                <a:off x="0" y="332656"/>
                <a:ext cx="1440160" cy="52322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txBody>
              <a:bodyPr wrap="square" rtlCol="0">
                <a:spAutoFit/>
              </a:bodyPr>
              <a:lstStyle/>
              <a:p>
                <a:endParaRPr lang="cs-CZ" sz="2800" dirty="0"/>
              </a:p>
            </p:txBody>
          </p:sp>
          <p:sp>
            <p:nvSpPr>
              <p:cNvPr id="12" name="TextovéPole 11"/>
              <p:cNvSpPr txBox="1"/>
              <p:nvPr/>
            </p:nvSpPr>
            <p:spPr>
              <a:xfrm>
                <a:off x="179512" y="5877272"/>
                <a:ext cx="1440160" cy="52322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txBody>
              <a:bodyPr wrap="square" rtlCol="0">
                <a:spAutoFit/>
              </a:bodyPr>
              <a:lstStyle/>
              <a:p>
                <a:endParaRPr lang="cs-CZ" sz="2800" dirty="0"/>
              </a:p>
            </p:txBody>
          </p:sp>
          <p:sp>
            <p:nvSpPr>
              <p:cNvPr id="13" name="TextovéPole 12"/>
              <p:cNvSpPr txBox="1"/>
              <p:nvPr/>
            </p:nvSpPr>
            <p:spPr>
              <a:xfrm>
                <a:off x="2699792" y="5373216"/>
                <a:ext cx="2160240" cy="523220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/>
                  <a:t>květní lůžko</a:t>
                </a:r>
                <a:endParaRPr lang="cs-CZ" sz="2800" b="1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3419872" y="1268760"/>
                <a:ext cx="1152128" cy="523220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/>
                  <a:t>kalich</a:t>
                </a:r>
                <a:endParaRPr lang="cs-CZ" sz="2800" b="1" dirty="0"/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2843808" y="4509120"/>
                <a:ext cx="1152128" cy="523220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/>
                  <a:t>nažky</a:t>
                </a:r>
                <a:endParaRPr lang="cs-CZ" sz="2800" b="1" dirty="0"/>
              </a:p>
            </p:txBody>
          </p:sp>
          <p:sp>
            <p:nvSpPr>
              <p:cNvPr id="16" name="TextovéPole 15"/>
              <p:cNvSpPr txBox="1"/>
              <p:nvPr/>
            </p:nvSpPr>
            <p:spPr>
              <a:xfrm>
                <a:off x="2555776" y="2132856"/>
                <a:ext cx="2160240" cy="523220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/>
                  <a:t>květní lůžko</a:t>
                </a:r>
                <a:endParaRPr lang="cs-CZ" sz="2800" b="1" dirty="0"/>
              </a:p>
            </p:txBody>
          </p:sp>
          <p:cxnSp>
            <p:nvCxnSpPr>
              <p:cNvPr id="18" name="Přímá spojovací šipka 17"/>
              <p:cNvCxnSpPr/>
              <p:nvPr/>
            </p:nvCxnSpPr>
            <p:spPr>
              <a:xfrm>
                <a:off x="4644008" y="1484784"/>
                <a:ext cx="2304256" cy="288032"/>
              </a:xfrm>
              <a:prstGeom prst="straightConnector1">
                <a:avLst/>
              </a:prstGeom>
              <a:ln w="50800">
                <a:solidFill>
                  <a:srgbClr val="FFFF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ovací šipka 18"/>
              <p:cNvCxnSpPr/>
              <p:nvPr/>
            </p:nvCxnSpPr>
            <p:spPr>
              <a:xfrm flipH="1">
                <a:off x="2699792" y="1628800"/>
                <a:ext cx="720080" cy="144016"/>
              </a:xfrm>
              <a:prstGeom prst="straightConnector1">
                <a:avLst/>
              </a:prstGeom>
              <a:ln w="3810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ovací šipka 19"/>
              <p:cNvCxnSpPr/>
              <p:nvPr/>
            </p:nvCxnSpPr>
            <p:spPr>
              <a:xfrm flipH="1" flipV="1">
                <a:off x="1979712" y="1700808"/>
                <a:ext cx="576064" cy="576064"/>
              </a:xfrm>
              <a:prstGeom prst="straightConnector1">
                <a:avLst/>
              </a:prstGeom>
              <a:ln w="444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Přímá spojovací šipka 20"/>
              <p:cNvCxnSpPr/>
              <p:nvPr/>
            </p:nvCxnSpPr>
            <p:spPr>
              <a:xfrm flipV="1">
                <a:off x="3923928" y="3501008"/>
                <a:ext cx="2160240" cy="1080120"/>
              </a:xfrm>
              <a:prstGeom prst="straightConnector1">
                <a:avLst/>
              </a:prstGeom>
              <a:ln w="50800">
                <a:solidFill>
                  <a:srgbClr val="FFFF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Přímá spojovací šipka 21"/>
              <p:cNvCxnSpPr>
                <a:stCxn id="13" idx="3"/>
              </p:cNvCxnSpPr>
              <p:nvPr/>
            </p:nvCxnSpPr>
            <p:spPr>
              <a:xfrm flipV="1">
                <a:off x="4860032" y="3501008"/>
                <a:ext cx="1944216" cy="2133818"/>
              </a:xfrm>
              <a:prstGeom prst="straightConnector1">
                <a:avLst/>
              </a:prstGeom>
              <a:ln w="50800">
                <a:solidFill>
                  <a:srgbClr val="FFFF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ovací šipka 28"/>
              <p:cNvCxnSpPr/>
              <p:nvPr/>
            </p:nvCxnSpPr>
            <p:spPr>
              <a:xfrm flipH="1">
                <a:off x="1979712" y="5661248"/>
                <a:ext cx="720080" cy="0"/>
              </a:xfrm>
              <a:prstGeom prst="straightConnector1">
                <a:avLst/>
              </a:prstGeom>
              <a:ln w="317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Přímá spojovací šipka 30"/>
              <p:cNvCxnSpPr/>
              <p:nvPr/>
            </p:nvCxnSpPr>
            <p:spPr>
              <a:xfrm flipH="1">
                <a:off x="2555776" y="4941168"/>
                <a:ext cx="288032" cy="144016"/>
              </a:xfrm>
              <a:prstGeom prst="straightConnector1">
                <a:avLst/>
              </a:prstGeom>
              <a:ln w="317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ovací šipka 31"/>
              <p:cNvCxnSpPr/>
              <p:nvPr/>
            </p:nvCxnSpPr>
            <p:spPr>
              <a:xfrm flipH="1" flipV="1">
                <a:off x="2483768" y="4797152"/>
                <a:ext cx="360040" cy="144016"/>
              </a:xfrm>
              <a:prstGeom prst="straightConnector1">
                <a:avLst/>
              </a:prstGeom>
              <a:ln w="317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7" name="TextovéPole 46"/>
          <p:cNvSpPr txBox="1"/>
          <p:nvPr/>
        </p:nvSpPr>
        <p:spPr>
          <a:xfrm>
            <a:off x="467544" y="630932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 descr="I:\CANON_SC\IMAGE\0001\SCN_019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592" t="67259" r="70010"/>
          <a:stretch>
            <a:fillRect/>
          </a:stretch>
        </p:blipFill>
        <p:spPr bwMode="auto">
          <a:xfrm>
            <a:off x="395536" y="3911768"/>
            <a:ext cx="2592288" cy="2829600"/>
          </a:xfrm>
          <a:prstGeom prst="rect">
            <a:avLst/>
          </a:prstGeom>
          <a:noFill/>
        </p:spPr>
      </p:pic>
      <p:pic>
        <p:nvPicPr>
          <p:cNvPr id="5" name="Picture 2" descr="I:\CANON_SC\IMAGE\0001\SCN_0199.jpg"/>
          <p:cNvPicPr>
            <a:picLocks noChangeAspect="1" noChangeArrowheads="1"/>
          </p:cNvPicPr>
          <p:nvPr/>
        </p:nvPicPr>
        <p:blipFill>
          <a:blip r:embed="rId2" cstate="print"/>
          <a:srcRect l="44575" b="66371"/>
          <a:stretch>
            <a:fillRect/>
          </a:stretch>
        </p:blipFill>
        <p:spPr bwMode="auto">
          <a:xfrm>
            <a:off x="5148064" y="269846"/>
            <a:ext cx="3243099" cy="1863010"/>
          </a:xfrm>
          <a:prstGeom prst="rect">
            <a:avLst/>
          </a:prstGeom>
          <a:noFill/>
        </p:spPr>
      </p:pic>
      <p:sp>
        <p:nvSpPr>
          <p:cNvPr id="6" name="Tlačítko akce: Návrat 5">
            <a:hlinkClick r:id="rId3" action="ppaction://hlinksldjump" highlightClick="1"/>
          </p:cNvPr>
          <p:cNvSpPr/>
          <p:nvPr/>
        </p:nvSpPr>
        <p:spPr>
          <a:xfrm>
            <a:off x="7956376" y="5661248"/>
            <a:ext cx="1042416" cy="10424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8" name="Picture 2" descr="I:\113_PANA\Přípravy 1.C\dum\fotky\P113086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4575600" cy="3431536"/>
          </a:xfrm>
          <a:prstGeom prst="rect">
            <a:avLst/>
          </a:prstGeom>
          <a:noFill/>
        </p:spPr>
      </p:pic>
      <p:pic>
        <p:nvPicPr>
          <p:cNvPr id="4099" name="Picture 3" descr="I:\113_PANA\Přípravy 1.C\dum\fotky\P113086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22888" y="2276872"/>
            <a:ext cx="4341600" cy="325630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467544" y="630932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8100392" y="184482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0" y="5877272"/>
            <a:ext cx="190770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květní lůžko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67544" y="3068960"/>
            <a:ext cx="129614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maliník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88024" y="97468"/>
            <a:ext cx="122413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třešeň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884368" y="836712"/>
            <a:ext cx="1115616" cy="972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300192" y="1700808"/>
            <a:ext cx="64807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4048" y="4869160"/>
            <a:ext cx="165618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meruňka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572000" y="1537628"/>
            <a:ext cx="1152128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češule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763688" y="3789040"/>
            <a:ext cx="1872208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peckovička</a:t>
            </a:r>
            <a:endParaRPr lang="cs-CZ" sz="2800" dirty="0"/>
          </a:p>
        </p:txBody>
      </p:sp>
      <p:cxnSp>
        <p:nvCxnSpPr>
          <p:cNvPr id="18" name="Přímá spojovací šipka 17"/>
          <p:cNvCxnSpPr/>
          <p:nvPr/>
        </p:nvCxnSpPr>
        <p:spPr>
          <a:xfrm>
            <a:off x="5508104" y="1628800"/>
            <a:ext cx="360040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 flipV="1">
            <a:off x="1691680" y="4797152"/>
            <a:ext cx="648072" cy="108012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/>
          <p:nvPr/>
        </p:nvCxnSpPr>
        <p:spPr>
          <a:xfrm flipH="1" flipV="1">
            <a:off x="1259632" y="5013176"/>
            <a:ext cx="360040" cy="86409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 flipH="1">
            <a:off x="1547664" y="4077072"/>
            <a:ext cx="288032" cy="36004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 descr="I:\CANON_SC\IMAGE\0001\SCN_019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33135" r="38856" b="33235"/>
          <a:stretch>
            <a:fillRect/>
          </a:stretch>
        </p:blipFill>
        <p:spPr bwMode="auto">
          <a:xfrm>
            <a:off x="323528" y="476672"/>
            <a:ext cx="4752528" cy="2474769"/>
          </a:xfrm>
          <a:prstGeom prst="rect">
            <a:avLst/>
          </a:prstGeom>
          <a:noFill/>
        </p:spPr>
      </p:pic>
      <p:pic>
        <p:nvPicPr>
          <p:cNvPr id="6" name="Picture 2" descr="I:\113_PANA\Přípravy 1.C\dum\fotky\P11209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3356992"/>
            <a:ext cx="4083299" cy="306247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83568" y="328498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76056" y="1484784"/>
            <a:ext cx="144016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dužnina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779912" y="2617748"/>
            <a:ext cx="792088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771800" y="2492896"/>
            <a:ext cx="432048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1560" y="2420888"/>
            <a:ext cx="684584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691680" y="2348880"/>
            <a:ext cx="129614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češule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076056" y="908720"/>
            <a:ext cx="129614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slupka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076056" y="2041684"/>
            <a:ext cx="406794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j</a:t>
            </a:r>
            <a:r>
              <a:rPr lang="cs-CZ" sz="2800" b="1" dirty="0" smtClean="0"/>
              <a:t>ádřinec – stěny semeníku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635896" y="332656"/>
            <a:ext cx="252028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zbytky kalichu</a:t>
            </a:r>
            <a:endParaRPr lang="cs-CZ" sz="2800" b="1" dirty="0"/>
          </a:p>
        </p:txBody>
      </p:sp>
      <p:cxnSp>
        <p:nvCxnSpPr>
          <p:cNvPr id="16" name="Přímá spojovací šipka 15"/>
          <p:cNvCxnSpPr/>
          <p:nvPr/>
        </p:nvCxnSpPr>
        <p:spPr>
          <a:xfrm flipH="1" flipV="1">
            <a:off x="4139952" y="1844824"/>
            <a:ext cx="1008112" cy="28803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flipH="1">
            <a:off x="4788024" y="1268760"/>
            <a:ext cx="360040" cy="7200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 flipH="1">
            <a:off x="4716016" y="1628800"/>
            <a:ext cx="360040" cy="7200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/>
          <p:nvPr/>
        </p:nvCxnSpPr>
        <p:spPr>
          <a:xfrm>
            <a:off x="6012160" y="2636912"/>
            <a:ext cx="720080" cy="201622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 flipH="1" flipV="1">
            <a:off x="1475656" y="2060848"/>
            <a:ext cx="288032" cy="28803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</p:spPr>
        <p:txBody>
          <a:bodyPr>
            <a:normAutofit/>
          </a:bodyPr>
          <a:lstStyle/>
          <a:p>
            <a:r>
              <a:rPr lang="cs-CZ" b="1" dirty="0" smtClean="0"/>
              <a:t>Podčeledi: </a:t>
            </a:r>
          </a:p>
          <a:p>
            <a:r>
              <a:rPr lang="cs-CZ" b="1" dirty="0" smtClean="0"/>
              <a:t>a</a:t>
            </a:r>
            <a:r>
              <a:rPr lang="cs-CZ" b="1" dirty="0" smtClean="0"/>
              <a:t>) růžové a tavolníkové</a:t>
            </a:r>
          </a:p>
          <a:p>
            <a:r>
              <a:rPr lang="cs-CZ" dirty="0" smtClean="0"/>
              <a:t>Několik volných pestíků v květu</a:t>
            </a:r>
          </a:p>
          <a:p>
            <a:r>
              <a:rPr lang="cs-CZ" dirty="0" smtClean="0"/>
              <a:t>Souplodí nažek, peckovic nebo měchýřků</a:t>
            </a:r>
          </a:p>
          <a:p>
            <a:endParaRPr lang="cs-CZ" b="1" dirty="0" smtClean="0"/>
          </a:p>
          <a:p>
            <a:r>
              <a:rPr lang="cs-CZ" b="1" dirty="0" smtClean="0"/>
              <a:t>b) jabloňové a slivoňové</a:t>
            </a:r>
          </a:p>
          <a:p>
            <a:r>
              <a:rPr lang="cs-CZ" dirty="0" smtClean="0"/>
              <a:t>Jeden pestík, pohárkovitá češule</a:t>
            </a:r>
          </a:p>
          <a:p>
            <a:r>
              <a:rPr lang="cs-CZ" dirty="0" smtClean="0"/>
              <a:t>(jabloně, hrušně, jeřáby, hlohy – z češule vzniká malvice, semeník spodní</a:t>
            </a:r>
          </a:p>
          <a:p>
            <a:r>
              <a:rPr lang="cs-CZ" dirty="0" smtClean="0"/>
              <a:t>Slivoně – semeník svrchní, češule je rostoucím plodem roztrhána)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8640"/>
            <a:ext cx="8229600" cy="4525963"/>
          </a:xfrm>
        </p:spPr>
        <p:txBody>
          <a:bodyPr/>
          <a:lstStyle/>
          <a:p>
            <a:r>
              <a:rPr lang="cs-CZ" b="1" dirty="0" smtClean="0"/>
              <a:t>a) </a:t>
            </a:r>
            <a:r>
              <a:rPr lang="cs-CZ" sz="3600" b="1" dirty="0" smtClean="0"/>
              <a:t>růžové a tavolníkové</a:t>
            </a:r>
          </a:p>
          <a:p>
            <a:endParaRPr lang="cs-CZ" sz="3600" dirty="0"/>
          </a:p>
        </p:txBody>
      </p:sp>
      <p:pic>
        <p:nvPicPr>
          <p:cNvPr id="4" name="Picture 2" descr="I:\113_PANA\Přípravy 1.C\dum\fotky\P11305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3567" y="692696"/>
            <a:ext cx="6034617" cy="4525963"/>
          </a:xfrm>
          <a:prstGeom prst="rect">
            <a:avLst/>
          </a:prstGeom>
          <a:noFill/>
        </p:spPr>
      </p:pic>
      <p:pic>
        <p:nvPicPr>
          <p:cNvPr id="5" name="Picture 2" descr="I:\113_PANA\Přípravy 1.C\dum\fotky\P11304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668" y="3535995"/>
            <a:ext cx="4177820" cy="3133365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6372200" y="1844824"/>
            <a:ext cx="20882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Růže šípková </a:t>
            </a:r>
          </a:p>
          <a:p>
            <a:r>
              <a:rPr lang="cs-CZ" sz="2800" i="1" dirty="0" smtClean="0">
                <a:solidFill>
                  <a:srgbClr val="C00000"/>
                </a:solidFill>
              </a:rPr>
              <a:t>Rosa </a:t>
            </a:r>
            <a:r>
              <a:rPr lang="cs-CZ" sz="2800" i="1" dirty="0" err="1" smtClean="0">
                <a:solidFill>
                  <a:srgbClr val="C00000"/>
                </a:solidFill>
              </a:rPr>
              <a:t>canina</a:t>
            </a:r>
            <a:endParaRPr lang="cs-CZ" sz="2800" i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55776" y="5903893"/>
            <a:ext cx="122413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palisty</a:t>
            </a:r>
            <a:endParaRPr lang="cs-CZ" sz="2800" dirty="0"/>
          </a:p>
        </p:txBody>
      </p:sp>
      <p:cxnSp>
        <p:nvCxnSpPr>
          <p:cNvPr id="8" name="Přímá spojovací šipka 7"/>
          <p:cNvCxnSpPr/>
          <p:nvPr/>
        </p:nvCxnSpPr>
        <p:spPr>
          <a:xfrm flipV="1">
            <a:off x="3635896" y="5013176"/>
            <a:ext cx="1656184" cy="122413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I:\113_PANA\Přípravy 1.C\dum\fotky\P1070749.JPG"/>
          <p:cNvPicPr>
            <a:picLocks noChangeAspect="1" noChangeArrowheads="1"/>
          </p:cNvPicPr>
          <p:nvPr/>
        </p:nvPicPr>
        <p:blipFill>
          <a:blip r:embed="rId4" cstate="print"/>
          <a:srcRect r="70964" b="49139"/>
          <a:stretch>
            <a:fillRect/>
          </a:stretch>
        </p:blipFill>
        <p:spPr bwMode="auto">
          <a:xfrm>
            <a:off x="251520" y="4293096"/>
            <a:ext cx="1895843" cy="2490676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1619672" y="4437112"/>
            <a:ext cx="3096344" cy="95410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š</a:t>
            </a:r>
            <a:r>
              <a:rPr lang="cs-CZ" sz="2800" dirty="0" smtClean="0"/>
              <a:t>ípek – souplodí nažek  češuli (vit. C)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I:\113_PANA\Přípravy 1.C\dum\fotky\P113076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476672"/>
            <a:ext cx="7584843" cy="5688632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7740352" y="1844824"/>
            <a:ext cx="1403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Růže </a:t>
            </a:r>
            <a:r>
              <a:rPr lang="cs-CZ" sz="2800" dirty="0" smtClean="0">
                <a:solidFill>
                  <a:srgbClr val="C00000"/>
                </a:solidFill>
              </a:rPr>
              <a:t>stolistá</a:t>
            </a:r>
            <a:endParaRPr lang="cs-CZ" sz="2800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6386" name="Picture 2" descr="I:\113_PANA\Přípravy 1.C\dum\fotky\P101086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6036004" cy="4525963"/>
          </a:xfrm>
          <a:prstGeom prst="rect">
            <a:avLst/>
          </a:prstGeom>
          <a:noFill/>
        </p:spPr>
      </p:pic>
      <p:pic>
        <p:nvPicPr>
          <p:cNvPr id="4" name="Picture 2" descr="I:\113_PANA\Přípravy 1.C\dum\fotky\P10108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49528" y="2332037"/>
            <a:ext cx="3394472" cy="4525963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660232" y="1196752"/>
            <a:ext cx="17281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Růže - kultivar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 descr="I:\113_PANA\Přípravy 1.C\dum\fotky\P11305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9589" b="10959"/>
          <a:stretch>
            <a:fillRect/>
          </a:stretch>
        </p:blipFill>
        <p:spPr bwMode="auto">
          <a:xfrm>
            <a:off x="175081" y="260648"/>
            <a:ext cx="6629167" cy="4896544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6804248" y="1844824"/>
            <a:ext cx="20882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Ostružiník </a:t>
            </a:r>
          </a:p>
          <a:p>
            <a:r>
              <a:rPr lang="cs-CZ" sz="2800" i="1" dirty="0" err="1" smtClean="0">
                <a:solidFill>
                  <a:srgbClr val="C00000"/>
                </a:solidFill>
              </a:rPr>
              <a:t>Rubus</a:t>
            </a:r>
            <a:r>
              <a:rPr lang="cs-CZ" sz="2800" i="1" dirty="0" smtClean="0">
                <a:solidFill>
                  <a:srgbClr val="C00000"/>
                </a:solidFill>
              </a:rPr>
              <a:t> </a:t>
            </a:r>
            <a:endParaRPr lang="cs-CZ" sz="2800" i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15816" y="5355213"/>
            <a:ext cx="53285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800" b="1" dirty="0" smtClean="0"/>
              <a:t>s</a:t>
            </a:r>
            <a:r>
              <a:rPr lang="cs-CZ" sz="2800" b="1" dirty="0" smtClean="0"/>
              <a:t>ouplodí peckoviček, pěstované velkoplodé ostružiníky a maliníky</a:t>
            </a:r>
            <a:endParaRPr lang="cs-CZ" sz="2800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 fontScale="90000"/>
          </a:bodyPr>
          <a:lstStyle/>
          <a:p>
            <a:r>
              <a:rPr lang="cs-CZ" sz="2800" dirty="0" smtClean="0"/>
              <a:t>Luční rostliny:</a:t>
            </a:r>
            <a:br>
              <a:rPr lang="cs-CZ" sz="2800" dirty="0" smtClean="0"/>
            </a:br>
            <a:r>
              <a:rPr lang="cs-CZ" sz="2800" dirty="0" smtClean="0">
                <a:solidFill>
                  <a:srgbClr val="C00000"/>
                </a:solidFill>
              </a:rPr>
              <a:t>krvavec (</a:t>
            </a:r>
            <a:r>
              <a:rPr lang="cs-CZ" sz="2800" dirty="0" err="1" smtClean="0">
                <a:solidFill>
                  <a:srgbClr val="C00000"/>
                </a:solidFill>
              </a:rPr>
              <a:t>Sanquisorba</a:t>
            </a:r>
            <a:r>
              <a:rPr lang="cs-CZ" sz="2800" dirty="0" smtClean="0">
                <a:solidFill>
                  <a:srgbClr val="C00000"/>
                </a:solidFill>
              </a:rPr>
              <a:t>)</a:t>
            </a:r>
            <a:r>
              <a:rPr lang="cs-CZ" sz="2800" dirty="0" smtClean="0"/>
              <a:t> (</a:t>
            </a:r>
            <a:r>
              <a:rPr lang="cs-CZ" sz="2800" dirty="0" err="1" smtClean="0"/>
              <a:t>čtyřčetné</a:t>
            </a:r>
            <a:r>
              <a:rPr lang="cs-CZ" sz="2800" dirty="0" smtClean="0"/>
              <a:t> květy)								</a:t>
            </a:r>
            <a:r>
              <a:rPr lang="cs-CZ" sz="2800" dirty="0" smtClean="0">
                <a:solidFill>
                  <a:srgbClr val="C00000"/>
                </a:solidFill>
              </a:rPr>
              <a:t>kontryhel (</a:t>
            </a:r>
            <a:r>
              <a:rPr lang="cs-CZ" sz="2800" dirty="0" err="1" smtClean="0">
                <a:solidFill>
                  <a:srgbClr val="C00000"/>
                </a:solidFill>
              </a:rPr>
              <a:t>Alchemilla</a:t>
            </a:r>
            <a:r>
              <a:rPr lang="cs-CZ" sz="2800" dirty="0" smtClean="0">
                <a:solidFill>
                  <a:srgbClr val="C00000"/>
                </a:solidFill>
              </a:rPr>
              <a:t>)</a:t>
            </a:r>
            <a:endParaRPr lang="cs-CZ" sz="2800" dirty="0">
              <a:solidFill>
                <a:srgbClr val="C00000"/>
              </a:solidFill>
            </a:endParaRPr>
          </a:p>
        </p:txBody>
      </p:sp>
      <p:pic>
        <p:nvPicPr>
          <p:cNvPr id="1026" name="Picture 2" descr="I:\113_PANA\Přípravy 1.C\dum\fotky\P101057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4942" r="22555"/>
          <a:stretch>
            <a:fillRect/>
          </a:stretch>
        </p:blipFill>
        <p:spPr bwMode="auto">
          <a:xfrm>
            <a:off x="395536" y="1412776"/>
            <a:ext cx="3498203" cy="4997152"/>
          </a:xfrm>
          <a:prstGeom prst="rect">
            <a:avLst/>
          </a:prstGeom>
          <a:noFill/>
        </p:spPr>
      </p:pic>
      <p:pic>
        <p:nvPicPr>
          <p:cNvPr id="1027" name="Picture 3" descr="E:\Pictures\do školy na prezentace\P10807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2060848"/>
            <a:ext cx="4725630" cy="35443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Tavolník van </a:t>
            </a:r>
            <a:r>
              <a:rPr lang="cs-CZ" sz="3200" dirty="0" err="1" smtClean="0">
                <a:solidFill>
                  <a:srgbClr val="C00000"/>
                </a:solidFill>
              </a:rPr>
              <a:t>Houtteův</a:t>
            </a:r>
            <a:r>
              <a:rPr lang="cs-CZ" sz="3200" dirty="0" smtClean="0">
                <a:solidFill>
                  <a:srgbClr val="C00000"/>
                </a:solidFill>
              </a:rPr>
              <a:t>  </a:t>
            </a:r>
            <a:r>
              <a:rPr lang="cs-CZ" sz="3200" i="1" dirty="0" err="1" smtClean="0">
                <a:solidFill>
                  <a:srgbClr val="C00000"/>
                </a:solidFill>
              </a:rPr>
              <a:t>Spiraea</a:t>
            </a:r>
            <a:endParaRPr lang="cs-CZ" sz="3200" dirty="0">
              <a:solidFill>
                <a:srgbClr val="C00000"/>
              </a:solidFill>
            </a:endParaRPr>
          </a:p>
        </p:txBody>
      </p:sp>
      <p:pic>
        <p:nvPicPr>
          <p:cNvPr id="31746" name="Picture 2" descr="I:\113_PANA\Přípravy 1.C\dum\fotky\P108085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559" y="1135285"/>
            <a:ext cx="6034617" cy="4525963"/>
          </a:xfrm>
          <a:prstGeom prst="rect">
            <a:avLst/>
          </a:prstGeom>
          <a:noFill/>
        </p:spPr>
      </p:pic>
      <p:pic>
        <p:nvPicPr>
          <p:cNvPr id="4" name="Picture 2" descr="I:\113_PANA\Přípravy 1.C\dum\fotky\P10808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0122" y="2924944"/>
            <a:ext cx="3942358" cy="3672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:\113_PANA\Přípravy 1.C\dum\fotky\P11006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628800"/>
            <a:ext cx="4170635" cy="4525963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Tavolníky kvetoucí						 </a:t>
            </a:r>
            <a:br>
              <a:rPr lang="cs-CZ" sz="3200" dirty="0" smtClean="0">
                <a:solidFill>
                  <a:srgbClr val="C00000"/>
                </a:solidFill>
              </a:rPr>
            </a:br>
            <a:r>
              <a:rPr lang="cs-CZ" sz="3200" dirty="0" smtClean="0">
                <a:solidFill>
                  <a:srgbClr val="C00000"/>
                </a:solidFill>
              </a:rPr>
              <a:t>v létě				</a:t>
            </a:r>
            <a:endParaRPr lang="cs-CZ" sz="3200" dirty="0">
              <a:solidFill>
                <a:srgbClr val="C00000"/>
              </a:solidFill>
            </a:endParaRPr>
          </a:p>
        </p:txBody>
      </p:sp>
      <p:pic>
        <p:nvPicPr>
          <p:cNvPr id="2050" name="Picture 2" descr="I:\113_PANA\Přípravy 1.C\dum\fotky\P113074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r="20052"/>
          <a:stretch>
            <a:fillRect/>
          </a:stretch>
        </p:blipFill>
        <p:spPr bwMode="auto">
          <a:xfrm>
            <a:off x="5724128" y="3573016"/>
            <a:ext cx="3351124" cy="3143735"/>
          </a:xfrm>
          <a:prstGeom prst="rect">
            <a:avLst/>
          </a:prstGeom>
          <a:noFill/>
        </p:spPr>
      </p:pic>
      <p:pic>
        <p:nvPicPr>
          <p:cNvPr id="2051" name="Picture 3" descr="I:\113_PANA\Přípravy 1.C\dum\fotky\P1130742.JPG"/>
          <p:cNvPicPr>
            <a:picLocks noChangeAspect="1" noChangeArrowheads="1"/>
          </p:cNvPicPr>
          <p:nvPr/>
        </p:nvPicPr>
        <p:blipFill>
          <a:blip r:embed="rId4" cstate="print"/>
          <a:srcRect r="13669" b="9687"/>
          <a:stretch>
            <a:fillRect/>
          </a:stretch>
        </p:blipFill>
        <p:spPr bwMode="auto">
          <a:xfrm>
            <a:off x="4211960" y="188640"/>
            <a:ext cx="4680520" cy="3672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Mochna jarní </a:t>
            </a:r>
            <a:r>
              <a:rPr lang="cs-CZ" sz="3200" i="1" dirty="0" err="1" smtClean="0">
                <a:solidFill>
                  <a:srgbClr val="C00000"/>
                </a:solidFill>
              </a:rPr>
              <a:t>Potentilla</a:t>
            </a:r>
            <a:r>
              <a:rPr lang="cs-CZ" sz="3200" i="1" dirty="0" smtClean="0">
                <a:solidFill>
                  <a:srgbClr val="C00000"/>
                </a:solidFill>
              </a:rPr>
              <a:t> </a:t>
            </a:r>
            <a:r>
              <a:rPr lang="cs-CZ" sz="3200" i="1" dirty="0" err="1" smtClean="0">
                <a:solidFill>
                  <a:srgbClr val="C00000"/>
                </a:solidFill>
              </a:rPr>
              <a:t>verna</a:t>
            </a:r>
            <a:endParaRPr lang="cs-CZ" sz="3200" dirty="0">
              <a:solidFill>
                <a:srgbClr val="C00000"/>
              </a:solidFill>
            </a:endParaRPr>
          </a:p>
        </p:txBody>
      </p:sp>
      <p:pic>
        <p:nvPicPr>
          <p:cNvPr id="14338" name="Picture 2" descr="I:\113_PANA\Přípravy 1.C\dum\fotky\P104074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484784"/>
            <a:ext cx="6034617" cy="4525963"/>
          </a:xfrm>
          <a:prstGeom prst="rect">
            <a:avLst/>
          </a:prstGeom>
          <a:noFill/>
        </p:spPr>
      </p:pic>
      <p:pic>
        <p:nvPicPr>
          <p:cNvPr id="14339" name="Picture 3" descr="I:\113_PANA\Přípravy 1.C\dum\fotky\P10407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71392" y="2753544"/>
            <a:ext cx="5472608" cy="4104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Mochna plazivá (pětilístek) </a:t>
            </a:r>
            <a:r>
              <a:rPr lang="cs-CZ" sz="3200" i="1" dirty="0" smtClean="0">
                <a:solidFill>
                  <a:srgbClr val="C00000"/>
                </a:solidFill>
              </a:rPr>
              <a:t>P. </a:t>
            </a:r>
            <a:r>
              <a:rPr lang="cs-CZ" sz="3200" i="1" dirty="0" err="1" smtClean="0">
                <a:solidFill>
                  <a:srgbClr val="C00000"/>
                </a:solidFill>
              </a:rPr>
              <a:t>repens</a:t>
            </a:r>
            <a:endParaRPr lang="cs-CZ" sz="3200" dirty="0">
              <a:solidFill>
                <a:srgbClr val="C00000"/>
              </a:solidFill>
            </a:endParaRPr>
          </a:p>
        </p:txBody>
      </p:sp>
      <p:pic>
        <p:nvPicPr>
          <p:cNvPr id="20482" name="Picture 2" descr="I:\113_PANA\Přípravy 1.C\dum\fotky\P101047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1" y="1162882"/>
            <a:ext cx="7272808" cy="54546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Jahodník </a:t>
            </a:r>
            <a:r>
              <a:rPr lang="cs-CZ" sz="3200" i="1" dirty="0" err="1" smtClean="0">
                <a:solidFill>
                  <a:srgbClr val="C00000"/>
                </a:solidFill>
              </a:rPr>
              <a:t>Fragaria</a:t>
            </a:r>
            <a:endParaRPr lang="cs-CZ" sz="3200" dirty="0">
              <a:solidFill>
                <a:srgbClr val="C00000"/>
              </a:solidFill>
            </a:endParaRPr>
          </a:p>
        </p:txBody>
      </p:sp>
      <p:pic>
        <p:nvPicPr>
          <p:cNvPr id="19458" name="Picture 2" descr="I:\113_PANA\Přípravy 1.C\dum\fotky\P101047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5399"/>
          <a:stretch>
            <a:fillRect/>
          </a:stretch>
        </p:blipFill>
        <p:spPr bwMode="auto">
          <a:xfrm>
            <a:off x="35496" y="1478053"/>
            <a:ext cx="3785468" cy="5335323"/>
          </a:xfrm>
          <a:prstGeom prst="rect">
            <a:avLst/>
          </a:prstGeom>
          <a:noFill/>
        </p:spPr>
      </p:pic>
      <p:pic>
        <p:nvPicPr>
          <p:cNvPr id="4" name="Picture 2" descr="I:\113_PANA\Přípravy 1.C\dum\fotky\P1040864.JPG"/>
          <p:cNvPicPr>
            <a:picLocks noChangeAspect="1" noChangeArrowheads="1"/>
          </p:cNvPicPr>
          <p:nvPr/>
        </p:nvPicPr>
        <p:blipFill>
          <a:blip r:embed="rId3" cstate="print"/>
          <a:srcRect l="17899"/>
          <a:stretch>
            <a:fillRect/>
          </a:stretch>
        </p:blipFill>
        <p:spPr bwMode="auto">
          <a:xfrm>
            <a:off x="3851920" y="2060848"/>
            <a:ext cx="495449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H:\DCIM\113_PANA\P113081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6034617" cy="4525963"/>
          </a:xfrm>
          <a:prstGeom prst="rect">
            <a:avLst/>
          </a:prstGeom>
          <a:noFill/>
        </p:spPr>
      </p:pic>
      <p:pic>
        <p:nvPicPr>
          <p:cNvPr id="1028" name="Picture 4" descr="I:\113_PANA\Přípravy 1.C\dum\fotky\P11308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3356992"/>
            <a:ext cx="4499992" cy="337499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95536" y="5085184"/>
            <a:ext cx="3672408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Souplodí nažek na zdužnatělém </a:t>
            </a:r>
            <a:r>
              <a:rPr lang="cs-CZ" sz="2800" b="1" dirty="0" smtClean="0"/>
              <a:t>květním </a:t>
            </a:r>
            <a:r>
              <a:rPr lang="cs-CZ" sz="2800" b="1" dirty="0" smtClean="0"/>
              <a:t>lůžku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Řepík lékařský - </a:t>
            </a:r>
            <a:r>
              <a:rPr lang="cs-CZ" dirty="0" smtClean="0"/>
              <a:t>záněty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</a:p>
          <a:p>
            <a:endParaRPr lang="cs-CZ" dirty="0" smtClean="0">
              <a:solidFill>
                <a:srgbClr val="C00000"/>
              </a:solidFill>
            </a:endParaRPr>
          </a:p>
          <a:p>
            <a:r>
              <a:rPr lang="cs-CZ" dirty="0" smtClean="0">
                <a:solidFill>
                  <a:srgbClr val="C00000"/>
                </a:solidFill>
              </a:rPr>
              <a:t>Tužebník jilmový</a:t>
            </a:r>
          </a:p>
          <a:p>
            <a:endParaRPr lang="cs-CZ" dirty="0" smtClean="0">
              <a:solidFill>
                <a:srgbClr val="C00000"/>
              </a:solidFill>
            </a:endParaRPr>
          </a:p>
          <a:p>
            <a:r>
              <a:rPr lang="cs-CZ" dirty="0" smtClean="0">
                <a:solidFill>
                  <a:srgbClr val="C00000"/>
                </a:solidFill>
              </a:rPr>
              <a:t>Udatna lesní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6146" name="Picture 2" descr="E:\Pictures\tutanchamón, bezručák\P11307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33253" y="476672"/>
            <a:ext cx="3615211" cy="6165304"/>
          </a:xfrm>
          <a:prstGeom prst="rect">
            <a:avLst/>
          </a:prstGeom>
          <a:noFill/>
        </p:spPr>
      </p:pic>
      <p:cxnSp>
        <p:nvCxnSpPr>
          <p:cNvPr id="6" name="Přímá spojovací šipka 5"/>
          <p:cNvCxnSpPr/>
          <p:nvPr/>
        </p:nvCxnSpPr>
        <p:spPr>
          <a:xfrm>
            <a:off x="3059832" y="3068960"/>
            <a:ext cx="1872208" cy="36004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692696"/>
            <a:ext cx="7524328" cy="1143000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/>
              <a:t>b) jabloňové a </a:t>
            </a:r>
            <a:r>
              <a:rPr lang="cs-CZ" sz="3600" b="1" dirty="0" smtClean="0"/>
              <a:t>slivoňové				</a:t>
            </a: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dirty="0" smtClean="0">
                <a:solidFill>
                  <a:srgbClr val="C00000"/>
                </a:solidFill>
              </a:rPr>
              <a:t/>
            </a:r>
            <a:br>
              <a:rPr lang="cs-CZ" sz="3200" dirty="0" smtClean="0">
                <a:solidFill>
                  <a:srgbClr val="C00000"/>
                </a:solidFill>
              </a:rPr>
            </a:br>
            <a:r>
              <a:rPr lang="cs-CZ" sz="3200" dirty="0" smtClean="0">
                <a:solidFill>
                  <a:srgbClr val="C00000"/>
                </a:solidFill>
              </a:rPr>
              <a:t>Slivoň </a:t>
            </a:r>
            <a:r>
              <a:rPr lang="cs-CZ" sz="3200" i="1" dirty="0" smtClean="0">
                <a:solidFill>
                  <a:srgbClr val="C00000"/>
                </a:solidFill>
              </a:rPr>
              <a:t>(</a:t>
            </a:r>
            <a:r>
              <a:rPr lang="cs-CZ" sz="3200" i="1" dirty="0" err="1" smtClean="0">
                <a:solidFill>
                  <a:srgbClr val="C00000"/>
                </a:solidFill>
              </a:rPr>
              <a:t>Prunus</a:t>
            </a:r>
            <a:r>
              <a:rPr lang="cs-CZ" sz="3200" i="1" dirty="0" smtClean="0">
                <a:solidFill>
                  <a:srgbClr val="C00000"/>
                </a:solidFill>
              </a:rPr>
              <a:t>)					</a:t>
            </a:r>
            <a:endParaRPr lang="cs-CZ" sz="3200" dirty="0">
              <a:solidFill>
                <a:srgbClr val="C00000"/>
              </a:solidFill>
            </a:endParaRPr>
          </a:p>
        </p:txBody>
      </p:sp>
      <p:pic>
        <p:nvPicPr>
          <p:cNvPr id="27650" name="Picture 2" descr="I:\113_PANA\Přípravy 1.C\dum\fotky\P1010326 - Kopie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565952"/>
            <a:ext cx="4577556" cy="6103408"/>
          </a:xfrm>
          <a:prstGeom prst="rect">
            <a:avLst/>
          </a:prstGeom>
          <a:noFill/>
        </p:spPr>
      </p:pic>
      <p:pic>
        <p:nvPicPr>
          <p:cNvPr id="4" name="Picture 2" descr="I:\113_PANA\Přípravy 1.C\dum\fotky\P11300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3" y="2336149"/>
            <a:ext cx="4145433" cy="3109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Třešeň </a:t>
            </a:r>
            <a:r>
              <a:rPr lang="cs-CZ" sz="3200" i="1" dirty="0" smtClean="0">
                <a:solidFill>
                  <a:srgbClr val="C00000"/>
                </a:solidFill>
              </a:rPr>
              <a:t>(</a:t>
            </a:r>
            <a:r>
              <a:rPr lang="cs-CZ" sz="3200" i="1" dirty="0" err="1" smtClean="0">
                <a:solidFill>
                  <a:srgbClr val="C00000"/>
                </a:solidFill>
              </a:rPr>
              <a:t>Prunus</a:t>
            </a:r>
            <a:r>
              <a:rPr lang="cs-CZ" sz="3200" i="1" dirty="0" smtClean="0">
                <a:solidFill>
                  <a:srgbClr val="C00000"/>
                </a:solidFill>
              </a:rPr>
              <a:t>)</a:t>
            </a:r>
            <a:endParaRPr lang="cs-CZ" sz="3200" dirty="0">
              <a:solidFill>
                <a:srgbClr val="C00000"/>
              </a:solidFill>
            </a:endParaRPr>
          </a:p>
        </p:txBody>
      </p:sp>
      <p:pic>
        <p:nvPicPr>
          <p:cNvPr id="15362" name="Picture 2" descr="I:\113_PANA\Přípravy 1.C\dum\fotky\P104064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1" y="1162882"/>
            <a:ext cx="7128792" cy="53465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8674" name="Picture 2" descr="I:\113_PANA\Přípravy 1.C\dum\fotky\P111013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2" y="-27384"/>
            <a:ext cx="6034617" cy="4525963"/>
          </a:xfrm>
          <a:prstGeom prst="rect">
            <a:avLst/>
          </a:prstGeom>
          <a:noFill/>
        </p:spPr>
      </p:pic>
      <p:pic>
        <p:nvPicPr>
          <p:cNvPr id="28675" name="Picture 3" descr="I:\113_PANA\Přípravy 1.C\dum\fotky\P11101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618910"/>
            <a:ext cx="5652120" cy="423909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444208" y="1052736"/>
            <a:ext cx="26997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Trnka obecná</a:t>
            </a:r>
          </a:p>
          <a:p>
            <a:r>
              <a:rPr lang="cs-CZ" sz="3200" i="1" dirty="0" err="1" smtClean="0">
                <a:solidFill>
                  <a:srgbClr val="C00000"/>
                </a:solidFill>
              </a:rPr>
              <a:t>Prunus</a:t>
            </a:r>
            <a:r>
              <a:rPr lang="cs-CZ" sz="3200" i="1" dirty="0" smtClean="0">
                <a:solidFill>
                  <a:srgbClr val="C00000"/>
                </a:solidFill>
              </a:rPr>
              <a:t> </a:t>
            </a:r>
            <a:r>
              <a:rPr lang="cs-CZ" sz="3200" i="1" dirty="0" err="1" smtClean="0">
                <a:solidFill>
                  <a:srgbClr val="C00000"/>
                </a:solidFill>
              </a:rPr>
              <a:t>spinosa</a:t>
            </a:r>
            <a:endParaRPr lang="cs-CZ" sz="3200" i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9552" y="5013176"/>
            <a:ext cx="1080120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kolce</a:t>
            </a:r>
            <a:endParaRPr lang="cs-CZ" sz="3200" i="1" dirty="0"/>
          </a:p>
        </p:txBody>
      </p:sp>
      <p:cxnSp>
        <p:nvCxnSpPr>
          <p:cNvPr id="7" name="Přímá spojovací šipka 6"/>
          <p:cNvCxnSpPr/>
          <p:nvPr/>
        </p:nvCxnSpPr>
        <p:spPr>
          <a:xfrm flipV="1">
            <a:off x="1547664" y="4221088"/>
            <a:ext cx="6480720" cy="1080120"/>
          </a:xfrm>
          <a:prstGeom prst="straightConnector1">
            <a:avLst/>
          </a:prstGeom>
          <a:ln w="476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 flipV="1">
            <a:off x="1700064" y="5157192"/>
            <a:ext cx="4816152" cy="296416"/>
          </a:xfrm>
          <a:prstGeom prst="straightConnector1">
            <a:avLst/>
          </a:prstGeom>
          <a:ln w="476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					Střemcha </a:t>
            </a:r>
            <a:r>
              <a:rPr lang="cs-CZ" sz="3200" i="1" dirty="0" smtClean="0">
                <a:solidFill>
                  <a:srgbClr val="C00000"/>
                </a:solidFill>
              </a:rPr>
              <a:t>(</a:t>
            </a:r>
            <a:r>
              <a:rPr lang="cs-CZ" sz="3200" i="1" dirty="0" err="1" smtClean="0">
                <a:solidFill>
                  <a:srgbClr val="C00000"/>
                </a:solidFill>
              </a:rPr>
              <a:t>Prunus</a:t>
            </a:r>
            <a:r>
              <a:rPr lang="cs-CZ" sz="3200" i="1" dirty="0" smtClean="0">
                <a:solidFill>
                  <a:srgbClr val="C00000"/>
                </a:solidFill>
              </a:rPr>
              <a:t> 			</a:t>
            </a:r>
            <a:r>
              <a:rPr lang="cs-CZ" sz="3200" i="1" dirty="0" err="1" smtClean="0">
                <a:solidFill>
                  <a:srgbClr val="C00000"/>
                </a:solidFill>
              </a:rPr>
              <a:t>padus</a:t>
            </a:r>
            <a:r>
              <a:rPr lang="cs-CZ" sz="3200" i="1" dirty="0" smtClean="0">
                <a:solidFill>
                  <a:srgbClr val="C00000"/>
                </a:solidFill>
              </a:rPr>
              <a:t>)</a:t>
            </a:r>
            <a:endParaRPr lang="cs-CZ" sz="3200" dirty="0">
              <a:solidFill>
                <a:srgbClr val="C00000"/>
              </a:solidFill>
            </a:endParaRPr>
          </a:p>
        </p:txBody>
      </p:sp>
      <p:pic>
        <p:nvPicPr>
          <p:cNvPr id="24578" name="Picture 2" descr="I:\113_PANA\Přípravy 1.C\dum\fotky\P101036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4824536" cy="64327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00000"/>
                </a:solidFill>
              </a:rPr>
              <a:t>Mandloň (</a:t>
            </a:r>
            <a:r>
              <a:rPr lang="cs-CZ" sz="3600" dirty="0" err="1" smtClean="0">
                <a:solidFill>
                  <a:srgbClr val="C00000"/>
                </a:solidFill>
              </a:rPr>
              <a:t>Amygdalus</a:t>
            </a:r>
            <a:r>
              <a:rPr lang="cs-CZ" sz="3600" dirty="0" smtClean="0">
                <a:solidFill>
                  <a:srgbClr val="C00000"/>
                </a:solidFill>
              </a:rPr>
              <a:t>)</a:t>
            </a:r>
            <a:endParaRPr lang="cs-CZ" sz="3600" dirty="0">
              <a:solidFill>
                <a:srgbClr val="C00000"/>
              </a:solidFill>
            </a:endParaRPr>
          </a:p>
        </p:txBody>
      </p:sp>
      <p:pic>
        <p:nvPicPr>
          <p:cNvPr id="4098" name="Picture 2" descr="I:\113_PANA\Přípravy 1.C\dum\fotky\P113088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196752"/>
            <a:ext cx="3929484" cy="5239312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5652120" y="3068960"/>
            <a:ext cx="1872208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Olejnatá semena (peckovice)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Hloh obecný </a:t>
            </a:r>
            <a:r>
              <a:rPr lang="cs-CZ" sz="3200" i="1" dirty="0" err="1" smtClean="0">
                <a:solidFill>
                  <a:srgbClr val="C00000"/>
                </a:solidFill>
              </a:rPr>
              <a:t>Crataegus</a:t>
            </a:r>
            <a:r>
              <a:rPr lang="cs-CZ" sz="3200" i="1" dirty="0" smtClean="0">
                <a:solidFill>
                  <a:srgbClr val="C00000"/>
                </a:solidFill>
              </a:rPr>
              <a:t> </a:t>
            </a:r>
            <a:r>
              <a:rPr lang="cs-CZ" sz="3200" i="1" dirty="0" err="1" smtClean="0">
                <a:solidFill>
                  <a:srgbClr val="C00000"/>
                </a:solidFill>
              </a:rPr>
              <a:t>oxyacanta</a:t>
            </a:r>
            <a:endParaRPr lang="cs-CZ" sz="3200" dirty="0">
              <a:solidFill>
                <a:srgbClr val="C00000"/>
              </a:solidFill>
            </a:endParaRPr>
          </a:p>
        </p:txBody>
      </p:sp>
      <p:pic>
        <p:nvPicPr>
          <p:cNvPr id="7170" name="Picture 2" descr="I:\113_PANA\Přípravy 1.C\dum\fotky\P113016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24744"/>
            <a:ext cx="5542138" cy="3915485"/>
          </a:xfrm>
          <a:prstGeom prst="rect">
            <a:avLst/>
          </a:prstGeom>
          <a:noFill/>
        </p:spPr>
      </p:pic>
      <p:pic>
        <p:nvPicPr>
          <p:cNvPr id="4" name="Picture 2" descr="I:\113_PANA\Přípravy 1.C\dum\fotky\P11301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783357"/>
            <a:ext cx="3919176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Hloh obecný </a:t>
            </a:r>
            <a:r>
              <a:rPr lang="cs-CZ" sz="3200" i="1" dirty="0" err="1" smtClean="0">
                <a:solidFill>
                  <a:srgbClr val="C00000"/>
                </a:solidFill>
              </a:rPr>
              <a:t>Crataegus</a:t>
            </a:r>
            <a:r>
              <a:rPr lang="cs-CZ" sz="3200" i="1" dirty="0" smtClean="0">
                <a:solidFill>
                  <a:srgbClr val="C00000"/>
                </a:solidFill>
              </a:rPr>
              <a:t> </a:t>
            </a:r>
            <a:r>
              <a:rPr lang="cs-CZ" sz="3200" i="1" dirty="0" err="1" smtClean="0">
                <a:solidFill>
                  <a:srgbClr val="C00000"/>
                </a:solidFill>
              </a:rPr>
              <a:t>oxyacanta</a:t>
            </a:r>
            <a:endParaRPr lang="cs-CZ" sz="3200" dirty="0"/>
          </a:p>
        </p:txBody>
      </p:sp>
      <p:pic>
        <p:nvPicPr>
          <p:cNvPr id="12290" name="Picture 2" descr="I:\113_PANA\Přípravy 1.C\dum\fotky\P107074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7877" y="2510898"/>
            <a:ext cx="5640627" cy="4230470"/>
          </a:xfrm>
          <a:prstGeom prst="rect">
            <a:avLst/>
          </a:prstGeom>
          <a:noFill/>
        </p:spPr>
      </p:pic>
      <p:pic>
        <p:nvPicPr>
          <p:cNvPr id="5" name="Picture 2" descr="I:\113_PANA\Přípravy 1.C\dum\fotky\P10104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052736"/>
            <a:ext cx="3724042" cy="4525963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572000" y="1700808"/>
            <a:ext cx="136815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malvice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Jabloň domácí </a:t>
            </a:r>
            <a:r>
              <a:rPr lang="cs-CZ" sz="2800" i="1" dirty="0" smtClean="0">
                <a:solidFill>
                  <a:srgbClr val="C00000"/>
                </a:solidFill>
              </a:rPr>
              <a:t>(Malus </a:t>
            </a:r>
            <a:r>
              <a:rPr lang="cs-CZ" sz="2800" i="1" dirty="0" err="1" smtClean="0">
                <a:solidFill>
                  <a:srgbClr val="C00000"/>
                </a:solidFill>
              </a:rPr>
              <a:t>domestica</a:t>
            </a:r>
            <a:r>
              <a:rPr lang="cs-CZ" sz="2800" i="1" dirty="0" smtClean="0">
                <a:solidFill>
                  <a:srgbClr val="C00000"/>
                </a:solidFill>
              </a:rPr>
              <a:t>)</a:t>
            </a:r>
            <a:endParaRPr lang="cs-CZ" sz="2800" dirty="0">
              <a:solidFill>
                <a:srgbClr val="C00000"/>
              </a:solidFill>
            </a:endParaRPr>
          </a:p>
        </p:txBody>
      </p:sp>
      <p:pic>
        <p:nvPicPr>
          <p:cNvPr id="5" name="Picture 2" descr="I:\113_PANA\Přípravy 1.C\dum\fotky\P101037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108876"/>
            <a:ext cx="7413979" cy="55604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42" name="Picture 2" descr="I:\113_PANA\Přípravy 1.C\dum\fotky\P113004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908720"/>
            <a:ext cx="4042544" cy="5390059"/>
          </a:xfrm>
          <a:prstGeom prst="rect">
            <a:avLst/>
          </a:prstGeom>
          <a:noFill/>
        </p:spPr>
      </p:pic>
      <p:pic>
        <p:nvPicPr>
          <p:cNvPr id="10243" name="Picture 3" descr="I:\113_PANA\Přípravy 1.C\dum\fotky\P11300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60648"/>
            <a:ext cx="4536504" cy="604867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467544" y="6290156"/>
            <a:ext cx="122413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češule</a:t>
            </a:r>
            <a:endParaRPr lang="cs-CZ" sz="2800" b="1" dirty="0"/>
          </a:p>
        </p:txBody>
      </p:sp>
      <p:sp>
        <p:nvSpPr>
          <p:cNvPr id="6" name="Elipsa 5"/>
          <p:cNvSpPr/>
          <p:nvPr/>
        </p:nvSpPr>
        <p:spPr>
          <a:xfrm>
            <a:off x="1259632" y="3789040"/>
            <a:ext cx="1800200" cy="1512168"/>
          </a:xfrm>
          <a:prstGeom prst="ellipse">
            <a:avLst/>
          </a:prstGeom>
          <a:noFill/>
          <a:ln w="762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266" name="Picture 2" descr="I:\113_PANA\Přípravy 1.C\dum\fotky\P113004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88640"/>
            <a:ext cx="6912768" cy="64775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Hrušeň obecná </a:t>
            </a:r>
            <a:r>
              <a:rPr lang="cs-CZ" sz="3200" i="1" dirty="0" smtClean="0">
                <a:solidFill>
                  <a:srgbClr val="C00000"/>
                </a:solidFill>
              </a:rPr>
              <a:t>(</a:t>
            </a:r>
            <a:r>
              <a:rPr lang="cs-CZ" sz="3200" i="1" dirty="0" err="1" smtClean="0">
                <a:solidFill>
                  <a:srgbClr val="C00000"/>
                </a:solidFill>
              </a:rPr>
              <a:t>Pyrus</a:t>
            </a:r>
            <a:r>
              <a:rPr lang="cs-CZ" sz="3200" i="1" dirty="0" smtClean="0">
                <a:solidFill>
                  <a:srgbClr val="C00000"/>
                </a:solidFill>
              </a:rPr>
              <a:t> </a:t>
            </a:r>
            <a:r>
              <a:rPr lang="cs-CZ" sz="3200" i="1" dirty="0" err="1" smtClean="0">
                <a:solidFill>
                  <a:srgbClr val="C00000"/>
                </a:solidFill>
              </a:rPr>
              <a:t>communis</a:t>
            </a:r>
            <a:r>
              <a:rPr lang="cs-CZ" sz="3200" i="1" dirty="0" smtClean="0">
                <a:solidFill>
                  <a:srgbClr val="C00000"/>
                </a:solidFill>
              </a:rPr>
              <a:t>)</a:t>
            </a:r>
            <a:endParaRPr lang="cs-CZ" sz="3200" dirty="0">
              <a:solidFill>
                <a:srgbClr val="C00000"/>
              </a:solidFill>
            </a:endParaRPr>
          </a:p>
        </p:txBody>
      </p:sp>
      <p:pic>
        <p:nvPicPr>
          <p:cNvPr id="22530" name="Picture 2" descr="I:\113_PANA\Přípravy 1.C\dum\fotky\P101037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:\113_PANA\Přípravy 1.C\dum\fotky\P10104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34" y="1124744"/>
            <a:ext cx="4008710" cy="4525963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Jeřáb ptačí </a:t>
            </a:r>
            <a:r>
              <a:rPr lang="cs-CZ" sz="3200" i="1" dirty="0" smtClean="0">
                <a:solidFill>
                  <a:srgbClr val="C00000"/>
                </a:solidFill>
              </a:rPr>
              <a:t>(</a:t>
            </a:r>
            <a:r>
              <a:rPr lang="cs-CZ" sz="3200" i="1" dirty="0" err="1" smtClean="0">
                <a:solidFill>
                  <a:srgbClr val="C00000"/>
                </a:solidFill>
              </a:rPr>
              <a:t>Sorbus</a:t>
            </a:r>
            <a:r>
              <a:rPr lang="cs-CZ" sz="3200" i="1" dirty="0" smtClean="0">
                <a:solidFill>
                  <a:srgbClr val="C00000"/>
                </a:solidFill>
              </a:rPr>
              <a:t> </a:t>
            </a:r>
            <a:r>
              <a:rPr lang="cs-CZ" sz="3200" i="1" dirty="0" err="1" smtClean="0">
                <a:solidFill>
                  <a:srgbClr val="C00000"/>
                </a:solidFill>
              </a:rPr>
              <a:t>aucuparia</a:t>
            </a:r>
            <a:r>
              <a:rPr lang="cs-CZ" sz="3200" i="1" dirty="0" smtClean="0">
                <a:solidFill>
                  <a:srgbClr val="C00000"/>
                </a:solidFill>
              </a:rPr>
              <a:t>)</a:t>
            </a:r>
            <a:endParaRPr lang="cs-CZ" sz="3200" dirty="0">
              <a:solidFill>
                <a:srgbClr val="C00000"/>
              </a:solidFill>
            </a:endParaRPr>
          </a:p>
        </p:txBody>
      </p:sp>
      <p:pic>
        <p:nvPicPr>
          <p:cNvPr id="25602" name="Picture 2" descr="I:\113_PANA\Přípravy 1.C\dum\fotky\P101035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566063"/>
            <a:ext cx="5567073" cy="4175305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23528" y="5877272"/>
            <a:ext cx="136815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malvice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Čeledi příbuzné:</a:t>
            </a:r>
            <a:endParaRPr lang="cs-CZ" dirty="0"/>
          </a:p>
        </p:txBody>
      </p:sp>
      <p:pic>
        <p:nvPicPr>
          <p:cNvPr id="3074" name="Picture 2" descr="E:\Pictures\do školy na prezentace\P110058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060848"/>
            <a:ext cx="3394472" cy="4525963"/>
          </a:xfrm>
          <a:prstGeom prst="rect">
            <a:avLst/>
          </a:prstGeom>
          <a:noFill/>
        </p:spPr>
      </p:pic>
      <p:pic>
        <p:nvPicPr>
          <p:cNvPr id="3075" name="Picture 3" descr="I:\113_PANA\Přípravy 1.C\dum\fotky\P11308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4586" y="2420887"/>
            <a:ext cx="3147814" cy="4197085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0" y="134076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SRSTKOVITÉ: </a:t>
            </a:r>
            <a:r>
              <a:rPr lang="cs-CZ" sz="3200" dirty="0" smtClean="0">
                <a:solidFill>
                  <a:srgbClr val="C00000"/>
                </a:solidFill>
              </a:rPr>
              <a:t>rybíz </a:t>
            </a:r>
            <a:r>
              <a:rPr lang="cs-CZ" sz="3200" i="1" dirty="0" err="1" smtClean="0">
                <a:solidFill>
                  <a:srgbClr val="C00000"/>
                </a:solidFill>
              </a:rPr>
              <a:t>Ribes</a:t>
            </a:r>
            <a:r>
              <a:rPr lang="cs-CZ" sz="3200" i="1" dirty="0" smtClean="0">
                <a:solidFill>
                  <a:srgbClr val="C00000"/>
                </a:solidFill>
              </a:rPr>
              <a:t>, </a:t>
            </a:r>
            <a:r>
              <a:rPr lang="cs-CZ" sz="3200" dirty="0" smtClean="0">
                <a:solidFill>
                  <a:srgbClr val="C00000"/>
                </a:solidFill>
              </a:rPr>
              <a:t>srstka (angrešt) </a:t>
            </a:r>
            <a:r>
              <a:rPr lang="cs-CZ" sz="3200" i="1" dirty="0" err="1" smtClean="0">
                <a:solidFill>
                  <a:srgbClr val="C00000"/>
                </a:solidFill>
              </a:rPr>
              <a:t>Grossularia</a:t>
            </a:r>
            <a:endParaRPr lang="cs-CZ" sz="32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Netřesky, rozchodníky </a:t>
            </a:r>
            <a:r>
              <a:rPr lang="cs-CZ" sz="3200" dirty="0" smtClean="0">
                <a:solidFill>
                  <a:srgbClr val="C00000"/>
                </a:solidFill>
              </a:rPr>
              <a:t> </a:t>
            </a:r>
            <a:r>
              <a:rPr lang="cs-CZ" sz="3200" dirty="0" smtClean="0"/>
              <a:t>- </a:t>
            </a:r>
            <a:r>
              <a:rPr lang="cs-CZ" sz="3200" dirty="0" err="1" smtClean="0"/>
              <a:t>suchobytné</a:t>
            </a:r>
            <a:r>
              <a:rPr lang="cs-CZ" sz="3200" dirty="0" smtClean="0"/>
              <a:t> rostliny</a:t>
            </a:r>
            <a:endParaRPr lang="cs-CZ" sz="3200" b="1" dirty="0"/>
          </a:p>
        </p:txBody>
      </p:sp>
      <p:pic>
        <p:nvPicPr>
          <p:cNvPr id="5122" name="Picture 2" descr="E:\Pictures\tutanchamón, bezručák\P113075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827584" y="1072872"/>
            <a:ext cx="7557995" cy="5668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Doplňte popis: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3" descr="I:\CANON_SC\IMAGE\0001\SCN_0200.jpg"/>
          <p:cNvPicPr>
            <a:picLocks noChangeAspect="1" noChangeArrowheads="1"/>
          </p:cNvPicPr>
          <p:nvPr/>
        </p:nvPicPr>
        <p:blipFill>
          <a:blip r:embed="rId2" cstate="print"/>
          <a:srcRect l="49479"/>
          <a:stretch>
            <a:fillRect/>
          </a:stretch>
        </p:blipFill>
        <p:spPr bwMode="auto">
          <a:xfrm>
            <a:off x="517126" y="1539627"/>
            <a:ext cx="7223226" cy="3329533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614222" y="4931876"/>
            <a:ext cx="8462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5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9512" y="3284984"/>
            <a:ext cx="1224136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491880" y="1547500"/>
            <a:ext cx="1800200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452320" y="2780928"/>
            <a:ext cx="1224136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092280" y="3789040"/>
            <a:ext cx="1224136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940152" y="1556792"/>
            <a:ext cx="2088232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79512" y="2132856"/>
            <a:ext cx="1224136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547664" y="1556792"/>
            <a:ext cx="1224136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cxnSp>
        <p:nvCxnSpPr>
          <p:cNvPr id="15" name="Přímá spojovací šipka 14"/>
          <p:cNvCxnSpPr>
            <a:stCxn id="13" idx="2"/>
          </p:cNvCxnSpPr>
          <p:nvPr/>
        </p:nvCxnSpPr>
        <p:spPr>
          <a:xfrm>
            <a:off x="2159732" y="1926124"/>
            <a:ext cx="108012" cy="7107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I:\CANON_SC\IMAGE\0001\SCN_02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51372" b="55452"/>
          <a:stretch>
            <a:fillRect/>
          </a:stretch>
        </p:blipFill>
        <p:spPr bwMode="auto">
          <a:xfrm>
            <a:off x="569145" y="1196752"/>
            <a:ext cx="4218879" cy="472514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67544" y="616530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6</a:t>
            </a:r>
            <a:endParaRPr lang="cs-CZ" dirty="0"/>
          </a:p>
        </p:txBody>
      </p:sp>
      <p:pic>
        <p:nvPicPr>
          <p:cNvPr id="5" name="Picture 2" descr="I:\CANON_SC\IMAGE\0001\SCN_0201.jpg"/>
          <p:cNvPicPr>
            <a:picLocks noChangeAspect="1" noChangeArrowheads="1"/>
          </p:cNvPicPr>
          <p:nvPr/>
        </p:nvPicPr>
        <p:blipFill>
          <a:blip r:embed="rId2" cstate="print"/>
          <a:srcRect l="70024" t="55685" b="18859"/>
          <a:stretch>
            <a:fillRect/>
          </a:stretch>
        </p:blipFill>
        <p:spPr bwMode="auto">
          <a:xfrm>
            <a:off x="5292080" y="2204864"/>
            <a:ext cx="3329139" cy="3456384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899592" y="3284984"/>
            <a:ext cx="1008112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48064" y="1052736"/>
            <a:ext cx="2880320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1124744"/>
            <a:ext cx="2232248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79512" y="4139788"/>
            <a:ext cx="1224136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572000" y="3356992"/>
            <a:ext cx="1224136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572000" y="2420888"/>
            <a:ext cx="1224136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932040" y="5157192"/>
            <a:ext cx="1224136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1520" y="3717032"/>
            <a:ext cx="1224136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Řešení: 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3" descr="I:\CANON_SC\IMAGE\0001\SCN_0200.jpg"/>
          <p:cNvPicPr>
            <a:picLocks noChangeAspect="1" noChangeArrowheads="1"/>
          </p:cNvPicPr>
          <p:nvPr/>
        </p:nvPicPr>
        <p:blipFill>
          <a:blip r:embed="rId2" cstate="print"/>
          <a:srcRect l="49479"/>
          <a:stretch>
            <a:fillRect/>
          </a:stretch>
        </p:blipFill>
        <p:spPr bwMode="auto">
          <a:xfrm>
            <a:off x="517126" y="1539627"/>
            <a:ext cx="7223226" cy="3329533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614222" y="4931876"/>
            <a:ext cx="8462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5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9512" y="3222268"/>
            <a:ext cx="1224136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kalich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75856" y="1484784"/>
            <a:ext cx="2160240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květní diagram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452320" y="2718212"/>
            <a:ext cx="1512168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souplodí nažek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092280" y="3726324"/>
            <a:ext cx="1224136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češule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228184" y="1494076"/>
            <a:ext cx="1008112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šípek 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79512" y="2070140"/>
            <a:ext cx="1224136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koruna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547664" y="1556792"/>
            <a:ext cx="1224136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tyčinky</a:t>
            </a:r>
            <a:endParaRPr lang="cs-CZ" sz="2400" b="1" dirty="0"/>
          </a:p>
        </p:txBody>
      </p:sp>
      <p:cxnSp>
        <p:nvCxnSpPr>
          <p:cNvPr id="15" name="Přímá spojovací šipka 14"/>
          <p:cNvCxnSpPr>
            <a:stCxn id="13" idx="2"/>
          </p:cNvCxnSpPr>
          <p:nvPr/>
        </p:nvCxnSpPr>
        <p:spPr>
          <a:xfrm>
            <a:off x="2159732" y="2018457"/>
            <a:ext cx="108012" cy="61845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I:\CANON_SC\IMAGE\0001\SCN_02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51372" b="55452"/>
          <a:stretch>
            <a:fillRect/>
          </a:stretch>
        </p:blipFill>
        <p:spPr bwMode="auto">
          <a:xfrm>
            <a:off x="611560" y="980728"/>
            <a:ext cx="4218879" cy="472514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67544" y="616530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6</a:t>
            </a:r>
            <a:endParaRPr lang="cs-CZ" dirty="0"/>
          </a:p>
        </p:txBody>
      </p:sp>
      <p:pic>
        <p:nvPicPr>
          <p:cNvPr id="5" name="Picture 2" descr="I:\CANON_SC\IMAGE\0001\SCN_0201.jpg"/>
          <p:cNvPicPr>
            <a:picLocks noChangeAspect="1" noChangeArrowheads="1"/>
          </p:cNvPicPr>
          <p:nvPr/>
        </p:nvPicPr>
        <p:blipFill>
          <a:blip r:embed="rId2" cstate="print"/>
          <a:srcRect l="70024" t="55685" b="18859"/>
          <a:stretch>
            <a:fillRect/>
          </a:stretch>
        </p:blipFill>
        <p:spPr bwMode="auto">
          <a:xfrm>
            <a:off x="5292080" y="2204864"/>
            <a:ext cx="3329139" cy="3456384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1043608" y="2996952"/>
            <a:ext cx="1008112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palist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48064" y="1052736"/>
            <a:ext cx="2880320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Malvice jabloně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980728"/>
            <a:ext cx="2232248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Růže šípková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79512" y="3903439"/>
            <a:ext cx="1224136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vřeteno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572000" y="3356992"/>
            <a:ext cx="1224136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dužnina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572000" y="2420888"/>
            <a:ext cx="1224136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jádřinec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932040" y="5157192"/>
            <a:ext cx="1224136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semeno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1520" y="3429000"/>
            <a:ext cx="1224136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lístek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Obr. 1 – 5: </a:t>
            </a:r>
            <a:r>
              <a:rPr lang="cs-CZ" sz="2000" dirty="0" smtClean="0"/>
              <a:t>L. Kincl, M. Kincl, J. </a:t>
            </a:r>
            <a:r>
              <a:rPr lang="cs-CZ" sz="2000" dirty="0" err="1" smtClean="0"/>
              <a:t>Jarklová</a:t>
            </a:r>
            <a:r>
              <a:rPr lang="cs-CZ" sz="2000" dirty="0" smtClean="0"/>
              <a:t>: Biologie rostlin pro první ročník gymnázií, Fortuna, Praha 2006 </a:t>
            </a:r>
            <a:endParaRPr lang="cs-CZ" sz="2000" dirty="0" smtClean="0"/>
          </a:p>
          <a:p>
            <a:r>
              <a:rPr lang="cs-CZ" sz="2000" dirty="0" smtClean="0"/>
              <a:t>Obr. </a:t>
            </a:r>
            <a:r>
              <a:rPr lang="cs-CZ" sz="2000" dirty="0" smtClean="0"/>
              <a:t>6: K. </a:t>
            </a:r>
            <a:r>
              <a:rPr lang="cs-CZ" sz="2000" dirty="0" smtClean="0"/>
              <a:t>Kubát </a:t>
            </a:r>
            <a:r>
              <a:rPr lang="cs-CZ" sz="2000" dirty="0" smtClean="0"/>
              <a:t>a kol.: Botanika, </a:t>
            </a:r>
            <a:r>
              <a:rPr lang="cs-CZ" sz="2000" dirty="0" err="1" smtClean="0"/>
              <a:t>Scientia</a:t>
            </a:r>
            <a:r>
              <a:rPr lang="cs-CZ" sz="2000" dirty="0" smtClean="0"/>
              <a:t>,  Praha </a:t>
            </a:r>
            <a:r>
              <a:rPr lang="cs-CZ" sz="2000" dirty="0" smtClean="0"/>
              <a:t>1998</a:t>
            </a:r>
          </a:p>
          <a:p>
            <a:r>
              <a:rPr lang="cs-CZ" sz="2000" dirty="0" smtClean="0"/>
              <a:t>Ostatní obrázky: archiv autorky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631</TotalTime>
  <Words>458</Words>
  <Application>Microsoft Office PowerPoint</Application>
  <PresentationFormat>Předvádění na obrazovce (4:3)</PresentationFormat>
  <Paragraphs>130</Paragraphs>
  <Slides>40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40</vt:i4>
      </vt:variant>
    </vt:vector>
  </HeadingPairs>
  <TitlesOfParts>
    <vt:vector size="41" baseType="lpstr">
      <vt:lpstr>Motiv sady Office</vt:lpstr>
      <vt:lpstr>Snímek 1</vt:lpstr>
      <vt:lpstr>Anotace </vt:lpstr>
      <vt:lpstr>Růžovité  Rosaceae </vt:lpstr>
      <vt:lpstr>Charakteristika </vt:lpstr>
      <vt:lpstr>měchýřky (tavolník)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Luční rostliny: krvavec (Sanquisorba) (čtyřčetné květy)        kontryhel (Alchemilla)</vt:lpstr>
      <vt:lpstr>Tavolník van Houtteův  Spiraea</vt:lpstr>
      <vt:lpstr>Tavolníky kvetoucí        v létě    </vt:lpstr>
      <vt:lpstr>Mochna jarní Potentilla verna</vt:lpstr>
      <vt:lpstr>Mochna plazivá (pětilístek) P. repens</vt:lpstr>
      <vt:lpstr>Jahodník Fragaria</vt:lpstr>
      <vt:lpstr>Snímek 20</vt:lpstr>
      <vt:lpstr>Snímek 21</vt:lpstr>
      <vt:lpstr>b) jabloňové a slivoňové      Slivoň (Prunus)     </vt:lpstr>
      <vt:lpstr>Třešeň (Prunus)</vt:lpstr>
      <vt:lpstr>Snímek 24</vt:lpstr>
      <vt:lpstr>     Střemcha (Prunus    padus)</vt:lpstr>
      <vt:lpstr>Mandloň (Amygdalus)</vt:lpstr>
      <vt:lpstr>Hloh obecný Crataegus oxyacanta</vt:lpstr>
      <vt:lpstr>Hloh obecný Crataegus oxyacanta</vt:lpstr>
      <vt:lpstr>Jabloň domácí (Malus domestica)</vt:lpstr>
      <vt:lpstr>Snímek 30</vt:lpstr>
      <vt:lpstr>Snímek 31</vt:lpstr>
      <vt:lpstr>Hrušeň obecná (Pyrus communis)</vt:lpstr>
      <vt:lpstr>Jeřáb ptačí (Sorbus aucuparia)</vt:lpstr>
      <vt:lpstr>Čeledi příbuzné:</vt:lpstr>
      <vt:lpstr>Netřesky, rozchodníky  - suchobytné rostliny</vt:lpstr>
      <vt:lpstr>Doplňte popis:</vt:lpstr>
      <vt:lpstr>Snímek 37</vt:lpstr>
      <vt:lpstr>Řešení: </vt:lpstr>
      <vt:lpstr>Snímek 39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lenka</dc:creator>
  <cp:lastModifiedBy>uživatel</cp:lastModifiedBy>
  <cp:revision>67</cp:revision>
  <dcterms:created xsi:type="dcterms:W3CDTF">2013-06-17T20:31:05Z</dcterms:created>
  <dcterms:modified xsi:type="dcterms:W3CDTF">2013-06-25T17:58:03Z</dcterms:modified>
</cp:coreProperties>
</file>