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6" r:id="rId4"/>
    <p:sldId id="258" r:id="rId5"/>
    <p:sldId id="263" r:id="rId6"/>
    <p:sldId id="259" r:id="rId7"/>
    <p:sldId id="260" r:id="rId8"/>
    <p:sldId id="261" r:id="rId9"/>
    <p:sldId id="262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E07DDB-FC23-4BA1-BADD-80862624C86F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6E8467-5EDE-48FC-AD17-84359B630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805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043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41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097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085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482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43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551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17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581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564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783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A1926-4ADB-4637-9F07-06C94653096D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A5802-E770-4F37-BBFE-5D53ABFB01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381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ipiaosaurus.jpg" TargetMode="External"/><Relationship Id="rId7" Type="http://schemas.openxmlformats.org/officeDocument/2006/relationships/hyperlink" Target="http://commons.wikimedia.org/wiki/File:Iberomesornis-model.jpg" TargetMode="External"/><Relationship Id="rId2" Type="http://schemas.openxmlformats.org/officeDocument/2006/relationships/hyperlink" Target="http://commons.wikimedia.org/wiki/File:Archaeopteryx-img_0291b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rchaeopteryx-img_0291b.jpg" TargetMode="External"/><Relationship Id="rId5" Type="http://schemas.openxmlformats.org/officeDocument/2006/relationships/hyperlink" Target="http://commons.wikimedia.org/wiki/File:Velociraptor_dinoguy2.jpg" TargetMode="External"/><Relationship Id="rId4" Type="http://schemas.openxmlformats.org/officeDocument/2006/relationships/hyperlink" Target="http://cs.wikipedia.org/wiki/Soubor:Mahakala_BW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2658473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VY_32_INOVACE_14_15B_Ptáci -  vznik a evoluce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766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532464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vývojem a evolucí ptáků.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evoluci ptáků, bude vědět, z jakých živočichů se ptáci vyvinuli.</a:t>
            </a:r>
          </a:p>
          <a:p>
            <a:r>
              <a:rPr lang="cs-CZ" dirty="0" smtClean="0"/>
              <a:t>Dokáže jmenovat předky ptáků spolu s jejich charakteristikou. 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12.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63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3/35/Archaeopteryx-img_0291b.jpg/768px-Archaeopteryx-img_0291b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049"/>
            <a:ext cx="6825951" cy="6825951"/>
          </a:xfrm>
          <a:prstGeom prst="rect">
            <a:avLst/>
          </a:prstGeom>
          <a:solidFill>
            <a:srgbClr val="92D050">
              <a:alpha val="73000"/>
            </a:srgbClr>
          </a:solidFill>
        </p:spPr>
      </p:pic>
      <p:sp>
        <p:nvSpPr>
          <p:cNvPr id="4" name="TextovéPole 3"/>
          <p:cNvSpPr txBox="1"/>
          <p:nvPr/>
        </p:nvSpPr>
        <p:spPr>
          <a:xfrm>
            <a:off x="1835696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35077" y="0"/>
            <a:ext cx="3316421" cy="1938992"/>
          </a:xfrm>
          <a:prstGeom prst="rect">
            <a:avLst/>
          </a:prstGeom>
          <a:solidFill>
            <a:srgbClr val="92D050">
              <a:alpha val="69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Ptáci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5805264"/>
            <a:ext cx="4685001" cy="923330"/>
          </a:xfrm>
          <a:prstGeom prst="rect">
            <a:avLst/>
          </a:prstGeom>
          <a:solidFill>
            <a:srgbClr val="FFFF00">
              <a:alpha val="73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Vznik a evoluce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82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921" y="260648"/>
            <a:ext cx="8843575" cy="181588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ptáci se pravděpodobně vyvíjeli z opeřených dinosaurů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d</a:t>
            </a:r>
            <a:r>
              <a:rPr lang="cs-CZ" sz="2800" dirty="0" smtClean="0"/>
              <a:t>nes jsou dokonce pokládáni za specializovanou skupinu</a:t>
            </a:r>
          </a:p>
          <a:p>
            <a:r>
              <a:rPr lang="cs-CZ" sz="2800" dirty="0"/>
              <a:t>	</a:t>
            </a:r>
            <a:r>
              <a:rPr lang="cs-CZ" sz="2800" dirty="0" err="1" smtClean="0"/>
              <a:t>teropodních</a:t>
            </a:r>
            <a:r>
              <a:rPr lang="cs-CZ" sz="2800" dirty="0" smtClean="0"/>
              <a:t> dinosaurů</a:t>
            </a:r>
            <a:endParaRPr lang="cs-CZ" sz="2800" dirty="0"/>
          </a:p>
        </p:txBody>
      </p:sp>
      <p:pic>
        <p:nvPicPr>
          <p:cNvPr id="1026" name="Picture 2" descr="Soubor:Deinonychus B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579" y="2413033"/>
            <a:ext cx="5520333" cy="4345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26181" y="6234990"/>
            <a:ext cx="2690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Obr. 2: Opeřená varianta </a:t>
            </a:r>
            <a:r>
              <a:rPr lang="cs-CZ" sz="1400" i="1" dirty="0" err="1" smtClean="0"/>
              <a:t>teropoda</a:t>
            </a:r>
            <a:endParaRPr lang="cs-CZ" sz="1400" i="1" dirty="0" smtClean="0"/>
          </a:p>
          <a:p>
            <a:r>
              <a:rPr lang="cs-CZ" sz="1400" i="1" dirty="0" smtClean="0"/>
              <a:t>Rodu </a:t>
            </a:r>
            <a:r>
              <a:rPr lang="cs-CZ" sz="1400" i="1" dirty="0" err="1" smtClean="0"/>
              <a:t>Deinonychus</a:t>
            </a:r>
            <a:endParaRPr lang="cs-CZ" sz="1400" i="1" dirty="0"/>
          </a:p>
        </p:txBody>
      </p:sp>
      <p:pic>
        <p:nvPicPr>
          <p:cNvPr id="1028" name="Picture 4" descr="Soubor:Beipiaosaur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14972"/>
            <a:ext cx="3257841" cy="396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6573" y="6372036"/>
            <a:ext cx="216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Obr. 3: </a:t>
            </a:r>
            <a:r>
              <a:rPr lang="cs-CZ" i="1" dirty="0" err="1" smtClean="0"/>
              <a:t>Beipiaosaurus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23690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1732" y="260921"/>
            <a:ext cx="8220520" cy="193899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6000" dirty="0" smtClean="0"/>
              <a:t>Zamysli  se, k čemu </a:t>
            </a:r>
          </a:p>
          <a:p>
            <a:pPr algn="ctr"/>
            <a:r>
              <a:rPr lang="cs-CZ" sz="6000" dirty="0" smtClean="0"/>
              <a:t>dinosaurům peří sloužilo?</a:t>
            </a:r>
            <a:endParaRPr lang="cs-CZ" sz="6000" dirty="0"/>
          </a:p>
        </p:txBody>
      </p:sp>
      <p:pic>
        <p:nvPicPr>
          <p:cNvPr id="3074" name="Picture 2" descr="Soubor:Mahakala B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76200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0" y="6221364"/>
            <a:ext cx="19747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/>
              <a:t>Obr. 4: </a:t>
            </a:r>
            <a:r>
              <a:rPr lang="cs-CZ" sz="2000" i="1" dirty="0" err="1" smtClean="0"/>
              <a:t>Mahakala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75015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921" y="260648"/>
            <a:ext cx="8556958" cy="224676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peření dinosaurů vzniklo pravděpodobně jako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tepelná izolace nebo jako signalizační orgán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ylo pravděpodobně také využíváno jako prostředek k </a:t>
            </a:r>
          </a:p>
          <a:p>
            <a:r>
              <a:rPr lang="cs-CZ" sz="2800" dirty="0" smtClean="0"/>
              <a:t>      prodlužování skoků </a:t>
            </a:r>
            <a:endParaRPr lang="cs-CZ" sz="2800" dirty="0"/>
          </a:p>
        </p:txBody>
      </p:sp>
      <p:pic>
        <p:nvPicPr>
          <p:cNvPr id="2052" name="Picture 4" descr="Soubor:Velociraptor dinoguy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2586892"/>
            <a:ext cx="4824536" cy="379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51720" y="6381328"/>
            <a:ext cx="21952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i="1" dirty="0" smtClean="0"/>
              <a:t>Obr. 5: </a:t>
            </a:r>
            <a:r>
              <a:rPr lang="cs-CZ" sz="2000" i="1" dirty="0" err="1" smtClean="0"/>
              <a:t>Velociraptor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68430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921" y="260648"/>
            <a:ext cx="8586646" cy="267765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ejznámější fosilní předchůdce ptáků je </a:t>
            </a:r>
            <a:r>
              <a:rPr lang="cs-CZ" sz="2800" i="1" dirty="0" err="1" smtClean="0"/>
              <a:t>Archaeopteryx</a:t>
            </a:r>
            <a:endParaRPr lang="cs-CZ" sz="2800" i="1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(„Staré křídlo“)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il na konci jurského období ( 151 – 148 mil let)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alezen v jihovýchodním Německu (1861)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897" y="3068960"/>
            <a:ext cx="2727023" cy="3653378"/>
          </a:xfrm>
          <a:prstGeom prst="rect">
            <a:avLst/>
          </a:prstGeom>
        </p:spPr>
      </p:pic>
      <p:pic>
        <p:nvPicPr>
          <p:cNvPr id="4" name="Picture 4" descr="http://upload.wikimedia.org/wikipedia/commons/thumb/3/35/Archaeopteryx-img_0291b.jpg/768px-Archaeopteryx-img_0291b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046" y="3068960"/>
            <a:ext cx="3653378" cy="3653378"/>
          </a:xfrm>
          <a:prstGeom prst="rect">
            <a:avLst/>
          </a:prstGeom>
          <a:solidFill>
            <a:srgbClr val="92D050">
              <a:alpha val="73000"/>
            </a:srgbClr>
          </a:solidFill>
        </p:spPr>
      </p:pic>
      <p:sp>
        <p:nvSpPr>
          <p:cNvPr id="5" name="Obdélník 4"/>
          <p:cNvSpPr/>
          <p:nvPr/>
        </p:nvSpPr>
        <p:spPr>
          <a:xfrm>
            <a:off x="402117" y="6372036"/>
            <a:ext cx="741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/>
              <a:t>Obr. </a:t>
            </a:r>
            <a:r>
              <a:rPr lang="cs-CZ" i="1" dirty="0" smtClean="0"/>
              <a:t>6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74787" y="6381328"/>
            <a:ext cx="741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/>
              <a:t>Obr. </a:t>
            </a:r>
            <a:r>
              <a:rPr lang="cs-CZ" i="1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5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8759818" cy="655272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496" y="5590981"/>
            <a:ext cx="9028754" cy="646331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3600" i="1" dirty="0" err="1" smtClean="0"/>
              <a:t>Iberomesornis</a:t>
            </a:r>
            <a:r>
              <a:rPr lang="cs-CZ" sz="3600" i="1" dirty="0" smtClean="0"/>
              <a:t> – pravěký druh ozubeného ptáka</a:t>
            </a:r>
            <a:endParaRPr lang="cs-CZ" sz="3600" dirty="0"/>
          </a:p>
        </p:txBody>
      </p:sp>
      <p:sp>
        <p:nvSpPr>
          <p:cNvPr id="4" name="Šipka dolů 3"/>
          <p:cNvSpPr/>
          <p:nvPr/>
        </p:nvSpPr>
        <p:spPr>
          <a:xfrm rot="7457490">
            <a:off x="2209680" y="4034875"/>
            <a:ext cx="792088" cy="169218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6372036"/>
            <a:ext cx="7412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/>
              <a:t>Obr. </a:t>
            </a:r>
            <a:r>
              <a:rPr lang="cs-CZ" i="1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72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862" y="99796"/>
            <a:ext cx="459805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Shrnutí, zápis do sešitu: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508" y="1189196"/>
            <a:ext cx="8730980" cy="4832092"/>
          </a:xfrm>
          <a:prstGeom prst="rect">
            <a:avLst/>
          </a:prstGeom>
          <a:solidFill>
            <a:srgbClr val="FFCC0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ptáci se pravděpodobně vyvinuli z opeřených dinosaurů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ejznámější fosilní předchůdce ptáků je </a:t>
            </a:r>
            <a:r>
              <a:rPr lang="cs-CZ" sz="2800" dirty="0" err="1" smtClean="0"/>
              <a:t>Archaeopteryx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táci jsou dnes považování za specializovanou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	skupinu dinosaurů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eří dinosaurů se vyvinulo jako tepelná izolace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loužilo také k signalizaci a k prodlužování skoků 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(tak se vyvinul let)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541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44624"/>
            <a:ext cx="9108504" cy="1762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obrázků:</a:t>
            </a:r>
          </a:p>
          <a:p>
            <a:r>
              <a:rPr lang="cs-CZ" sz="1050" dirty="0" smtClean="0"/>
              <a:t>Obr. 1: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 smtClean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commons.wikimedia.org/wiki/File:Archaeopteryx-img_0291b.jpg?uselang=cs</a:t>
            </a:r>
            <a:endParaRPr lang="cs-CZ" sz="1000" dirty="0" smtClean="0"/>
          </a:p>
          <a:p>
            <a:r>
              <a:rPr lang="cs-CZ" sz="1000" dirty="0" smtClean="0"/>
              <a:t>Obr. 2:</a:t>
            </a:r>
            <a:r>
              <a:rPr lang="cs-CZ" sz="1000" dirty="0"/>
              <a:t> TAMURA, </a:t>
            </a:r>
            <a:r>
              <a:rPr lang="cs-CZ" sz="1000" dirty="0" err="1"/>
              <a:t>Nobu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</a:t>
            </a:r>
            <a:r>
              <a:rPr lang="cs-CZ" sz="1000" dirty="0" smtClean="0"/>
              <a:t>.2013</a:t>
            </a:r>
            <a:r>
              <a:rPr lang="cs-CZ" sz="1000" dirty="0"/>
              <a:t>]. Dostupný na WWW: http://commons.wikimedia.org/wiki/File:Deinonychus_BW.jpg</a:t>
            </a:r>
            <a:endParaRPr lang="cs-CZ" sz="1000" dirty="0" smtClean="0"/>
          </a:p>
          <a:p>
            <a:r>
              <a:rPr lang="cs-CZ" sz="1000" dirty="0" smtClean="0"/>
              <a:t>Obr. 3: </a:t>
            </a:r>
            <a:r>
              <a:rPr lang="cs-CZ" sz="1000" dirty="0"/>
              <a:t>RIHA, Pavel.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cs.wikipedia.org/wiki/Soubor:Beipiaosaurus.jpg</a:t>
            </a:r>
            <a:endParaRPr lang="cs-CZ" sz="1000" dirty="0"/>
          </a:p>
          <a:p>
            <a:r>
              <a:rPr lang="cs-CZ" sz="1000" dirty="0" smtClean="0"/>
              <a:t>Obr. 4:  </a:t>
            </a:r>
            <a:r>
              <a:rPr lang="cs-CZ" sz="1000" dirty="0"/>
              <a:t>TAMURA, </a:t>
            </a:r>
            <a:r>
              <a:rPr lang="cs-CZ" sz="1000" dirty="0" err="1"/>
              <a:t>Nobu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cs.wikipedia.org/wiki/Soubor:Mahakala_BW.jpg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cs-CZ" sz="1000" dirty="0"/>
              <a:t>MARTYNIUK, </a:t>
            </a:r>
            <a:r>
              <a:rPr lang="cs-CZ" sz="1000" dirty="0" err="1"/>
              <a:t>Matt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commons.wikimedia.org/wiki/File:Velociraptor_dinoguy2.jpg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900" dirty="0"/>
              <a:t>RAAB, H..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10.3.2013</a:t>
            </a:r>
            <a:r>
              <a:rPr lang="cs-CZ" sz="900" dirty="0"/>
              <a:t>]. Dostupný na WWW: http://commons.wikimedia.org/wiki/File:Archaeopteryx_lithographica_(Berlin_specimen).jpg</a:t>
            </a:r>
            <a:endParaRPr lang="cs-CZ" sz="900" dirty="0" smtClean="0"/>
          </a:p>
          <a:p>
            <a:r>
              <a:rPr lang="cs-CZ" sz="1000" dirty="0" smtClean="0"/>
              <a:t>Obr. 7: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commons.wikimedia.org/wiki/File:Archaeopteryx-img_0291b.jpg</a:t>
            </a:r>
            <a:endParaRPr lang="cs-CZ" sz="1000" dirty="0" smtClean="0"/>
          </a:p>
          <a:p>
            <a:r>
              <a:rPr lang="cs-CZ" sz="1000" dirty="0" smtClean="0"/>
              <a:t>Obr. 8: </a:t>
            </a:r>
            <a:r>
              <a:rPr lang="cs-CZ" sz="1000" dirty="0"/>
              <a:t>ÁLVAREZ, José-Manuel Benito.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10.3.2013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commons.wikimedia.org/wiki/File:Iberomesornis-model.jpg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246890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72534</TotalTime>
  <Words>232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LukášD</dc:creator>
  <cp:lastModifiedBy>LukášD</cp:lastModifiedBy>
  <cp:revision>13</cp:revision>
  <dcterms:created xsi:type="dcterms:W3CDTF">2013-03-05T21:21:46Z</dcterms:created>
  <dcterms:modified xsi:type="dcterms:W3CDTF">2013-03-10T16:28:39Z</dcterms:modified>
</cp:coreProperties>
</file>