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9" r:id="rId4"/>
    <p:sldId id="258" r:id="rId5"/>
    <p:sldId id="260" r:id="rId6"/>
    <p:sldId id="261" r:id="rId7"/>
    <p:sldId id="262" r:id="rId8"/>
    <p:sldId id="264" r:id="rId9"/>
    <p:sldId id="263" r:id="rId10"/>
    <p:sldId id="266" r:id="rId11"/>
    <p:sldId id="267" r:id="rId12"/>
    <p:sldId id="269" r:id="rId13"/>
    <p:sldId id="271" r:id="rId14"/>
    <p:sldId id="272" r:id="rId15"/>
    <p:sldId id="273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867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80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1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039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34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543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319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080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971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4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193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004B13-A27E-4677-8C4D-6116F39E8899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FFE4D-2DED-42DB-8DF6-BA6C4D629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96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Phasianus_colchicus_2_tom_(Lukasz_Lukasik).jpg" TargetMode="External"/><Relationship Id="rId13" Type="http://schemas.openxmlformats.org/officeDocument/2006/relationships/hyperlink" Target="http://en.wikipedia.org/wiki/File:Reed_warbler_cuckoo.jpg" TargetMode="External"/><Relationship Id="rId18" Type="http://schemas.openxmlformats.org/officeDocument/2006/relationships/hyperlink" Target="https://commons.wikimedia.org/wiki/File:Coccothraustes_coccothraustes_1_(Marek_Szczepanek).jpg?uselang=cs" TargetMode="External"/><Relationship Id="rId26" Type="http://schemas.openxmlformats.org/officeDocument/2006/relationships/hyperlink" Target="https://cs.wikipedia.org/wiki/Soubor:Landsvale.jpg" TargetMode="External"/><Relationship Id="rId3" Type="http://schemas.openxmlformats.org/officeDocument/2006/relationships/hyperlink" Target="https://commons.wikimedia.org/wiki/File:Parus.JPG?uselang=cs" TargetMode="External"/><Relationship Id="rId21" Type="http://schemas.openxmlformats.org/officeDocument/2006/relationships/hyperlink" Target="https://cs.wikipedia.org/wiki/Soubor:Ciconia_ciconia_(Marek_Szczepanek).jpg" TargetMode="External"/><Relationship Id="rId7" Type="http://schemas.openxmlformats.org/officeDocument/2006/relationships/hyperlink" Target="https://cs.wikipedia.org/wiki/Soubor:CH_Hen_2.jpg" TargetMode="External"/><Relationship Id="rId12" Type="http://schemas.openxmlformats.org/officeDocument/2006/relationships/hyperlink" Target="https://cs.wikipedia.org/wiki/Soubor:Song_thrush.jpg" TargetMode="External"/><Relationship Id="rId17" Type="http://schemas.openxmlformats.org/officeDocument/2006/relationships/hyperlink" Target="https://cs.wikipedia.org/wiki/Soubor:Kaiseradler_Aquila_heliaca_e_amk.jpg" TargetMode="External"/><Relationship Id="rId25" Type="http://schemas.openxmlformats.org/officeDocument/2006/relationships/hyperlink" Target="https://cs.wikipedia.org/wiki/Soubor:Hirundo_rustica.png" TargetMode="External"/><Relationship Id="rId2" Type="http://schemas.openxmlformats.org/officeDocument/2006/relationships/hyperlink" Target="https://commons.wikimedia.org/wiki/File:XN_Anser_anser_196.jpg?uselang=cs" TargetMode="External"/><Relationship Id="rId16" Type="http://schemas.openxmlformats.org/officeDocument/2006/relationships/hyperlink" Target="https://commons.wikimedia.org/wiki/File:Dryocopus_martius_03.jpg?uselang=cs" TargetMode="External"/><Relationship Id="rId20" Type="http://schemas.openxmlformats.org/officeDocument/2006/relationships/hyperlink" Target="https://cs.wikipedia.org/wiki/Soubor:White_Stork_migration_map-en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Calliope-nest_edit.jpg" TargetMode="External"/><Relationship Id="rId11" Type="http://schemas.openxmlformats.org/officeDocument/2006/relationships/hyperlink" Target="https://cs.wikipedia.org/wiki/Soubor:Parus_caeruleus1.jpg" TargetMode="External"/><Relationship Id="rId24" Type="http://schemas.openxmlformats.org/officeDocument/2006/relationships/hyperlink" Target="https://cs.wikipedia.org/wiki/Soubor:European_Starling_2006.jpg" TargetMode="External"/><Relationship Id="rId5" Type="http://schemas.openxmlformats.org/officeDocument/2006/relationships/hyperlink" Target="https://cs.wikipedia.org/wiki/Soubor:Fleet_of_Cute.jpg" TargetMode="External"/><Relationship Id="rId15" Type="http://schemas.openxmlformats.org/officeDocument/2006/relationships/hyperlink" Target="http://en.wikipedia.org/wiki/File:BirdBeaksA.svg" TargetMode="External"/><Relationship Id="rId23" Type="http://schemas.openxmlformats.org/officeDocument/2006/relationships/hyperlink" Target="https://cs.wikipedia.org/wiki/Soubor:Sturnus_vulgaris_map.png" TargetMode="External"/><Relationship Id="rId10" Type="http://schemas.openxmlformats.org/officeDocument/2006/relationships/hyperlink" Target="https://cs.wikipedia.org/wiki/Soubor:Common_kestrel_falco_tinnunculus.jpg" TargetMode="External"/><Relationship Id="rId19" Type="http://schemas.openxmlformats.org/officeDocument/2006/relationships/hyperlink" Target="https://commons.wikimedia.org/wiki/File:Lebski-pelikan.JPG?uselang=cs" TargetMode="External"/><Relationship Id="rId4" Type="http://schemas.openxmlformats.org/officeDocument/2006/relationships/hyperlink" Target="https://cs.wikipedia.org/wiki/Soubor:Anas_platyrhynchos_ducklings.jpg" TargetMode="External"/><Relationship Id="rId9" Type="http://schemas.openxmlformats.org/officeDocument/2006/relationships/hyperlink" Target="https://cs.wikipedia.org/wiki/Soubor:CygneVaires.jpg" TargetMode="External"/><Relationship Id="rId14" Type="http://schemas.openxmlformats.org/officeDocument/2006/relationships/hyperlink" Target="https://cs.wikipedia.org/wiki/Soubor:Kuckuck_(Cuculus_canorus)_by_Tim_Peukert.jpg" TargetMode="External"/><Relationship Id="rId22" Type="http://schemas.openxmlformats.org/officeDocument/2006/relationships/hyperlink" Target="https://cs.wikipedia.org/wiki/Soubor:Ciconia_nigra_distr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90300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VY_32_INOVACE_15_15B_Ptáci</a:t>
                      </a:r>
                      <a:r>
                        <a:rPr lang="cs-CZ" sz="1400" baseline="0" dirty="0" smtClean="0"/>
                        <a:t> - chování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100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57756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některými rysy chování ptáků.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charakterizovat vybrané prvky chování ptáků – péči o mláďata, migraci, </a:t>
            </a:r>
          </a:p>
          <a:p>
            <a:r>
              <a:rPr lang="cs-CZ" dirty="0" smtClean="0"/>
              <a:t>hnízdní parazitismus. Vysvětlí rozdíl mezi ptáky krmivými nekrmivými.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</a:t>
            </a:r>
            <a:r>
              <a:rPr lang="cs-CZ" dirty="0" smtClean="0"/>
              <a:t>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22</a:t>
            </a:r>
            <a:r>
              <a:rPr lang="cs-CZ" dirty="0" smtClean="0"/>
              <a:t>. 3.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62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XN Anser anser 19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" y="260648"/>
            <a:ext cx="9142220" cy="6468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4653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-35077" y="0"/>
            <a:ext cx="3316421" cy="1938992"/>
          </a:xfrm>
          <a:prstGeom prst="rect">
            <a:avLst/>
          </a:prstGeom>
          <a:solidFill>
            <a:srgbClr val="92D050">
              <a:alpha val="69000"/>
            </a:srgb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Ptáci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51662" y="5805264"/>
            <a:ext cx="2493632" cy="923330"/>
          </a:xfrm>
          <a:prstGeom prst="rect">
            <a:avLst/>
          </a:prstGeom>
          <a:solidFill>
            <a:srgbClr val="00B0F0">
              <a:alpha val="73000"/>
            </a:srgb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Chování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1172" y="63813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0940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4624"/>
            <a:ext cx="8189871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Jak se od sebe liší tyto mláďata?</a:t>
            </a:r>
            <a:endParaRPr lang="cs-CZ" sz="4800" dirty="0"/>
          </a:p>
        </p:txBody>
      </p:sp>
      <p:pic>
        <p:nvPicPr>
          <p:cNvPr id="2050" name="Picture 2" descr="File:Par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7" y="947628"/>
            <a:ext cx="4326889" cy="399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oubor:Anas platyrhynchos duckling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79788"/>
            <a:ext cx="4642153" cy="347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6512" y="49411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3369" y="65776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3489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72588"/>
            <a:ext cx="5745291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Péče rodičů o mláďata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7353" y="4653229"/>
            <a:ext cx="312406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táci nekrmiví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3055" y="2793122"/>
            <a:ext cx="259987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táci krmiví</a:t>
            </a:r>
            <a:endParaRPr lang="cs-CZ" sz="4000" dirty="0"/>
          </a:p>
        </p:txBody>
      </p:sp>
      <p:pic>
        <p:nvPicPr>
          <p:cNvPr id="3074" name="Picture 2" descr="Soubor:Fleet of Cu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5" y="1065028"/>
            <a:ext cx="4970170" cy="315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1485" y="422108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3076" name="Picture 4" descr="File:Calliope-nest ed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17032"/>
            <a:ext cx="4606849" cy="3069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881361" y="647856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1991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9492" y="188640"/>
            <a:ext cx="4158895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Ptáci nekrmiví</a:t>
            </a:r>
            <a:endParaRPr lang="cs-CZ" sz="5400" dirty="0"/>
          </a:p>
        </p:txBody>
      </p:sp>
      <p:pic>
        <p:nvPicPr>
          <p:cNvPr id="4098" name="Picture 2" descr="Soubor:CH Hen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6" y="1382637"/>
            <a:ext cx="3312370" cy="496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6" y="636381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pic>
        <p:nvPicPr>
          <p:cNvPr id="4100" name="Picture 4" descr="Soubor:Phasianus colchicus 2 tom (Lukasz Lukasi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000" y="6137"/>
            <a:ext cx="3888432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44120" y="292246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pic>
        <p:nvPicPr>
          <p:cNvPr id="4102" name="Picture 6" descr="Soubor:CygneVair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231" y="3356992"/>
            <a:ext cx="507973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371600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5049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450368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Ptáci krmiví</a:t>
            </a:r>
            <a:endParaRPr lang="cs-CZ" sz="5400" dirty="0"/>
          </a:p>
        </p:txBody>
      </p:sp>
      <p:pic>
        <p:nvPicPr>
          <p:cNvPr id="5122" name="Picture 2" descr="Soubor:Common kestrel falco tinnuncul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77772"/>
            <a:ext cx="3779912" cy="532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8338" y="63107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pic>
        <p:nvPicPr>
          <p:cNvPr id="5124" name="Picture 4" descr="Soubor:Parus caeruleus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1367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115552" y="3681757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pic>
        <p:nvPicPr>
          <p:cNvPr id="5126" name="Picture 6" descr="Soubor:Song thrus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472" y="3846972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366053" y="643359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164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6632"/>
            <a:ext cx="5978624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Hnízdní parazitismus</a:t>
            </a:r>
            <a:endParaRPr lang="cs-CZ" sz="5400" dirty="0"/>
          </a:p>
        </p:txBody>
      </p:sp>
      <p:pic>
        <p:nvPicPr>
          <p:cNvPr id="6146" name="Picture 2" descr="File:Reed warbler cucko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600400" cy="507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10069" y="6309320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12</a:t>
            </a:r>
            <a:endParaRPr lang="cs-CZ" sz="1400" dirty="0"/>
          </a:p>
        </p:txBody>
      </p:sp>
      <p:pic>
        <p:nvPicPr>
          <p:cNvPr id="6148" name="Picture 4" descr="Soubor:Kuckuck (Cuculus canorus) by Tim Peuker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3"/>
            <a:ext cx="4647420" cy="309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5648" y="4581128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55300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126167"/>
            <a:ext cx="2072106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Potrava</a:t>
            </a:r>
            <a:endParaRPr lang="cs-CZ" sz="4800" dirty="0"/>
          </a:p>
        </p:txBody>
      </p:sp>
      <p:pic>
        <p:nvPicPr>
          <p:cNvPr id="7170" name="Picture 2" descr="Soubor:BirdBeaks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1" y="93698"/>
            <a:ext cx="2304181" cy="693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492745" y="5877272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17</a:t>
            </a:r>
            <a:endParaRPr lang="cs-CZ" sz="1400" dirty="0"/>
          </a:p>
        </p:txBody>
      </p:sp>
      <p:pic>
        <p:nvPicPr>
          <p:cNvPr id="3" name="Picture 2" descr="File:Dryocopus martius 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759" y="1196752"/>
            <a:ext cx="3080217" cy="169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50737" y="2903372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15</a:t>
            </a:r>
            <a:endParaRPr lang="cs-CZ" sz="1400" dirty="0"/>
          </a:p>
        </p:txBody>
      </p:sp>
      <p:pic>
        <p:nvPicPr>
          <p:cNvPr id="4" name="Picture 4" descr="Soubor:Kaiseradler Aquila heliaca e am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709" y="697224"/>
            <a:ext cx="3311291" cy="2206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832709" y="2890872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16</a:t>
            </a:r>
            <a:endParaRPr lang="cs-CZ" sz="1400" dirty="0"/>
          </a:p>
        </p:txBody>
      </p:sp>
      <p:pic>
        <p:nvPicPr>
          <p:cNvPr id="5" name="Picture 6" descr="File:Coccothraustes coccothraustes 1 (Marek Szczepanek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395" y="3571888"/>
            <a:ext cx="3516403" cy="230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File:Lebski-pelika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728" y="3068960"/>
            <a:ext cx="2349768" cy="352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686728" y="655022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2079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26166"/>
            <a:ext cx="3763787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Migrace ptáků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9840" y="1206229"/>
            <a:ext cx="591565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Jaké jsou důvody k migraci?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8070" y="2420888"/>
            <a:ext cx="549919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Jaké znáš migrující ptáky?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383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White Stork migration map-e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4157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Ciconia ciconia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439" y="2672916"/>
            <a:ext cx="2670845" cy="418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497468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19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9436" y="655022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20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23728" y="5661248"/>
            <a:ext cx="1605889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čáp bílý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6097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Ciconia nigra dist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78" y="332656"/>
            <a:ext cx="9150477" cy="633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Soubor:Ciconia nigra 1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688" y="4281745"/>
            <a:ext cx="3851918" cy="256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518" y="6361586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21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02157" y="6577607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88640"/>
            <a:ext cx="1970796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čáp černý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4792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Sturnus vulgaris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" y="476671"/>
            <a:ext cx="9135893" cy="4271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Soubor:European Starling 20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64418"/>
            <a:ext cx="3059831" cy="4593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27118" y="478576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1591" y="655022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24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301208"/>
            <a:ext cx="2920415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špaček obecný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0625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Hirundo rustic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764704"/>
            <a:ext cx="92553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Soubor:Landsva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08430"/>
            <a:ext cx="4139952" cy="264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5600" y="4939649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0484" y="6550222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26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374957"/>
            <a:ext cx="3375283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vlaštovka obecný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2045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991" y="166539"/>
            <a:ext cx="305981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Zápis do sešitu: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5991" y="980728"/>
            <a:ext cx="6951390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podle péče o mláďata dělíme ptáky na: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u="sng" dirty="0" smtClean="0"/>
              <a:t>Krmivé</a:t>
            </a:r>
            <a:r>
              <a:rPr lang="cs-CZ" sz="3200" dirty="0" smtClean="0"/>
              <a:t> – mláďata se líhnou holá, slepá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	</a:t>
            </a:r>
            <a:r>
              <a:rPr lang="cs-CZ" sz="3200" dirty="0" smtClean="0"/>
              <a:t>        - rodiče je krmí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	 </a:t>
            </a:r>
            <a:r>
              <a:rPr lang="cs-CZ" sz="3200" dirty="0" smtClean="0"/>
              <a:t>       - např. dravci, sovy, pěvci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2.</a:t>
            </a:r>
            <a:r>
              <a:rPr lang="cs-CZ" sz="3200" u="sng" dirty="0" smtClean="0"/>
              <a:t> Nekrmivé </a:t>
            </a:r>
            <a:r>
              <a:rPr lang="cs-CZ" sz="3200" dirty="0" smtClean="0"/>
              <a:t>– mláďata ochmýřená, vidí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	</a:t>
            </a:r>
            <a:r>
              <a:rPr lang="cs-CZ" sz="3200" dirty="0" smtClean="0"/>
              <a:t>	   - sama získávají potravu 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                       - labuť, kachna, slepice … </a:t>
            </a:r>
          </a:p>
        </p:txBody>
      </p:sp>
    </p:spTree>
    <p:extLst>
      <p:ext uri="{BB962C8B-B14F-4D97-AF65-F5344CB8AC3E}">
        <p14:creationId xmlns:p14="http://schemas.microsoft.com/office/powerpoint/2010/main" val="160900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720" y="188640"/>
            <a:ext cx="8733759" cy="59093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odle přijímané potravy rozlišujeme ptáky: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2800" dirty="0" smtClean="0"/>
              <a:t>Masožravé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2800" dirty="0" smtClean="0"/>
              <a:t>Býložravé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2800" dirty="0" smtClean="0"/>
              <a:t>Všežravé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typu potravy je přizpůsoben tvar zobáku, drápů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ptáci </a:t>
            </a:r>
            <a:r>
              <a:rPr lang="cs-CZ" sz="2800" b="1" u="sng" dirty="0" smtClean="0"/>
              <a:t>migrují</a:t>
            </a:r>
            <a:r>
              <a:rPr lang="cs-CZ" sz="2800" dirty="0" smtClean="0"/>
              <a:t> především kvůli potravě  (hmyzožravci)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- např. vlaštovka, skřivan, špaček, čáp, kukačka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- ptáci stálí (na zimu zůstávají), </a:t>
            </a:r>
            <a:r>
              <a:rPr lang="cs-CZ" sz="2800" dirty="0" err="1" smtClean="0"/>
              <a:t>např</a:t>
            </a:r>
            <a:r>
              <a:rPr lang="cs-CZ" sz="2800" dirty="0" smtClean="0"/>
              <a:t>: straka, datel, kos</a:t>
            </a:r>
          </a:p>
        </p:txBody>
      </p:sp>
    </p:spTree>
    <p:extLst>
      <p:ext uri="{BB962C8B-B14F-4D97-AF65-F5344CB8AC3E}">
        <p14:creationId xmlns:p14="http://schemas.microsoft.com/office/powerpoint/2010/main" val="305967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481" y="209133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481" y="1052736"/>
            <a:ext cx="9164688" cy="43627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it-IT" sz="1050" dirty="0"/>
              <a:t>GERDING, Guido. </a:t>
            </a:r>
            <a:r>
              <a:rPr lang="it-IT" sz="1050" i="1" dirty="0"/>
              <a:t>Wikipedia.org</a:t>
            </a:r>
            <a:r>
              <a:rPr lang="it-IT" sz="1050" dirty="0"/>
              <a:t> [online]. [cit. </a:t>
            </a:r>
            <a:r>
              <a:rPr lang="cs-CZ" sz="1050" dirty="0" smtClean="0"/>
              <a:t>20.3</a:t>
            </a:r>
            <a:r>
              <a:rPr lang="it-IT" sz="1050" dirty="0" smtClean="0"/>
              <a:t>.2013</a:t>
            </a:r>
            <a:r>
              <a:rPr lang="it-IT" sz="1050" dirty="0"/>
              <a:t>]. Dostupný na WWW: </a:t>
            </a:r>
            <a:r>
              <a:rPr lang="it-IT" sz="1050" dirty="0">
                <a:hlinkClick r:id="rId2"/>
              </a:rPr>
              <a:t>https://</a:t>
            </a:r>
            <a:r>
              <a:rPr lang="it-IT" sz="1050" dirty="0" smtClean="0">
                <a:hlinkClick r:id="rId2"/>
              </a:rPr>
              <a:t>commons.wikimedia.org/wiki/File:XN_Anser_anser_196.jpg?uselang=cs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RØNNING, </a:t>
            </a:r>
            <a:r>
              <a:rPr lang="cs-CZ" sz="1050" dirty="0" err="1"/>
              <a:t>Arnstein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commons.wikimedia.org/wiki/File:Parus.JPG?uselang=cs</a:t>
            </a:r>
            <a:endParaRPr lang="cs-CZ" sz="1050" dirty="0" smtClean="0"/>
          </a:p>
          <a:p>
            <a:r>
              <a:rPr lang="cs-CZ" sz="1050" dirty="0" smtClean="0"/>
              <a:t>Obr. 3:</a:t>
            </a:r>
            <a:r>
              <a:rPr lang="cs-CZ" sz="1050" dirty="0"/>
              <a:t>BUSCHMANN, M..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cs.wikipedia.org/wiki/Soubor:Anas_platyrhynchos_ducklings.jpg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cs.wikipedia.org/wiki/Soubor:Fleet_of_Cute.jpg</a:t>
            </a:r>
            <a:endParaRPr lang="cs-CZ" sz="1050" dirty="0" smtClean="0"/>
          </a:p>
          <a:p>
            <a:r>
              <a:rPr lang="cs-CZ" sz="1050" dirty="0" smtClean="0"/>
              <a:t>Obr. 5:</a:t>
            </a:r>
            <a:r>
              <a:rPr lang="nl-NL" sz="1050" dirty="0"/>
              <a:t>WANDER, Wolfgang.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nl-NL" sz="1050" dirty="0" smtClean="0"/>
              <a:t>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6"/>
              </a:rPr>
              <a:t>http://</a:t>
            </a:r>
            <a:r>
              <a:rPr lang="nl-NL" sz="1050" dirty="0" smtClean="0">
                <a:hlinkClick r:id="rId6"/>
              </a:rPr>
              <a:t>en.wikipedia.org/wiki/File:Calliope-nest_edit.jpg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SCHWEN, Daniel.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https://</a:t>
            </a:r>
            <a:r>
              <a:rPr lang="cs-CZ" sz="1050" dirty="0" smtClean="0">
                <a:hlinkClick r:id="rId7"/>
              </a:rPr>
              <a:t>cs.wikipedia.org/wiki/Soubor:CH_Hen_2.jpg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00" dirty="0"/>
              <a:t>LUKASIK, Lukasz.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8"/>
              </a:rPr>
              <a:t>https://cs.wikipedia.org/wiki/Soubor:Phasianus_colchicus_2_tom_(Lukasz_Lukasik).</a:t>
            </a:r>
            <a:r>
              <a:rPr lang="cs-CZ" sz="1000" dirty="0" smtClean="0">
                <a:hlinkClick r:id="rId8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 8: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https://</a:t>
            </a:r>
            <a:r>
              <a:rPr lang="cs-CZ" sz="1000" dirty="0" smtClean="0">
                <a:hlinkClick r:id="rId9"/>
              </a:rPr>
              <a:t>cs.wikipedia.org/wiki/Soubor:CygneVaires.jpg</a:t>
            </a:r>
            <a:endParaRPr lang="cs-CZ" sz="1000" dirty="0" smtClean="0"/>
          </a:p>
          <a:p>
            <a:r>
              <a:rPr lang="cs-CZ" sz="1000" dirty="0" smtClean="0"/>
              <a:t>Obr. 9: </a:t>
            </a:r>
            <a:r>
              <a:rPr lang="en-US" sz="1000" dirty="0"/>
              <a:t>TREPTE, Andreas. </a:t>
            </a:r>
            <a:r>
              <a:rPr lang="en-US" sz="1000" i="1" dirty="0"/>
              <a:t>Wikipedia.org</a:t>
            </a:r>
            <a:r>
              <a:rPr lang="en-US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en-US" sz="1000" dirty="0" smtClean="0"/>
              <a:t>2013</a:t>
            </a:r>
            <a:r>
              <a:rPr lang="en-US" sz="1000" dirty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10"/>
              </a:rPr>
              <a:t>https://</a:t>
            </a:r>
            <a:r>
              <a:rPr lang="en-US" sz="1000" dirty="0" smtClean="0">
                <a:hlinkClick r:id="rId10"/>
              </a:rPr>
              <a:t>cs.wikipedia.org/wiki/Soubor:Common_kestrel_falco_tinnunculus.jpg</a:t>
            </a:r>
            <a:endParaRPr lang="cs-CZ" sz="1000" dirty="0" smtClean="0"/>
          </a:p>
          <a:p>
            <a:r>
              <a:rPr lang="cs-CZ" sz="1000" dirty="0" smtClean="0"/>
              <a:t>Obr. 10. </a:t>
            </a:r>
            <a:r>
              <a:rPr lang="cs-CZ" sz="1000" dirty="0"/>
              <a:t>STASZCZUK, </a:t>
            </a:r>
            <a:r>
              <a:rPr lang="cs-CZ" sz="1000" dirty="0" err="1"/>
              <a:t>Sławek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1"/>
              </a:rPr>
              <a:t>https://</a:t>
            </a:r>
            <a:r>
              <a:rPr lang="cs-CZ" sz="1000" dirty="0" smtClean="0">
                <a:hlinkClick r:id="rId11"/>
              </a:rPr>
              <a:t>cs.wikipedia.org/wiki/Soubor:Parus_caeruleus1.jpg</a:t>
            </a:r>
            <a:endParaRPr lang="cs-CZ" sz="1000" dirty="0" smtClean="0"/>
          </a:p>
          <a:p>
            <a:r>
              <a:rPr lang="cs-CZ" sz="1000" dirty="0" smtClean="0"/>
              <a:t>Obr. 11: </a:t>
            </a:r>
            <a:r>
              <a:rPr lang="en-US" sz="1000" dirty="0"/>
              <a:t>WILLS, Tony. </a:t>
            </a:r>
            <a:r>
              <a:rPr lang="en-US" sz="1000" i="1" dirty="0"/>
              <a:t>Wikipedia.org</a:t>
            </a:r>
            <a:r>
              <a:rPr lang="en-US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en-US" sz="1000" dirty="0" smtClean="0"/>
              <a:t>2013</a:t>
            </a:r>
            <a:r>
              <a:rPr lang="en-US" sz="1000" dirty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12"/>
              </a:rPr>
              <a:t>https://</a:t>
            </a:r>
            <a:r>
              <a:rPr lang="en-US" sz="1000" dirty="0" smtClean="0">
                <a:hlinkClick r:id="rId12"/>
              </a:rPr>
              <a:t>cs.wikipedia.org/wiki/Soubor:Song_thrush.jpg</a:t>
            </a:r>
            <a:endParaRPr lang="cs-CZ" sz="1000" dirty="0" smtClean="0"/>
          </a:p>
          <a:p>
            <a:r>
              <a:rPr lang="cs-CZ" sz="1000" dirty="0" smtClean="0"/>
              <a:t>Obr. 12: </a:t>
            </a:r>
            <a:r>
              <a:rPr lang="cs-CZ" sz="1000" dirty="0"/>
              <a:t>OLSEN, Per Harald.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3"/>
              </a:rPr>
              <a:t>http://</a:t>
            </a:r>
            <a:r>
              <a:rPr lang="cs-CZ" sz="1000" dirty="0" smtClean="0">
                <a:hlinkClick r:id="rId13"/>
              </a:rPr>
              <a:t>en.wikipedia.org/wiki/File:Reed_warbler_cuckoo.jpg</a:t>
            </a:r>
            <a:endParaRPr lang="cs-CZ" sz="1000" dirty="0" smtClean="0"/>
          </a:p>
          <a:p>
            <a:r>
              <a:rPr lang="cs-CZ" sz="1000" dirty="0" smtClean="0"/>
              <a:t>Obr. 13: </a:t>
            </a:r>
            <a:r>
              <a:rPr lang="nl-NL" sz="1000" dirty="0"/>
              <a:t>PEUKERT, Tim. </a:t>
            </a:r>
            <a:r>
              <a:rPr lang="nl-NL" sz="1000" i="1" dirty="0"/>
              <a:t>Wikipedia.org</a:t>
            </a:r>
            <a:r>
              <a:rPr lang="nl-NL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nl-NL" sz="1000" dirty="0" smtClean="0"/>
              <a:t>2013</a:t>
            </a:r>
            <a:r>
              <a:rPr lang="nl-NL" sz="1000" dirty="0"/>
              <a:t>]. Dostupný na WWW: </a:t>
            </a:r>
            <a:r>
              <a:rPr lang="nl-NL" sz="1000" dirty="0">
                <a:hlinkClick r:id="rId14"/>
              </a:rPr>
              <a:t>https://cs.wikipedia.org/wiki/Soubor:Kuckuck_(Cuculus_canorus)_</a:t>
            </a:r>
            <a:r>
              <a:rPr lang="nl-NL" sz="1000" dirty="0" smtClean="0">
                <a:hlinkClick r:id="rId14"/>
              </a:rPr>
              <a:t>by_Tim_Peukert.jpg</a:t>
            </a:r>
            <a:endParaRPr lang="cs-CZ" sz="1000" dirty="0" smtClean="0"/>
          </a:p>
          <a:p>
            <a:r>
              <a:rPr lang="cs-CZ" sz="1000" dirty="0" smtClean="0"/>
              <a:t>Obr. 14: </a:t>
            </a:r>
            <a:r>
              <a:rPr lang="cs-CZ" sz="1000" dirty="0"/>
              <a:t>SHYAMAL, L..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5"/>
              </a:rPr>
              <a:t>http://</a:t>
            </a:r>
            <a:r>
              <a:rPr lang="cs-CZ" sz="1000" dirty="0" smtClean="0">
                <a:hlinkClick r:id="rId15"/>
              </a:rPr>
              <a:t>en.wikipedia.org/wiki/File:BirdBeaksA.svg</a:t>
            </a:r>
            <a:endParaRPr lang="cs-CZ" sz="1000" dirty="0" smtClean="0"/>
          </a:p>
          <a:p>
            <a:r>
              <a:rPr lang="cs-CZ" sz="1000" dirty="0" smtClean="0"/>
              <a:t>Obr. 15: </a:t>
            </a:r>
            <a:r>
              <a:rPr lang="cs-CZ" sz="1000" dirty="0"/>
              <a:t>KURLAPSKI, Philippe.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6"/>
              </a:rPr>
              <a:t>https://</a:t>
            </a:r>
            <a:r>
              <a:rPr lang="cs-CZ" sz="1000" dirty="0" smtClean="0">
                <a:hlinkClick r:id="rId16"/>
              </a:rPr>
              <a:t>commons.wikimedia.org/wiki/File:Dryocopus_martius_03.jpg?uselang=cs</a:t>
            </a:r>
            <a:endParaRPr lang="cs-CZ" sz="1000" dirty="0" smtClean="0"/>
          </a:p>
          <a:p>
            <a:r>
              <a:rPr lang="cs-CZ" sz="1000" dirty="0" smtClean="0"/>
              <a:t>Obr. 16: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7"/>
              </a:rPr>
              <a:t>https://</a:t>
            </a:r>
            <a:r>
              <a:rPr lang="cs-CZ" sz="1000" dirty="0" smtClean="0">
                <a:hlinkClick r:id="rId17"/>
              </a:rPr>
              <a:t>cs.wikipedia.org/wiki/Soubor:Kaiseradler_Aquila_heliaca_e_amk.jpg</a:t>
            </a:r>
            <a:endParaRPr lang="cs-CZ" sz="1000" dirty="0" smtClean="0"/>
          </a:p>
          <a:p>
            <a:r>
              <a:rPr lang="cs-CZ" sz="1000" dirty="0" smtClean="0"/>
              <a:t>Obr. 17: </a:t>
            </a:r>
            <a:r>
              <a:rPr lang="cs-CZ" sz="800" dirty="0"/>
              <a:t>SZCZEPANEK, Marek.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/>
              <a:t>20.3</a:t>
            </a:r>
            <a:r>
              <a:rPr lang="it-IT" sz="800" dirty="0"/>
              <a:t>.</a:t>
            </a:r>
            <a:r>
              <a:rPr lang="cs-CZ" sz="800" dirty="0" smtClean="0"/>
              <a:t>2013</a:t>
            </a:r>
            <a:r>
              <a:rPr lang="cs-CZ" sz="800" dirty="0"/>
              <a:t>]. Dostupný na WWW: </a:t>
            </a:r>
            <a:r>
              <a:rPr lang="cs-CZ" sz="800" dirty="0">
                <a:hlinkClick r:id="rId18"/>
              </a:rPr>
              <a:t>https://commons.wikimedia.org/wiki/File:Coccothraustes_coccothraustes_1_(Marek_Szczepanek).</a:t>
            </a:r>
            <a:r>
              <a:rPr lang="cs-CZ" sz="800" dirty="0" smtClean="0">
                <a:hlinkClick r:id="rId18"/>
              </a:rPr>
              <a:t>jpg?uselang=cs</a:t>
            </a:r>
            <a:endParaRPr lang="cs-CZ" sz="800" dirty="0" smtClean="0"/>
          </a:p>
          <a:p>
            <a:r>
              <a:rPr lang="cs-CZ" sz="1050" dirty="0" smtClean="0"/>
              <a:t>Obr. 18: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9"/>
              </a:rPr>
              <a:t>https://</a:t>
            </a:r>
            <a:r>
              <a:rPr lang="cs-CZ" sz="1050" dirty="0" smtClean="0">
                <a:hlinkClick r:id="rId19"/>
              </a:rPr>
              <a:t>commons.wikimedia.org/wiki/File:Lebski-pelikan.JPG?uselang=cs</a:t>
            </a:r>
            <a:endParaRPr lang="cs-CZ" sz="1050" dirty="0" smtClean="0"/>
          </a:p>
          <a:p>
            <a:r>
              <a:rPr lang="cs-CZ" sz="1050" dirty="0" smtClean="0"/>
              <a:t>Obr. 19: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0"/>
              </a:rPr>
              <a:t>https://</a:t>
            </a:r>
            <a:r>
              <a:rPr lang="cs-CZ" sz="1050" dirty="0" smtClean="0">
                <a:hlinkClick r:id="rId20"/>
              </a:rPr>
              <a:t>cs.wikipedia.org/wiki/Soubor:White_Stork_migration_map-en.svg</a:t>
            </a:r>
            <a:endParaRPr lang="cs-CZ" sz="1050" dirty="0" smtClean="0"/>
          </a:p>
          <a:p>
            <a:r>
              <a:rPr lang="cs-CZ" sz="1050" dirty="0" smtClean="0"/>
              <a:t>Obr. 20: </a:t>
            </a:r>
            <a:r>
              <a:rPr lang="cs-CZ" sz="1000" dirty="0"/>
              <a:t>SZCZEPANEK, Marek.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1"/>
              </a:rPr>
              <a:t>https://cs.wikipedia.org/wiki/Soubor:Ciconia_ciconia_(Marek_Szczepanek).</a:t>
            </a:r>
            <a:r>
              <a:rPr lang="cs-CZ" sz="1000" dirty="0" smtClean="0">
                <a:hlinkClick r:id="rId21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 21: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20.3</a:t>
            </a:r>
            <a:r>
              <a:rPr lang="it-IT" sz="1000" dirty="0"/>
              <a:t>.</a:t>
            </a:r>
            <a:r>
              <a:rPr lang="cs-CZ" sz="1000" dirty="0" smtClean="0"/>
              <a:t>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2"/>
              </a:rPr>
              <a:t>https://</a:t>
            </a:r>
            <a:r>
              <a:rPr lang="cs-CZ" sz="1000" dirty="0" smtClean="0">
                <a:hlinkClick r:id="rId22"/>
              </a:rPr>
              <a:t>cs.wikipedia.org/wiki/Soubor:Ciconia_nigra_distr.png</a:t>
            </a:r>
            <a:endParaRPr lang="cs-CZ" sz="1000" dirty="0" smtClean="0"/>
          </a:p>
          <a:p>
            <a:r>
              <a:rPr lang="cs-CZ" sz="1000" dirty="0" smtClean="0"/>
              <a:t>Obr. 22: </a:t>
            </a:r>
            <a:r>
              <a:rPr lang="cs-CZ" sz="700" dirty="0"/>
              <a:t>SZCZEPANEK, Marek. </a:t>
            </a:r>
            <a:r>
              <a:rPr lang="cs-CZ" sz="700" i="1" dirty="0"/>
              <a:t>Wikipedia.org</a:t>
            </a:r>
            <a:r>
              <a:rPr lang="cs-CZ" sz="700" dirty="0"/>
              <a:t> [online]. [cit. </a:t>
            </a:r>
            <a:r>
              <a:rPr lang="cs-CZ" sz="800" dirty="0"/>
              <a:t>20.3</a:t>
            </a:r>
            <a:r>
              <a:rPr lang="it-IT" sz="800" dirty="0"/>
              <a:t>.</a:t>
            </a:r>
            <a:r>
              <a:rPr lang="cs-CZ" sz="700" dirty="0" smtClean="0"/>
              <a:t>2013</a:t>
            </a:r>
            <a:r>
              <a:rPr lang="cs-CZ" sz="700" dirty="0"/>
              <a:t>]. Dostupný na WWW: AUTOR NEUVEDEN. Wikipedia.org [online]. [cit. 2.6.2013]. Dostupný na WWW: </a:t>
            </a:r>
            <a:r>
              <a:rPr lang="cs-CZ" sz="700" dirty="0">
                <a:hlinkClick r:id="rId22"/>
              </a:rPr>
              <a:t>https://</a:t>
            </a:r>
            <a:r>
              <a:rPr lang="cs-CZ" sz="700" dirty="0" smtClean="0">
                <a:hlinkClick r:id="rId22"/>
              </a:rPr>
              <a:t>cs.wikipedia.org/wiki/Soubor:Ciconia_nigra_distr.png</a:t>
            </a:r>
            <a:endParaRPr lang="cs-CZ" sz="700" dirty="0" smtClean="0"/>
          </a:p>
          <a:p>
            <a:r>
              <a:rPr lang="cs-CZ" sz="1050" dirty="0" smtClean="0"/>
              <a:t>Obr. 23: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3"/>
              </a:rPr>
              <a:t>https://</a:t>
            </a:r>
            <a:r>
              <a:rPr lang="cs-CZ" sz="1050" dirty="0" smtClean="0">
                <a:hlinkClick r:id="rId23"/>
              </a:rPr>
              <a:t>cs.wikipedia.org/wiki/Soubor:Sturnus_vulgaris_map.png</a:t>
            </a:r>
            <a:endParaRPr lang="cs-CZ" sz="1050" dirty="0" smtClean="0"/>
          </a:p>
          <a:p>
            <a:r>
              <a:rPr lang="cs-CZ" sz="1050" dirty="0" smtClean="0"/>
              <a:t>Obr. 24: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4"/>
              </a:rPr>
              <a:t>https://</a:t>
            </a:r>
            <a:r>
              <a:rPr lang="cs-CZ" sz="1050" dirty="0" smtClean="0">
                <a:hlinkClick r:id="rId24"/>
              </a:rPr>
              <a:t>cs.wikipedia.org/wiki/Soubor:European_Starling_2006.jpg</a:t>
            </a:r>
            <a:endParaRPr lang="cs-CZ" sz="1050" dirty="0" smtClean="0"/>
          </a:p>
          <a:p>
            <a:r>
              <a:rPr lang="cs-CZ" sz="1050" dirty="0" smtClean="0"/>
              <a:t>Obr. 25: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5"/>
              </a:rPr>
              <a:t>https://</a:t>
            </a:r>
            <a:r>
              <a:rPr lang="cs-CZ" sz="1050" dirty="0" smtClean="0">
                <a:hlinkClick r:id="rId25"/>
              </a:rPr>
              <a:t>cs.wikipedia.org/wiki/Soubor:Hirundo_rustica.png</a:t>
            </a:r>
            <a:endParaRPr lang="cs-CZ" sz="1050" dirty="0" smtClean="0"/>
          </a:p>
          <a:p>
            <a:r>
              <a:rPr lang="cs-CZ" sz="1050" dirty="0" smtClean="0"/>
              <a:t>Obr. 26: </a:t>
            </a:r>
            <a:r>
              <a:rPr lang="nl-NL" sz="1050" dirty="0"/>
              <a:t>THYSSEN, Malene.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20.3</a:t>
            </a:r>
            <a:r>
              <a:rPr lang="it-IT" sz="1050" dirty="0"/>
              <a:t>.</a:t>
            </a:r>
            <a:r>
              <a:rPr lang="nl-NL" sz="1050" dirty="0" smtClean="0"/>
              <a:t>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26"/>
              </a:rPr>
              <a:t>https://</a:t>
            </a:r>
            <a:r>
              <a:rPr lang="nl-NL" sz="1050" dirty="0" smtClean="0">
                <a:hlinkClick r:id="rId26"/>
              </a:rPr>
              <a:t>cs.wikipedia.org/wiki/Soubor:Landsvale.jpg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89764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14651</TotalTime>
  <Words>302</Words>
  <Application>Microsoft Office PowerPoint</Application>
  <PresentationFormat>Předvádění na obrazovce (4:3)</PresentationFormat>
  <Paragraphs>110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- chování</dc:title>
  <dc:creator>LukášD</dc:creator>
  <cp:lastModifiedBy>LukášD</cp:lastModifiedBy>
  <cp:revision>21</cp:revision>
  <dcterms:created xsi:type="dcterms:W3CDTF">2013-03-18T21:30:48Z</dcterms:created>
  <dcterms:modified xsi:type="dcterms:W3CDTF">2013-03-20T18:44:41Z</dcterms:modified>
</cp:coreProperties>
</file>