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7" r:id="rId4"/>
    <p:sldId id="258" r:id="rId5"/>
    <p:sldId id="256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68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6FAFF-17FC-4EDC-9408-E8EDF84220B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2592-857F-46D8-AA4F-EDCD51A7E8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796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6FAFF-17FC-4EDC-9408-E8EDF84220B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2592-857F-46D8-AA4F-EDCD51A7E8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868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6FAFF-17FC-4EDC-9408-E8EDF84220B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2592-857F-46D8-AA4F-EDCD51A7E8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2059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6FAFF-17FC-4EDC-9408-E8EDF84220B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2592-857F-46D8-AA4F-EDCD51A7E8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084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6FAFF-17FC-4EDC-9408-E8EDF84220B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2592-857F-46D8-AA4F-EDCD51A7E8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553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6FAFF-17FC-4EDC-9408-E8EDF84220B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2592-857F-46D8-AA4F-EDCD51A7E8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307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6FAFF-17FC-4EDC-9408-E8EDF84220B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2592-857F-46D8-AA4F-EDCD51A7E8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882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6FAFF-17FC-4EDC-9408-E8EDF84220B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2592-857F-46D8-AA4F-EDCD51A7E8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988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6FAFF-17FC-4EDC-9408-E8EDF84220B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2592-857F-46D8-AA4F-EDCD51A7E8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9382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6FAFF-17FC-4EDC-9408-E8EDF84220B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2592-857F-46D8-AA4F-EDCD51A7E8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746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6FAFF-17FC-4EDC-9408-E8EDF84220B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02592-857F-46D8-AA4F-EDCD51A7E8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723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6FAFF-17FC-4EDC-9408-E8EDF84220B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E02592-857F-46D8-AA4F-EDCD51A7E8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5267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Soubor:Industrial-Chicken-Coop.JPG" TargetMode="External"/><Relationship Id="rId13" Type="http://schemas.openxmlformats.org/officeDocument/2006/relationships/hyperlink" Target="https://cs.wikipedia.org/wiki/Soubor:Domestic_Goose.jpg" TargetMode="External"/><Relationship Id="rId18" Type="http://schemas.openxmlformats.org/officeDocument/2006/relationships/hyperlink" Target="https://cs.wikipedia.org/wiki/Soubor:Japanese_Quail.jpg" TargetMode="External"/><Relationship Id="rId3" Type="http://schemas.openxmlformats.org/officeDocument/2006/relationships/hyperlink" Target="http://en.wikipedia.org/wiki/File:Ou%C4%83.jpg" TargetMode="External"/><Relationship Id="rId7" Type="http://schemas.openxmlformats.org/officeDocument/2006/relationships/hyperlink" Target="http://cs.wikipedia.org/wiki/Soubor:Alca_Impennis_by_John_Gould.jpg" TargetMode="External"/><Relationship Id="rId12" Type="http://schemas.openxmlformats.org/officeDocument/2006/relationships/hyperlink" Target="https://cs.wikipedia.org/wiki/Soubor:Greylag-Goose.jpg7" TargetMode="External"/><Relationship Id="rId17" Type="http://schemas.openxmlformats.org/officeDocument/2006/relationships/hyperlink" Target="https://cs.wikipedia.org/wiki/Soubor:Phasianus_colchicus_2_tom_(Lukasz_Lukasik).jpg" TargetMode="External"/><Relationship Id="rId2" Type="http://schemas.openxmlformats.org/officeDocument/2006/relationships/hyperlink" Target="https://cs.wikipedia.org/wiki/Soubor:Hen_with_chickens_in_native_breeding.jpg" TargetMode="External"/><Relationship Id="rId16" Type="http://schemas.openxmlformats.org/officeDocument/2006/relationships/hyperlink" Target="https://cs.wikipedia.org/wiki/Soubor:Biella-Tacchino_presso_Piverone.jpg" TargetMode="External"/><Relationship Id="rId20" Type="http://schemas.openxmlformats.org/officeDocument/2006/relationships/hyperlink" Target="https://cs.wikipedia.org/wiki/Soubor:Parabuteo_unicinctus_takeoff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s.wikipedia.org/wiki/Soubor:ExtinctDodoBird.jpeg" TargetMode="External"/><Relationship Id="rId11" Type="http://schemas.openxmlformats.org/officeDocument/2006/relationships/hyperlink" Target="https://cs.wikipedia.org/wiki/Soubor:Chickens_feeding.jpg" TargetMode="External"/><Relationship Id="rId5" Type="http://schemas.openxmlformats.org/officeDocument/2006/relationships/hyperlink" Target="https://cs.wikipedia.org/wiki/Soubor:A_single_white_feather_closeup.jpg" TargetMode="External"/><Relationship Id="rId15" Type="http://schemas.openxmlformats.org/officeDocument/2006/relationships/hyperlink" Target="https://cs.wikipedia.org/wiki/Soubor:Meleagris_gallopavo_at_Coimbatore.jpg" TargetMode="External"/><Relationship Id="rId10" Type="http://schemas.openxmlformats.org/officeDocument/2006/relationships/hyperlink" Target="https://cs.wikipedia.org/wiki/Soubor:Gallus_gallus_male_Kaziranga_0.jpg" TargetMode="External"/><Relationship Id="rId19" Type="http://schemas.openxmlformats.org/officeDocument/2006/relationships/hyperlink" Target="https://cs.wikipedia.org/wiki/Soubor:Perdix_perdix_(Marek_Szczepanek).jpg" TargetMode="External"/><Relationship Id="rId4" Type="http://schemas.openxmlformats.org/officeDocument/2006/relationships/hyperlink" Target="https://commons.wikimedia.org/wiki/File:Chicken_for_sale.jpg?uselang=cs" TargetMode="External"/><Relationship Id="rId9" Type="http://schemas.openxmlformats.org/officeDocument/2006/relationships/hyperlink" Target="https://cs.wikipedia.org/wiki/Soubor:Plofkip_en_biologisch_kip.png" TargetMode="External"/><Relationship Id="rId14" Type="http://schemas.openxmlformats.org/officeDocument/2006/relationships/hyperlink" Target="https://cs.wikipedia.org/wiki/Soubor:Anas_platyrhynchos_male_female_quadra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5897461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VY_32_INOVACE_16_15B_Ptáci - význam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7. ročník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9559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174867" cy="397031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 hospodářským významem ptáků.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</a:t>
            </a:r>
            <a:r>
              <a:rPr lang="cs-CZ" dirty="0" smtClean="0"/>
              <a:t>vysvětlit, jaký hospodářský význam mají pro člověka ptáci. Bude vědět, jak</a:t>
            </a:r>
          </a:p>
          <a:p>
            <a:r>
              <a:rPr lang="cs-CZ" dirty="0" smtClean="0"/>
              <a:t>vznikala domestikovaná plemena užitkového ptactva. Bude umět uvést příklady </a:t>
            </a:r>
          </a:p>
          <a:p>
            <a:r>
              <a:rPr lang="cs-CZ" dirty="0" smtClean="0"/>
              <a:t>hospodářsky významného ptactva. Bude umět vysvětlit pojmy etologie, instinkt.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25</a:t>
            </a:r>
            <a:r>
              <a:rPr lang="cs-CZ" dirty="0" smtClean="0"/>
              <a:t>. 3.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26</a:t>
            </a:r>
            <a:r>
              <a:rPr lang="cs-CZ" dirty="0" smtClean="0"/>
              <a:t>. 3.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6493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Hen with chickens in native breed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00"/>
            <a:ext cx="9143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46531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-35077" y="0"/>
            <a:ext cx="3316421" cy="1938992"/>
          </a:xfrm>
          <a:prstGeom prst="rect">
            <a:avLst/>
          </a:prstGeom>
          <a:solidFill>
            <a:srgbClr val="92D050">
              <a:alpha val="69000"/>
            </a:srgb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2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Ptáci</a:t>
            </a:r>
            <a:endParaRPr lang="cs-CZ" sz="1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44544" y="5805264"/>
            <a:ext cx="2459904" cy="923330"/>
          </a:xfrm>
          <a:prstGeom prst="rect">
            <a:avLst/>
          </a:prstGeom>
          <a:solidFill>
            <a:srgbClr val="00B0F0">
              <a:alpha val="73000"/>
            </a:srgbClr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Význam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" y="6488668"/>
            <a:ext cx="743345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2813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Ouă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4176464" cy="3121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496" y="321297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pic>
        <p:nvPicPr>
          <p:cNvPr id="2052" name="Picture 4" descr="File:Chicken for sa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893" y="1677584"/>
            <a:ext cx="4351444" cy="3263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419803" y="494116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pic>
        <p:nvPicPr>
          <p:cNvPr id="2054" name="Picture 6" descr="Soubor:A single white feather closeup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09375"/>
            <a:ext cx="259228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419872" y="65055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6752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upload.wikimedia.org/wikipedia/commons/e/e0/ExtinctDodoBird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53" y="116632"/>
            <a:ext cx="3729867" cy="4044835"/>
          </a:xfrm>
          <a:prstGeom prst="rect">
            <a:avLst/>
          </a:prstGeom>
          <a:noFill/>
          <a:ln w="889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319" y="4273351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32440" y="29051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pic>
        <p:nvPicPr>
          <p:cNvPr id="3074" name="Picture 2" descr="Soubor:Alca Impennis by John Goul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342766"/>
            <a:ext cx="5436096" cy="3547053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67213" y="334397"/>
            <a:ext cx="4797275" cy="64633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Ptáci vyhubení člověkem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0087" y="4729650"/>
            <a:ext cx="2885598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dronte mauricijský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40795" y="2519131"/>
            <a:ext cx="1595501" cy="523220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alka velká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97651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67234" y="72588"/>
            <a:ext cx="3316934" cy="830997"/>
          </a:xfrm>
          <a:prstGeom prst="rect">
            <a:avLst/>
          </a:prstGeom>
          <a:solidFill>
            <a:srgbClr val="00B0F0">
              <a:alpha val="65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Drůbežářství</a:t>
            </a:r>
            <a:endParaRPr lang="cs-CZ" sz="4800" dirty="0"/>
          </a:p>
        </p:txBody>
      </p:sp>
      <p:pic>
        <p:nvPicPr>
          <p:cNvPr id="4098" name="Picture 2" descr="Soubor:Industrial-Chicken-Coo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24744"/>
            <a:ext cx="5987819" cy="449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Plofkip en biologisch ki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37012"/>
            <a:ext cx="4223792" cy="3167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496" y="558924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93185" y="322923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8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932757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Gallus gallus male Kaziranga 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12830"/>
            <a:ext cx="4680520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Chickens feed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550682"/>
            <a:ext cx="4924426" cy="3287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55976" y="1056846"/>
            <a:ext cx="300357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/>
              <a:t>k</a:t>
            </a:r>
            <a:r>
              <a:rPr lang="cs-CZ" sz="4000" dirty="0" smtClean="0"/>
              <a:t>ur bankivský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67917" y="5673442"/>
            <a:ext cx="2504083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/>
              <a:t>k</a:t>
            </a:r>
            <a:r>
              <a:rPr lang="cs-CZ" sz="4000" dirty="0" smtClean="0"/>
              <a:t>ur domácí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8372" y="47053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9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21003" y="3220587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10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188640"/>
            <a:ext cx="8694624" cy="553998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3000" dirty="0" smtClean="0"/>
              <a:t>Domácí plemene vznikala domestikací divokých druhů:</a:t>
            </a:r>
            <a:endParaRPr lang="cs-CZ" sz="3000" dirty="0"/>
          </a:p>
        </p:txBody>
      </p:sp>
      <p:sp>
        <p:nvSpPr>
          <p:cNvPr id="3" name="Šipka dolů 2"/>
          <p:cNvSpPr/>
          <p:nvPr/>
        </p:nvSpPr>
        <p:spPr>
          <a:xfrm rot="19002363">
            <a:off x="4163795" y="3089599"/>
            <a:ext cx="816408" cy="137623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723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Domestic Goo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7" y="1435881"/>
            <a:ext cx="4047944" cy="5352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Greylag-Goos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788024" cy="478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33331" y="6008365"/>
            <a:ext cx="281359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husa domácí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128826"/>
            <a:ext cx="2352567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husa velká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788024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11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413998" y="1134604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12</a:t>
            </a:r>
            <a:endParaRPr lang="cs-CZ" sz="1400" dirty="0"/>
          </a:p>
        </p:txBody>
      </p:sp>
      <p:sp>
        <p:nvSpPr>
          <p:cNvPr id="9" name="Šipka dolů 8"/>
          <p:cNvSpPr/>
          <p:nvPr/>
        </p:nvSpPr>
        <p:spPr>
          <a:xfrm rot="16200000">
            <a:off x="4571099" y="3077022"/>
            <a:ext cx="816408" cy="137623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344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Soubor:Anas platyrhynchos male female quadra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27384"/>
            <a:ext cx="4139952" cy="413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128826"/>
            <a:ext cx="31230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kachna divoká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118" y="4139952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13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33997" y="3265239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14</a:t>
            </a:r>
            <a:endParaRPr lang="cs-CZ" sz="1400" dirty="0"/>
          </a:p>
        </p:txBody>
      </p:sp>
      <p:pic>
        <p:nvPicPr>
          <p:cNvPr id="4098" name="Picture 2" descr="File:Anas platyrhynchos var. domesticus 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618" y="3549173"/>
            <a:ext cx="5004382" cy="333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5696" y="6108916"/>
            <a:ext cx="3298532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kachna domácí</a:t>
            </a:r>
            <a:endParaRPr lang="cs-CZ" sz="4000" dirty="0"/>
          </a:p>
        </p:txBody>
      </p:sp>
      <p:sp>
        <p:nvSpPr>
          <p:cNvPr id="8" name="Šipka dolů 7"/>
          <p:cNvSpPr/>
          <p:nvPr/>
        </p:nvSpPr>
        <p:spPr>
          <a:xfrm rot="18057969">
            <a:off x="3843801" y="3055529"/>
            <a:ext cx="816408" cy="137623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153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Meleagris gallopavo at Coimbato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235"/>
            <a:ext cx="4499992" cy="4671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70946" y="384171"/>
            <a:ext cx="3051220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krocan divoký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688805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15</a:t>
            </a:r>
            <a:endParaRPr lang="cs-CZ" sz="1400" dirty="0"/>
          </a:p>
        </p:txBody>
      </p:sp>
      <p:pic>
        <p:nvPicPr>
          <p:cNvPr id="3" name="Picture 4" descr="Soubor:Biella-Tacchino presso Piveron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2160" y="3140968"/>
            <a:ext cx="5210665" cy="3706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67744" y="5949280"/>
            <a:ext cx="292112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krůta domácí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470509" y="2833191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16</a:t>
            </a:r>
            <a:endParaRPr lang="cs-CZ" sz="1400" dirty="0"/>
          </a:p>
        </p:txBody>
      </p:sp>
      <p:sp>
        <p:nvSpPr>
          <p:cNvPr id="10" name="Šipka dolů 9"/>
          <p:cNvSpPr/>
          <p:nvPr/>
        </p:nvSpPr>
        <p:spPr>
          <a:xfrm rot="18057969">
            <a:off x="3843801" y="3055529"/>
            <a:ext cx="816408" cy="137623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218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2588"/>
            <a:ext cx="3691075" cy="830997"/>
          </a:xfrm>
          <a:prstGeom prst="rect">
            <a:avLst/>
          </a:prstGeom>
          <a:solidFill>
            <a:srgbClr val="00B0F0">
              <a:alpha val="65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Lovné ptactvo</a:t>
            </a:r>
            <a:endParaRPr lang="cs-CZ" sz="4800" dirty="0"/>
          </a:p>
        </p:txBody>
      </p:sp>
      <p:pic>
        <p:nvPicPr>
          <p:cNvPr id="10242" name="Picture 2" descr="Soubor:Phasianus colchicus 2 tom (Lukasz Lukasik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4824536" cy="361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Soubor:Perdix perdix (Marek Szczepanek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61048"/>
            <a:ext cx="4627123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79512" y="4743146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17</a:t>
            </a:r>
            <a:endParaRPr lang="cs-CZ" sz="1400" dirty="0"/>
          </a:p>
        </p:txBody>
      </p:sp>
      <p:pic>
        <p:nvPicPr>
          <p:cNvPr id="9218" name="Picture 2" descr="Soubor:Japanese Quail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"/>
            <a:ext cx="2915816" cy="3601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518181" y="3293408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18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61997" y="6550223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19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95868" y="4911551"/>
            <a:ext cx="1991956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bažant obecný</a:t>
            </a:r>
            <a:endParaRPr lang="cs-CZ" sz="24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441920"/>
            <a:ext cx="1928413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křepelka polní</a:t>
            </a:r>
            <a:endParaRPr lang="cs-CZ" sz="24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66019" y="5877272"/>
            <a:ext cx="1962910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koroptev polní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2375717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83899" y="72588"/>
            <a:ext cx="2868221" cy="830997"/>
          </a:xfrm>
          <a:prstGeom prst="rect">
            <a:avLst/>
          </a:prstGeom>
          <a:solidFill>
            <a:srgbClr val="00B0F0">
              <a:alpha val="65000"/>
            </a:srgbClr>
          </a:solidFill>
        </p:spPr>
        <p:txBody>
          <a:bodyPr wrap="none" rtlCol="0">
            <a:spAutoFit/>
          </a:bodyPr>
          <a:lstStyle/>
          <a:p>
            <a:r>
              <a:rPr lang="cs-CZ" sz="4800" dirty="0" smtClean="0"/>
              <a:t>Sokolnictví</a:t>
            </a:r>
            <a:endParaRPr lang="cs-CZ" sz="4800" dirty="0"/>
          </a:p>
        </p:txBody>
      </p:sp>
      <p:pic>
        <p:nvPicPr>
          <p:cNvPr id="11266" name="Picture 2" descr="Soubor:Parabuteo unicinctus takeof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047601"/>
            <a:ext cx="4653959" cy="2885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7504" y="3933056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20</a:t>
            </a:r>
            <a:endParaRPr lang="cs-CZ" sz="1400" dirty="0"/>
          </a:p>
        </p:txBody>
      </p:sp>
      <p:pic>
        <p:nvPicPr>
          <p:cNvPr id="10242" name="Picture 2" descr="Soubor:A BIRDS BUDAPEST TORTURE II DON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324702"/>
            <a:ext cx="4716016" cy="3537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7981" y="6550223"/>
            <a:ext cx="7100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403657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5991" y="166539"/>
            <a:ext cx="305981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Zápis do sešitu: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5991" y="980728"/>
            <a:ext cx="8890505" cy="484748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cs-CZ" sz="3200" dirty="0" smtClean="0"/>
              <a:t>hospodářský význam ptáků: maso, vejce, peří…</a:t>
            </a:r>
          </a:p>
          <a:p>
            <a:pPr marL="457200" indent="-45720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ptáci vyhubení člověkem: např. </a:t>
            </a:r>
            <a:r>
              <a:rPr lang="cs-CZ" sz="2400" dirty="0" smtClean="0"/>
              <a:t>dronte mauricijský, alka velká</a:t>
            </a:r>
          </a:p>
          <a:p>
            <a:pPr marL="457200" indent="-457200">
              <a:lnSpc>
                <a:spcPct val="150000"/>
              </a:lnSpc>
              <a:buFontTx/>
              <a:buChar char="-"/>
            </a:pPr>
            <a:r>
              <a:rPr lang="cs-CZ" sz="3200" b="1" dirty="0"/>
              <a:t>l</a:t>
            </a:r>
            <a:r>
              <a:rPr lang="cs-CZ" sz="3200" b="1" dirty="0" smtClean="0"/>
              <a:t>ovné ptactvo:</a:t>
            </a:r>
            <a:r>
              <a:rPr lang="cs-CZ" sz="3200" dirty="0" smtClean="0"/>
              <a:t> bažant, koroptev, křepelka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cs-CZ" sz="3200" b="1" dirty="0"/>
              <a:t>d</a:t>
            </a:r>
            <a:r>
              <a:rPr lang="cs-CZ" sz="3200" b="1" dirty="0" smtClean="0"/>
              <a:t>růbežářství</a:t>
            </a:r>
            <a:r>
              <a:rPr lang="cs-CZ" sz="3200" dirty="0" smtClean="0"/>
              <a:t> = chov užitkových ptáků</a:t>
            </a:r>
          </a:p>
          <a:p>
            <a:pPr marL="800100" lvl="1" indent="-34290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např.: kur domácí, husa velká, kachna, krocan …</a:t>
            </a:r>
          </a:p>
          <a:p>
            <a:pPr marL="800100" lvl="1" indent="-342900">
              <a:lnSpc>
                <a:spcPct val="150000"/>
              </a:lnSpc>
              <a:buFontTx/>
              <a:buChar char="-"/>
            </a:pPr>
            <a:r>
              <a:rPr lang="cs-CZ" sz="2700" dirty="0" smtClean="0"/>
              <a:t>domácí plemena vznikla vyšlechtěním z divokých druhů</a:t>
            </a:r>
          </a:p>
          <a:p>
            <a:pPr marL="800100" lvl="1" indent="-342900">
              <a:lnSpc>
                <a:spcPct val="150000"/>
              </a:lnSpc>
              <a:buFontTx/>
              <a:buChar char="-"/>
            </a:pPr>
            <a:r>
              <a:rPr lang="cs-CZ" sz="2700" dirty="0"/>
              <a:t>c</a:t>
            </a:r>
            <a:r>
              <a:rPr lang="cs-CZ" sz="2700" dirty="0" smtClean="0"/>
              <a:t>hov slepic ve velkochovech = špatné podmínky pro život</a:t>
            </a: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3187550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221" y="260648"/>
            <a:ext cx="8890505" cy="59093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Tx/>
              <a:buChar char="-"/>
            </a:pPr>
            <a:r>
              <a:rPr lang="cs-CZ" sz="2800" b="1" dirty="0" smtClean="0"/>
              <a:t>sokolnictví:</a:t>
            </a:r>
            <a:r>
              <a:rPr lang="cs-CZ" sz="2800" dirty="0" smtClean="0"/>
              <a:t> lov pomocí cvičených dravců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 </a:t>
            </a:r>
            <a:r>
              <a:rPr lang="cs-CZ" sz="2800" dirty="0" smtClean="0"/>
              <a:t>     (sokol, ostříž, raroh)</a:t>
            </a:r>
          </a:p>
          <a:p>
            <a:pPr marL="457200" indent="-457200">
              <a:lnSpc>
                <a:spcPct val="150000"/>
              </a:lnSpc>
              <a:buFontTx/>
              <a:buChar char="-"/>
            </a:pPr>
            <a:r>
              <a:rPr lang="cs-CZ" sz="2800" dirty="0"/>
              <a:t>ř</a:t>
            </a:r>
            <a:r>
              <a:rPr lang="cs-CZ" sz="2800" dirty="0" smtClean="0"/>
              <a:t>ada ptáků udržuje </a:t>
            </a:r>
            <a:r>
              <a:rPr lang="cs-CZ" sz="2800" u="sng" dirty="0" smtClean="0"/>
              <a:t>biologickou rovnováhu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     </a:t>
            </a:r>
            <a:r>
              <a:rPr lang="cs-CZ" sz="2400" dirty="0" smtClean="0"/>
              <a:t>(význam v potravním řetězci, hubí hmyz nebo myši)</a:t>
            </a:r>
          </a:p>
          <a:p>
            <a:pPr marL="457200" indent="-457200">
              <a:lnSpc>
                <a:spcPct val="150000"/>
              </a:lnSpc>
              <a:buFontTx/>
              <a:buChar char="-"/>
            </a:pPr>
            <a:r>
              <a:rPr lang="cs-CZ" sz="2800" dirty="0" smtClean="0"/>
              <a:t>složité instinktivní chování:	hlasové projevy (zpěv)</a:t>
            </a:r>
          </a:p>
          <a:p>
            <a:pPr lvl="5">
              <a:lnSpc>
                <a:spcPct val="150000"/>
              </a:lnSpc>
            </a:pPr>
            <a:r>
              <a:rPr lang="cs-CZ" sz="2800" dirty="0" smtClean="0"/>
              <a:t>			boje o samičky</a:t>
            </a:r>
          </a:p>
          <a:p>
            <a:pPr lvl="5">
              <a:lnSpc>
                <a:spcPct val="150000"/>
              </a:lnSpc>
            </a:pPr>
            <a:r>
              <a:rPr lang="cs-CZ" sz="2800" dirty="0"/>
              <a:t>	</a:t>
            </a:r>
            <a:r>
              <a:rPr lang="cs-CZ" sz="2800" dirty="0" smtClean="0"/>
              <a:t>		péče o mláďata</a:t>
            </a:r>
          </a:p>
          <a:p>
            <a:pPr lvl="5">
              <a:lnSpc>
                <a:spcPct val="150000"/>
              </a:lnSpc>
            </a:pPr>
            <a:r>
              <a:rPr lang="cs-CZ" sz="2800" dirty="0"/>
              <a:t>	</a:t>
            </a:r>
            <a:r>
              <a:rPr lang="cs-CZ" sz="2800" dirty="0" smtClean="0"/>
              <a:t>		migrace, tvorba hejn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- </a:t>
            </a:r>
            <a:r>
              <a:rPr lang="cs-CZ" sz="2800" b="1" u="sng" dirty="0" smtClean="0"/>
              <a:t>etologie</a:t>
            </a:r>
            <a:r>
              <a:rPr lang="cs-CZ" sz="2800" dirty="0" smtClean="0"/>
              <a:t> = věda o chování živočichů</a:t>
            </a:r>
          </a:p>
        </p:txBody>
      </p:sp>
    </p:spTree>
    <p:extLst>
      <p:ext uri="{BB962C8B-B14F-4D97-AF65-F5344CB8AC3E}">
        <p14:creationId xmlns:p14="http://schemas.microsoft.com/office/powerpoint/2010/main" val="307950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3095591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Zdroje obrázků: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426" y="836712"/>
            <a:ext cx="9163086" cy="35779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POSPÍŠIL, Ervín.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https://</a:t>
            </a:r>
            <a:r>
              <a:rPr lang="cs-CZ" sz="1050" dirty="0" smtClean="0">
                <a:hlinkClick r:id="rId2"/>
              </a:rPr>
              <a:t>cs.wikipedia.org/wiki/Soubor:Hen_with_chickens_in_native_breeding.jpg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en.wikipedia.org/wiki/File:Ou%C4%83.jpg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en-US" sz="1050" dirty="0"/>
              <a:t>BAIREY, </a:t>
            </a:r>
            <a:r>
              <a:rPr lang="en-US" sz="1050" dirty="0" err="1"/>
              <a:t>Eyal</a:t>
            </a:r>
            <a:r>
              <a:rPr lang="en-US" sz="1050" dirty="0"/>
              <a:t>. </a:t>
            </a:r>
            <a:r>
              <a:rPr lang="en-US" sz="1050" i="1" dirty="0"/>
              <a:t>Wikipedia.org</a:t>
            </a:r>
            <a:r>
              <a:rPr lang="en-US" sz="1050" dirty="0"/>
              <a:t> [online]. [cit. </a:t>
            </a:r>
            <a:r>
              <a:rPr lang="cs-CZ" sz="1050" dirty="0"/>
              <a:t>25.3</a:t>
            </a:r>
            <a:r>
              <a:rPr lang="en-US" sz="1050" dirty="0" smtClean="0"/>
              <a:t>.2013</a:t>
            </a:r>
            <a:r>
              <a:rPr lang="en-US" sz="1050" dirty="0"/>
              <a:t>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 dirty="0"/>
              <a:t> WWW: </a:t>
            </a:r>
            <a:r>
              <a:rPr lang="en-US" sz="1050" dirty="0">
                <a:hlinkClick r:id="rId4"/>
              </a:rPr>
              <a:t>https://</a:t>
            </a:r>
            <a:r>
              <a:rPr lang="en-US" sz="1050" dirty="0" smtClean="0">
                <a:hlinkClick r:id="rId4"/>
              </a:rPr>
              <a:t>commons.wikimedia.org/wiki/File:Chicken_for_sale.jpg?uselang=cs</a:t>
            </a:r>
            <a:endParaRPr lang="cs-CZ" sz="1050" dirty="0" smtClean="0"/>
          </a:p>
          <a:p>
            <a:r>
              <a:rPr lang="cs-CZ" sz="1050" dirty="0" smtClean="0"/>
              <a:t>Obr. 4:</a:t>
            </a:r>
            <a:r>
              <a:rPr lang="cs-CZ" sz="900" dirty="0" smtClean="0"/>
              <a:t> </a:t>
            </a:r>
            <a:r>
              <a:rPr lang="cs-CZ" sz="900" dirty="0"/>
              <a:t>ANDRADE DE FREITAS, </a:t>
            </a:r>
            <a:r>
              <a:rPr lang="cs-CZ" sz="900" dirty="0" err="1"/>
              <a:t>Joao</a:t>
            </a:r>
            <a:r>
              <a:rPr lang="cs-CZ" sz="900" dirty="0"/>
              <a:t> </a:t>
            </a:r>
            <a:r>
              <a:rPr lang="cs-CZ" sz="900" dirty="0" err="1"/>
              <a:t>Estevao</a:t>
            </a:r>
            <a:r>
              <a:rPr lang="cs-CZ" sz="900" dirty="0"/>
              <a:t>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25.3.2013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5"/>
              </a:rPr>
              <a:t>https://</a:t>
            </a:r>
            <a:r>
              <a:rPr lang="cs-CZ" sz="900" dirty="0" smtClean="0">
                <a:hlinkClick r:id="rId5"/>
              </a:rPr>
              <a:t>cs.wikipedia.org/wiki/Soubor:A_single_white_feather_closeup.jpg</a:t>
            </a:r>
            <a:endParaRPr lang="cs-CZ" sz="90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SAVERY, </a:t>
            </a:r>
            <a:r>
              <a:rPr lang="cs-CZ" sz="1050" dirty="0" err="1"/>
              <a:t>Roelant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https://</a:t>
            </a:r>
            <a:r>
              <a:rPr lang="cs-CZ" sz="1050" dirty="0" smtClean="0">
                <a:hlinkClick r:id="rId6"/>
              </a:rPr>
              <a:t>cs.wikipedia.org/wiki/Soubor:ExtinctDodoBird.jpeg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GOULD, John.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cs.wikipedia.org/wiki/Soubor:Alca_Impennis_by_John_Gould.jpg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8"/>
              </a:rPr>
              <a:t>https://</a:t>
            </a:r>
            <a:r>
              <a:rPr lang="cs-CZ" sz="1050" dirty="0" smtClean="0">
                <a:hlinkClick r:id="rId8"/>
              </a:rPr>
              <a:t>cs.wikipedia.org/wiki/Soubor:Industrial-Chicken-Coop.JPG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DIER, </a:t>
            </a:r>
            <a:r>
              <a:rPr lang="cs-CZ" sz="1050" dirty="0" err="1"/>
              <a:t>Wakker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9"/>
              </a:rPr>
              <a:t>https://</a:t>
            </a:r>
            <a:r>
              <a:rPr lang="cs-CZ" sz="1050" dirty="0" smtClean="0">
                <a:hlinkClick r:id="rId9"/>
              </a:rPr>
              <a:t>cs.wikipedia.org/wiki/Soubor:Plofkip_en_biologisch_kip.png</a:t>
            </a:r>
            <a:endParaRPr lang="cs-CZ" sz="1050" dirty="0" smtClean="0"/>
          </a:p>
          <a:p>
            <a:r>
              <a:rPr lang="cs-CZ" sz="1050" dirty="0" smtClean="0"/>
              <a:t>Obr. 9: </a:t>
            </a:r>
            <a:r>
              <a:rPr lang="cs-CZ" sz="1050" dirty="0"/>
              <a:t>KEE YAP, Lip.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10"/>
              </a:rPr>
              <a:t>https://</a:t>
            </a:r>
            <a:r>
              <a:rPr lang="cs-CZ" sz="1050" dirty="0" smtClean="0">
                <a:hlinkClick r:id="rId10"/>
              </a:rPr>
              <a:t>cs.wikipedia.org/wiki/Soubor:Gallus_gallus_male_Kaziranga_0.jpg</a:t>
            </a:r>
            <a:endParaRPr lang="cs-CZ" sz="1050" dirty="0" smtClean="0"/>
          </a:p>
          <a:p>
            <a:r>
              <a:rPr lang="cs-CZ" sz="1050" dirty="0" smtClean="0"/>
              <a:t>Obr. 10: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11"/>
              </a:rPr>
              <a:t>https://</a:t>
            </a:r>
            <a:r>
              <a:rPr lang="cs-CZ" sz="1050" dirty="0" smtClean="0">
                <a:hlinkClick r:id="rId11"/>
              </a:rPr>
              <a:t>cs.wikipedia.org/wiki/Soubor:Chickens_feeding.jpg</a:t>
            </a:r>
            <a:endParaRPr lang="cs-CZ" sz="1050" dirty="0" smtClean="0"/>
          </a:p>
          <a:p>
            <a:r>
              <a:rPr lang="cs-CZ" sz="1050" dirty="0" smtClean="0"/>
              <a:t>Obr. 11: </a:t>
            </a:r>
            <a:r>
              <a:rPr lang="en-US" sz="1050" dirty="0"/>
              <a:t>TREPTE, Andreas. </a:t>
            </a:r>
            <a:r>
              <a:rPr lang="en-US" sz="1050" i="1" dirty="0"/>
              <a:t>Wikipedia.org</a:t>
            </a:r>
            <a:r>
              <a:rPr lang="en-US" sz="1050" dirty="0"/>
              <a:t> [online]. [cit. </a:t>
            </a:r>
            <a:r>
              <a:rPr lang="cs-CZ" sz="1050" dirty="0"/>
              <a:t>25.3</a:t>
            </a:r>
            <a:r>
              <a:rPr lang="en-US" sz="1050" dirty="0" smtClean="0"/>
              <a:t>.2013</a:t>
            </a:r>
            <a:r>
              <a:rPr lang="en-US" sz="1050" dirty="0"/>
              <a:t>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 dirty="0"/>
              <a:t> WWW: </a:t>
            </a:r>
            <a:r>
              <a:rPr lang="en-US" sz="1050" dirty="0">
                <a:hlinkClick r:id="rId12"/>
              </a:rPr>
              <a:t>https://</a:t>
            </a:r>
            <a:r>
              <a:rPr lang="en-US" sz="1050" dirty="0" smtClean="0">
                <a:hlinkClick r:id="rId12"/>
              </a:rPr>
              <a:t>cs.wikipedia.org/wiki/Soubor:Greylag-Goose.jpg</a:t>
            </a:r>
            <a:r>
              <a:rPr lang="cs-CZ" sz="1050" dirty="0" smtClean="0">
                <a:hlinkClick r:id="rId12"/>
              </a:rPr>
              <a:t>7</a:t>
            </a:r>
            <a:endParaRPr lang="cs-CZ" sz="1050" dirty="0" smtClean="0"/>
          </a:p>
          <a:p>
            <a:r>
              <a:rPr lang="cs-CZ" sz="1050" dirty="0" smtClean="0"/>
              <a:t>Obr. 12: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25.3.2013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13"/>
              </a:rPr>
              <a:t>https://</a:t>
            </a:r>
            <a:r>
              <a:rPr lang="cs-CZ" sz="1050" dirty="0" smtClean="0">
                <a:hlinkClick r:id="rId13"/>
              </a:rPr>
              <a:t>cs.wikipedia.org/wiki/Soubor:Domestic_Goose.jpg</a:t>
            </a:r>
            <a:endParaRPr lang="cs-CZ" sz="1050" dirty="0" smtClean="0"/>
          </a:p>
          <a:p>
            <a:r>
              <a:rPr lang="cs-CZ" sz="1050" dirty="0" smtClean="0"/>
              <a:t>Obr. 13:</a:t>
            </a:r>
            <a:r>
              <a:rPr lang="cs-CZ" sz="1000" dirty="0" smtClean="0"/>
              <a:t> </a:t>
            </a:r>
            <a:r>
              <a:rPr lang="nl-NL" sz="1000" dirty="0"/>
              <a:t>BARTZ, Richard. </a:t>
            </a:r>
            <a:r>
              <a:rPr lang="nl-NL" sz="1000" i="1" dirty="0"/>
              <a:t>Wikipedia.org</a:t>
            </a:r>
            <a:r>
              <a:rPr lang="nl-NL" sz="1000" dirty="0"/>
              <a:t> [online]. [cit. </a:t>
            </a:r>
            <a:r>
              <a:rPr lang="cs-CZ" sz="1000" dirty="0"/>
              <a:t>25.3</a:t>
            </a:r>
            <a:r>
              <a:rPr lang="nl-NL" sz="1000" dirty="0" smtClean="0"/>
              <a:t>.2013</a:t>
            </a:r>
            <a:r>
              <a:rPr lang="nl-NL" sz="1000" dirty="0"/>
              <a:t>]. Dostupný na WWW: </a:t>
            </a:r>
            <a:r>
              <a:rPr lang="nl-NL" sz="1000" dirty="0">
                <a:hlinkClick r:id="rId14"/>
              </a:rPr>
              <a:t>https://</a:t>
            </a:r>
            <a:r>
              <a:rPr lang="nl-NL" sz="1000" dirty="0" smtClean="0">
                <a:hlinkClick r:id="rId14"/>
              </a:rPr>
              <a:t>cs.wikipedia.org/wiki/Soubor:Anas_platyrhynchos_male_female_quadrat.jpg</a:t>
            </a:r>
            <a:endParaRPr lang="cs-CZ" sz="1000" dirty="0" smtClean="0"/>
          </a:p>
          <a:p>
            <a:r>
              <a:rPr lang="cs-CZ" sz="1000" dirty="0" smtClean="0"/>
              <a:t>Obr. 14:</a:t>
            </a:r>
            <a:r>
              <a:rPr lang="cs-CZ" sz="900" dirty="0" smtClean="0"/>
              <a:t>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/>
              <a:t>25.3.2013</a:t>
            </a:r>
            <a:r>
              <a:rPr lang="cs-CZ" sz="900" dirty="0"/>
              <a:t>]. Dostupný na WWW: https://commons.wikimedia.org/wiki/File:Anas_platyrhynchos_var._domesticus_01.jpg?uselang=cs</a:t>
            </a:r>
          </a:p>
          <a:p>
            <a:r>
              <a:rPr lang="cs-CZ" sz="1000" dirty="0" smtClean="0"/>
              <a:t>Obr. 15: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25.3.2013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5"/>
              </a:rPr>
              <a:t>https://</a:t>
            </a:r>
            <a:r>
              <a:rPr lang="cs-CZ" sz="1000" dirty="0" smtClean="0">
                <a:hlinkClick r:id="rId15"/>
              </a:rPr>
              <a:t>cs.wikipedia.org/wiki/Soubor:Meleagris_gallopavo_at_Coimbatore.jpg</a:t>
            </a:r>
            <a:endParaRPr lang="cs-CZ" sz="1000" dirty="0" smtClean="0"/>
          </a:p>
          <a:p>
            <a:r>
              <a:rPr lang="cs-CZ" sz="1000" dirty="0" smtClean="0"/>
              <a:t>Obr. 16: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25.3.2013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6"/>
              </a:rPr>
              <a:t>https://</a:t>
            </a:r>
            <a:r>
              <a:rPr lang="cs-CZ" sz="1000" dirty="0" smtClean="0">
                <a:hlinkClick r:id="rId16"/>
              </a:rPr>
              <a:t>cs.wikipedia.org/wiki/Soubor:Biella-Tacchino_presso_Piverone.jpg</a:t>
            </a:r>
            <a:endParaRPr lang="cs-CZ" sz="1000" dirty="0" smtClean="0"/>
          </a:p>
          <a:p>
            <a:r>
              <a:rPr lang="cs-CZ" sz="1000" dirty="0" smtClean="0"/>
              <a:t>Obr. 17: </a:t>
            </a:r>
            <a:r>
              <a:rPr lang="cs-CZ" sz="1000" dirty="0"/>
              <a:t>LUKASIK, Lukasz.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25.3.2013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7"/>
              </a:rPr>
              <a:t>https://cs.wikipedia.org/wiki/Soubor:Phasianus_colchicus_2_tom_(Lukasz_Lukasik).</a:t>
            </a:r>
            <a:r>
              <a:rPr lang="cs-CZ" sz="1000" dirty="0" smtClean="0">
                <a:hlinkClick r:id="rId17"/>
              </a:rPr>
              <a:t>jpg</a:t>
            </a:r>
            <a:endParaRPr lang="cs-CZ" sz="1000" dirty="0" smtClean="0"/>
          </a:p>
          <a:p>
            <a:r>
              <a:rPr lang="cs-CZ" sz="1000" dirty="0" smtClean="0"/>
              <a:t>Obr.18: </a:t>
            </a:r>
            <a:r>
              <a:rPr lang="cs-CZ" sz="1000" dirty="0"/>
              <a:t>TAYLAR, Ingrid.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25.3.2013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8"/>
              </a:rPr>
              <a:t>https://</a:t>
            </a:r>
            <a:r>
              <a:rPr lang="cs-CZ" sz="1000" dirty="0" smtClean="0">
                <a:hlinkClick r:id="rId18"/>
              </a:rPr>
              <a:t>cs.wikipedia.org/wiki/Soubor:Japanese_Quail.jpg</a:t>
            </a:r>
            <a:endParaRPr lang="cs-CZ" sz="1000" dirty="0"/>
          </a:p>
          <a:p>
            <a:r>
              <a:rPr lang="cs-CZ" sz="1000" dirty="0" smtClean="0"/>
              <a:t>Obr. 19: </a:t>
            </a:r>
            <a:r>
              <a:rPr lang="cs-CZ" sz="1000" dirty="0"/>
              <a:t>SZCZEPANEK, Marek.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25.3.2013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19"/>
              </a:rPr>
              <a:t>https://cs.wikipedia.org/wiki/Soubor:Perdix_perdix_(Marek_Szczepanek).</a:t>
            </a:r>
            <a:r>
              <a:rPr lang="cs-CZ" sz="1000" dirty="0" smtClean="0">
                <a:hlinkClick r:id="rId19"/>
              </a:rPr>
              <a:t>jpg</a:t>
            </a:r>
            <a:endParaRPr lang="cs-CZ" sz="1000" dirty="0" smtClean="0"/>
          </a:p>
          <a:p>
            <a:r>
              <a:rPr lang="cs-CZ" sz="1000" dirty="0" smtClean="0"/>
              <a:t>Obr. 20: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25.3.2013</a:t>
            </a:r>
            <a:r>
              <a:rPr lang="cs-CZ" sz="1000" dirty="0"/>
              <a:t>]. Dostupný na WWW: </a:t>
            </a:r>
            <a:r>
              <a:rPr lang="cs-CZ" sz="1000" dirty="0">
                <a:hlinkClick r:id="rId20"/>
              </a:rPr>
              <a:t>https://</a:t>
            </a:r>
            <a:r>
              <a:rPr lang="cs-CZ" sz="1000" dirty="0" smtClean="0">
                <a:hlinkClick r:id="rId20"/>
              </a:rPr>
              <a:t>cs.wikipedia.org/wiki/Soubor:Parabuteo_unicinctus_takeoff.jpg</a:t>
            </a:r>
            <a:endParaRPr lang="cs-CZ" sz="1000" dirty="0" smtClean="0"/>
          </a:p>
          <a:p>
            <a:r>
              <a:rPr lang="cs-CZ" sz="1000" dirty="0" smtClean="0"/>
              <a:t>Obr. 21: </a:t>
            </a:r>
            <a:r>
              <a:rPr lang="cs-CZ" sz="1000" dirty="0"/>
              <a:t>AUTOR NEUVEDEN. </a:t>
            </a:r>
            <a:r>
              <a:rPr lang="cs-CZ" sz="1000" i="1" dirty="0"/>
              <a:t>Wikipedia.org</a:t>
            </a:r>
            <a:r>
              <a:rPr lang="cs-CZ" sz="1000" dirty="0"/>
              <a:t> [online]. [cit. </a:t>
            </a:r>
            <a:r>
              <a:rPr lang="cs-CZ" sz="1000" dirty="0"/>
              <a:t>25.3.2013</a:t>
            </a:r>
            <a:r>
              <a:rPr lang="cs-CZ" sz="1000" dirty="0"/>
              <a:t>]. Dostupný na WWW: https://cs.wikipedia.org/wiki/Soubor:A_BIRDS_BUDAPEST_TORTURE_II_DONE.JPG</a:t>
            </a:r>
            <a:br>
              <a:rPr lang="cs-CZ" sz="1000" dirty="0"/>
            </a:b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482773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8180</TotalTime>
  <Words>328</Words>
  <Application>Microsoft Office PowerPoint</Application>
  <PresentationFormat>Předvádění na obrazovce (4:3)</PresentationFormat>
  <Paragraphs>105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17</cp:revision>
  <dcterms:created xsi:type="dcterms:W3CDTF">2013-03-25T20:49:26Z</dcterms:created>
  <dcterms:modified xsi:type="dcterms:W3CDTF">2013-03-25T18:51:01Z</dcterms:modified>
</cp:coreProperties>
</file>