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5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3F0C3-C9A8-40F9-BAB3-E5B271F66BA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44D22-2F95-4AE0-B361-80858833D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358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3F0C3-C9A8-40F9-BAB3-E5B271F66BA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44D22-2F95-4AE0-B361-80858833D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30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3F0C3-C9A8-40F9-BAB3-E5B271F66BA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44D22-2F95-4AE0-B361-80858833D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765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3F0C3-C9A8-40F9-BAB3-E5B271F66BA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44D22-2F95-4AE0-B361-80858833D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4774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3F0C3-C9A8-40F9-BAB3-E5B271F66BA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44D22-2F95-4AE0-B361-80858833D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728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3F0C3-C9A8-40F9-BAB3-E5B271F66BA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44D22-2F95-4AE0-B361-80858833D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866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3F0C3-C9A8-40F9-BAB3-E5B271F66BA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44D22-2F95-4AE0-B361-80858833D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293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3F0C3-C9A8-40F9-BAB3-E5B271F66BA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44D22-2F95-4AE0-B361-80858833D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518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3F0C3-C9A8-40F9-BAB3-E5B271F66BA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44D22-2F95-4AE0-B361-80858833D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653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3F0C3-C9A8-40F9-BAB3-E5B271F66BA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44D22-2F95-4AE0-B361-80858833D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380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3F0C3-C9A8-40F9-BAB3-E5B271F66BA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44D22-2F95-4AE0-B361-80858833D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24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F3F0C3-C9A8-40F9-BAB3-E5B271F66BA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D44D22-2F95-4AE0-B361-80858833DB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948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Soubor:White_Stork_(Ciconia_ciconia).jpg" TargetMode="External"/><Relationship Id="rId13" Type="http://schemas.openxmlformats.org/officeDocument/2006/relationships/hyperlink" Target="https://cs.wikipedia.org/wiki/Soubor:Anas_platyrhynchos_male_female_quadrat.jpg" TargetMode="External"/><Relationship Id="rId3" Type="http://schemas.openxmlformats.org/officeDocument/2006/relationships/hyperlink" Target="https://cs.wikipedia.org/wiki/Soubor:Pelican_lakes_entrance02.jpg" TargetMode="External"/><Relationship Id="rId7" Type="http://schemas.openxmlformats.org/officeDocument/2006/relationships/hyperlink" Target="https://cs.wikipedia.org/wiki/Soubor:JabiruMcArthurRiver.jpg" TargetMode="External"/><Relationship Id="rId12" Type="http://schemas.openxmlformats.org/officeDocument/2006/relationships/hyperlink" Target="http://cs.wikipedia.org/wiki/Soubor:Graylag_geese_(Anser_anser)_in_flight_1700.jpg" TargetMode="External"/><Relationship Id="rId2" Type="http://schemas.openxmlformats.org/officeDocument/2006/relationships/hyperlink" Target="https://cs.wikipedia.org/wiki/Soubor:Brown_pelican_-_natures_pics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s.wikipedia.org/wiki/Soubor:Ardea_cinerea_5_(Marek_Szczepanek).jpg" TargetMode="External"/><Relationship Id="rId11" Type="http://schemas.openxmlformats.org/officeDocument/2006/relationships/hyperlink" Target="https://cs.wikipedia.org/wiki/Soubor:Leptoptilos_crumeniferus01.jpg" TargetMode="External"/><Relationship Id="rId5" Type="http://schemas.openxmlformats.org/officeDocument/2006/relationships/hyperlink" Target="https://commons.wikimedia.org/wiki/File:Phalacrocorax_carbo_hanedae.JPG?uselang=cs" TargetMode="External"/><Relationship Id="rId15" Type="http://schemas.openxmlformats.org/officeDocument/2006/relationships/hyperlink" Target="https://cs.wikipedia.org/wiki/Soubor:Knolsvanflygande.jpg" TargetMode="External"/><Relationship Id="rId10" Type="http://schemas.openxmlformats.org/officeDocument/2006/relationships/hyperlink" Target="https://cs.wikipedia.org/wiki/Soubor:Greater_adjutant.jpg" TargetMode="External"/><Relationship Id="rId4" Type="http://schemas.openxmlformats.org/officeDocument/2006/relationships/hyperlink" Target="https://cs.wikipedia.org/wiki/Soubor:Morus_bassanus_(taxobox).jpg" TargetMode="External"/><Relationship Id="rId9" Type="http://schemas.openxmlformats.org/officeDocument/2006/relationships/hyperlink" Target="https://cs.wikipedia.org/wiki/Soubor:Ciconia_nigra_1_(Marek_Szczepanek).jpg" TargetMode="External"/><Relationship Id="rId14" Type="http://schemas.openxmlformats.org/officeDocument/2006/relationships/hyperlink" Target="https://commons.wikimedia.org/wiki/File:Duck_WUXGA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84223"/>
              </p:ext>
            </p:extLst>
          </p:nvPr>
        </p:nvGraphicFramePr>
        <p:xfrm>
          <a:off x="1043608" y="2078856"/>
          <a:ext cx="7200800" cy="26495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VY_32_INOVACE_17_15B_Řády ptáků – veslonozí, brodiví, vrubozobí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7. ročník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5650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558946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charakteristikou </a:t>
            </a:r>
            <a:r>
              <a:rPr lang="cs-CZ" dirty="0" smtClean="0"/>
              <a:t>vybraných řádů ptáků.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</a:t>
            </a:r>
            <a:r>
              <a:rPr lang="cs-CZ" dirty="0" smtClean="0"/>
              <a:t>řády veslonohých, brodivých a vrubozobých ptáků. Bude umět</a:t>
            </a:r>
          </a:p>
          <a:p>
            <a:r>
              <a:rPr lang="cs-CZ" dirty="0" smtClean="0"/>
              <a:t>popsat jejich charakteristické znaky, životní prostředí a potravní nároky.</a:t>
            </a:r>
          </a:p>
          <a:p>
            <a:r>
              <a:rPr lang="cs-CZ" dirty="0" smtClean="0"/>
              <a:t>Dokáže poznat základní druhy jednotlivých řádů.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1. </a:t>
            </a:r>
            <a:r>
              <a:rPr lang="cs-CZ" dirty="0"/>
              <a:t>4</a:t>
            </a:r>
            <a:r>
              <a:rPr lang="cs-CZ" dirty="0" smtClean="0"/>
              <a:t>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2</a:t>
            </a:r>
            <a:r>
              <a:rPr lang="cs-CZ" dirty="0" smtClean="0"/>
              <a:t>. 4.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195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8800" dirty="0" smtClean="0"/>
              <a:t>Řády ptáků</a:t>
            </a:r>
            <a:endParaRPr lang="cs-CZ" sz="8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2805" y="4538737"/>
            <a:ext cx="8183651" cy="92333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5400" dirty="0"/>
              <a:t>v</a:t>
            </a:r>
            <a:r>
              <a:rPr lang="cs-CZ" sz="5400" dirty="0" smtClean="0"/>
              <a:t>eslonozí, brodiví, vrubozobí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4031253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843" y="116632"/>
            <a:ext cx="557915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Veslonozí - charakteristika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0843" y="1124744"/>
            <a:ext cx="5348900" cy="255454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vodní ptáci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noha uzpůsobena k veslování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prsty spojeny plovací blánou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častý život v koloniích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potrava: ryby</a:t>
            </a:r>
          </a:p>
        </p:txBody>
      </p:sp>
      <p:pic>
        <p:nvPicPr>
          <p:cNvPr id="1026" name="Picture 2" descr="Soubor:Brown pelican - natures pic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133144"/>
            <a:ext cx="5508104" cy="3724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37608" y="655022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48243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843" y="116632"/>
            <a:ext cx="421134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Veslonozí - zástupci</a:t>
            </a:r>
            <a:endParaRPr lang="cs-CZ" sz="4000" dirty="0"/>
          </a:p>
        </p:txBody>
      </p:sp>
      <p:pic>
        <p:nvPicPr>
          <p:cNvPr id="2050" name="Picture 2" descr="Soubor:Pelican lakes entrance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43" y="883788"/>
            <a:ext cx="381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0843" y="659234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86630" y="911437"/>
            <a:ext cx="1233286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pelikán</a:t>
            </a:r>
            <a:endParaRPr lang="cs-CZ" sz="2800" dirty="0"/>
          </a:p>
        </p:txBody>
      </p:sp>
      <p:pic>
        <p:nvPicPr>
          <p:cNvPr id="2052" name="Picture 4" descr="Soubor:Morus bassanus (taxobox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883788"/>
            <a:ext cx="4128459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44008" y="398013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4136976"/>
            <a:ext cx="863763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terej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8562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Phalacrocorax carbo haneda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599287"/>
            <a:ext cx="8916655" cy="534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3" y="594928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8144" y="6118004"/>
            <a:ext cx="2429896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kormorán velký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1210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Ardea cinerea 5 (Marek Szczepanek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39"/>
            <a:ext cx="8856984" cy="5900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3" y="607355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6218148"/>
            <a:ext cx="2673104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volavka popelavá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67600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843" y="116632"/>
            <a:ext cx="507414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Brodiví - charakteristika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0843" y="1124744"/>
            <a:ext cx="6422464" cy="224676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okraje vodních toků, rybníků, jezer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neplavou – brodí se 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dlouhé tenké nohy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kolem prstů blanité lemy proti propadání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potrava: ryby, obojživelníci, plazi</a:t>
            </a:r>
          </a:p>
        </p:txBody>
      </p:sp>
      <p:pic>
        <p:nvPicPr>
          <p:cNvPr id="5122" name="Picture 2" descr="Soubor:JabiruMcArthurRiv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428640"/>
            <a:ext cx="4896544" cy="338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16615" y="652534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87404" y="6309320"/>
            <a:ext cx="2223942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čáp černokrký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06146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843" y="116632"/>
            <a:ext cx="370633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Brodiví - zástupci</a:t>
            </a:r>
            <a:endParaRPr lang="cs-CZ" sz="4000" dirty="0"/>
          </a:p>
        </p:txBody>
      </p:sp>
      <p:pic>
        <p:nvPicPr>
          <p:cNvPr id="6146" name="Picture 2" descr="Soubor:White Stork (Ciconia ciconia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321" y="980728"/>
            <a:ext cx="4394719" cy="3296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4898" y="427252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pic>
        <p:nvPicPr>
          <p:cNvPr id="6148" name="Picture 4" descr="Soubor:Ciconia nigra 1 (Marek Szczepanek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490184"/>
            <a:ext cx="4895106" cy="3253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506360" y="645480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03840" y="5759014"/>
            <a:ext cx="1576072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čáp černý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957457"/>
            <a:ext cx="1290994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čáp bílý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04268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Greater adjutan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381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583163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9</a:t>
            </a:r>
            <a:endParaRPr lang="cs-CZ" sz="1400" dirty="0"/>
          </a:p>
        </p:txBody>
      </p:sp>
      <p:pic>
        <p:nvPicPr>
          <p:cNvPr id="7172" name="Picture 4" descr="Soubor:Leptoptilos crumeniferus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501008"/>
            <a:ext cx="4939825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01957" y="6505599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10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30747" y="2472010"/>
            <a:ext cx="1310615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marabu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69660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843" y="116632"/>
            <a:ext cx="5726761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Vrubozobí - charakteristika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0843" y="1124744"/>
            <a:ext cx="8216673" cy="267765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život na vodní hladině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zavalití ptáci, dlouhý krk, krátký zobák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vroubkované okraje zobáku – filtrace potravy z bahna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krátké končetiny s plovací blánou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d</a:t>
            </a:r>
            <a:r>
              <a:rPr lang="cs-CZ" sz="2800" dirty="0" smtClean="0"/>
              <a:t>obří plavci, často výborní letci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pro vodu nepropustné opeřené</a:t>
            </a:r>
          </a:p>
        </p:txBody>
      </p:sp>
      <p:pic>
        <p:nvPicPr>
          <p:cNvPr id="8194" name="Picture 2" descr="Soubor:Graylag geese (Anser anser) in flight 17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6430" y="3836717"/>
            <a:ext cx="4287778" cy="2953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85733" y="6505599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11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5982379"/>
            <a:ext cx="1704249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husa velká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63341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843" y="116632"/>
            <a:ext cx="4358950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Vrubozobí - zástupci</a:t>
            </a:r>
            <a:endParaRPr lang="cs-CZ" sz="4000" dirty="0"/>
          </a:p>
        </p:txBody>
      </p:sp>
      <p:pic>
        <p:nvPicPr>
          <p:cNvPr id="9218" name="Picture 2" descr="Soubor:Anas platyrhynchos male female quadra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90" y="980728"/>
            <a:ext cx="3540014" cy="3540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7890" y="4548268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12</a:t>
            </a:r>
            <a:endParaRPr lang="cs-CZ" sz="1400" dirty="0"/>
          </a:p>
        </p:txBody>
      </p:sp>
      <p:pic>
        <p:nvPicPr>
          <p:cNvPr id="9220" name="Picture 4" descr="File:Duck WUXG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447002"/>
            <a:ext cx="5171728" cy="3232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141917" y="6371555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13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53514" y="4702156"/>
            <a:ext cx="2244910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kachna divoká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2758021"/>
            <a:ext cx="1804981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polák</a:t>
            </a:r>
            <a:r>
              <a:rPr lang="cs-CZ" sz="2800" dirty="0" smtClean="0"/>
              <a:t> velký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03621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Knolsvanflygand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4" y="11476"/>
            <a:ext cx="4413400" cy="3144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643" y="3191173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14</a:t>
            </a:r>
            <a:endParaRPr lang="cs-CZ" sz="1400" dirty="0"/>
          </a:p>
        </p:txBody>
      </p:sp>
      <p:pic>
        <p:nvPicPr>
          <p:cNvPr id="10244" name="Picture 4" descr="Soubor:Branta bernicla flying(ThKraft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104964"/>
            <a:ext cx="5004048" cy="3753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29949" y="6550223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15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345061"/>
            <a:ext cx="1768369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labuť velká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75656" y="5930116"/>
            <a:ext cx="2496453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berneška tmavá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19999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0843" y="116632"/>
            <a:ext cx="3167021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 obrázků: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496" y="1124744"/>
            <a:ext cx="9191940" cy="246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WILSON, Alan D..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https://cs.wikipedia.org/wiki/Soubor:Brown_pelican_-_</a:t>
            </a:r>
            <a:r>
              <a:rPr lang="cs-CZ" sz="1050" dirty="0" smtClean="0">
                <a:hlinkClick r:id="rId2"/>
              </a:rPr>
              <a:t>natures_pics.jpg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https://</a:t>
            </a:r>
            <a:r>
              <a:rPr lang="cs-CZ" sz="1050" dirty="0" smtClean="0">
                <a:hlinkClick r:id="rId3"/>
              </a:rPr>
              <a:t>cs.wikipedia.org/wiki/Soubor:Pelican_lakes_entrance02.jpg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HILLEWAERT, Hans.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https://cs.wikipedia.org/wiki/Soubor:Morus_bassanus_(taxobox).</a:t>
            </a:r>
            <a:r>
              <a:rPr lang="cs-CZ" sz="1050" dirty="0" smtClean="0">
                <a:hlinkClick r:id="rId4"/>
              </a:rPr>
              <a:t>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1.4.2013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5"/>
              </a:rPr>
              <a:t>https://</a:t>
            </a:r>
            <a:r>
              <a:rPr lang="cs-CZ" sz="900" dirty="0" smtClean="0">
                <a:hlinkClick r:id="rId5"/>
              </a:rPr>
              <a:t>commons.wikimedia.org/wiki/File:Phalacrocorax_carbo_hanedae.JPG?uselang=cs</a:t>
            </a:r>
            <a:endParaRPr lang="cs-CZ" sz="900" dirty="0" smtClean="0"/>
          </a:p>
          <a:p>
            <a:r>
              <a:rPr lang="cs-CZ" sz="1050" dirty="0" smtClean="0"/>
              <a:t>Obr. 5:</a:t>
            </a:r>
            <a:r>
              <a:rPr lang="cs-CZ" sz="1000" dirty="0"/>
              <a:t>SZCZEPANEK, Marek.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1.4.2013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6"/>
              </a:rPr>
              <a:t>https://cs.wikipedia.org/wiki/Soubor:Ardea_cinerea_5_(Marek_Szczepanek).</a:t>
            </a:r>
            <a:r>
              <a:rPr lang="cs-CZ" sz="1000" dirty="0" smtClean="0">
                <a:hlinkClick r:id="rId6"/>
              </a:rPr>
              <a:t>jpg</a:t>
            </a:r>
            <a:endParaRPr lang="cs-CZ" sz="100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7"/>
              </a:rPr>
              <a:t>https://</a:t>
            </a:r>
            <a:r>
              <a:rPr lang="cs-CZ" sz="1050" dirty="0" smtClean="0">
                <a:hlinkClick r:id="rId7"/>
              </a:rPr>
              <a:t>cs.wikipedia.org/wiki/Soubor:JabiruMcArthurRiver.jpg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RYBA, Dominik.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8"/>
              </a:rPr>
              <a:t>https://cs.wikipedia.org/wiki/Soubor:White_Stork_(Ciconia_ciconia).</a:t>
            </a:r>
            <a:r>
              <a:rPr lang="cs-CZ" sz="1050" dirty="0" smtClean="0">
                <a:hlinkClick r:id="rId8"/>
              </a:rPr>
              <a:t>jpg</a:t>
            </a:r>
            <a:endParaRPr lang="cs-CZ" sz="1050" dirty="0" smtClean="0"/>
          </a:p>
          <a:p>
            <a:r>
              <a:rPr lang="cs-CZ" sz="1050" dirty="0" smtClean="0"/>
              <a:t>Obr. 8: </a:t>
            </a:r>
            <a:r>
              <a:rPr lang="cs-CZ" sz="1000" dirty="0"/>
              <a:t>SZCZEPANEK, Marek.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1.4.2013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9"/>
              </a:rPr>
              <a:t>https://cs.wikipedia.org/wiki/Soubor:Ciconia_nigra_1_(Marek_Szczepanek).</a:t>
            </a:r>
            <a:r>
              <a:rPr lang="cs-CZ" sz="1000" dirty="0" smtClean="0">
                <a:hlinkClick r:id="rId9"/>
              </a:rPr>
              <a:t>jpg</a:t>
            </a:r>
            <a:endParaRPr lang="cs-CZ" sz="1000" dirty="0" smtClean="0"/>
          </a:p>
          <a:p>
            <a:r>
              <a:rPr lang="cs-CZ" sz="1000" dirty="0" smtClean="0"/>
              <a:t>Obr. 9: AUTOR NEUVEDEN. </a:t>
            </a:r>
            <a:r>
              <a:rPr lang="cs-CZ" sz="1000" i="1" dirty="0" smtClean="0"/>
              <a:t>Wikipedia.org</a:t>
            </a:r>
            <a:r>
              <a:rPr lang="cs-CZ" sz="1000" dirty="0" smtClean="0"/>
              <a:t> [online]. [cit. </a:t>
            </a:r>
            <a:r>
              <a:rPr lang="cs-CZ" sz="1000" dirty="0"/>
              <a:t>1.4.2013</a:t>
            </a:r>
            <a:r>
              <a:rPr lang="cs-CZ" sz="1000" dirty="0" smtClean="0"/>
              <a:t>]. Dostupný na WWW: </a:t>
            </a:r>
            <a:r>
              <a:rPr lang="cs-CZ" sz="1000" dirty="0" smtClean="0">
                <a:hlinkClick r:id="rId10"/>
              </a:rPr>
              <a:t>https://cs.wikipedia.org/wiki/Soubor:Greater_adjutant.jpg</a:t>
            </a:r>
            <a:endParaRPr lang="cs-CZ" sz="1000" dirty="0" smtClean="0"/>
          </a:p>
          <a:p>
            <a:r>
              <a:rPr lang="cs-CZ" sz="1000" dirty="0" smtClean="0"/>
              <a:t>Obr. 10: AUTOR </a:t>
            </a:r>
            <a:r>
              <a:rPr lang="cs-CZ" sz="1000" dirty="0"/>
              <a:t>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1.4.2013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1"/>
              </a:rPr>
              <a:t>https://</a:t>
            </a:r>
            <a:r>
              <a:rPr lang="cs-CZ" sz="1000" dirty="0" smtClean="0">
                <a:hlinkClick r:id="rId11"/>
              </a:rPr>
              <a:t>cs.wikipedia.org/wiki/Soubor:Leptoptilos_crumeniferus01.jpg</a:t>
            </a:r>
            <a:endParaRPr lang="cs-CZ" sz="1000" dirty="0" smtClean="0"/>
          </a:p>
          <a:p>
            <a:r>
              <a:rPr lang="cs-CZ" sz="1000" dirty="0" smtClean="0"/>
              <a:t>Obr. 11: </a:t>
            </a:r>
            <a:r>
              <a:rPr lang="nl-NL" sz="1000" dirty="0"/>
              <a:t>MAGGS, Michael. </a:t>
            </a:r>
            <a:r>
              <a:rPr lang="nl-NL" sz="1000" i="1" dirty="0"/>
              <a:t>Wikipedia.org</a:t>
            </a:r>
            <a:r>
              <a:rPr lang="nl-NL" sz="1000" dirty="0"/>
              <a:t> [online]. [cit. </a:t>
            </a:r>
            <a:r>
              <a:rPr lang="cs-CZ" sz="1000" dirty="0"/>
              <a:t>1.4</a:t>
            </a:r>
            <a:r>
              <a:rPr lang="nl-NL" sz="1000" dirty="0" smtClean="0"/>
              <a:t>.2013</a:t>
            </a:r>
            <a:r>
              <a:rPr lang="nl-NL" sz="1000" dirty="0"/>
              <a:t>]. Dostupný na WWW: </a:t>
            </a:r>
            <a:r>
              <a:rPr lang="nl-NL" sz="1000" dirty="0">
                <a:hlinkClick r:id="rId12"/>
              </a:rPr>
              <a:t>http://cs.wikipedia.org/wiki/Soubor:Graylag_geese_(Anser_anser)_</a:t>
            </a:r>
            <a:r>
              <a:rPr lang="nl-NL" sz="1000" dirty="0" smtClean="0">
                <a:hlinkClick r:id="rId12"/>
              </a:rPr>
              <a:t>in_flight_1700.jpg</a:t>
            </a:r>
            <a:endParaRPr lang="cs-CZ" sz="1000" dirty="0" smtClean="0"/>
          </a:p>
          <a:p>
            <a:r>
              <a:rPr lang="cs-CZ" sz="1000" dirty="0" smtClean="0"/>
              <a:t>Obr. 12: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1.4.2013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3"/>
              </a:rPr>
              <a:t>https://</a:t>
            </a:r>
            <a:r>
              <a:rPr lang="cs-CZ" sz="1000" dirty="0" smtClean="0">
                <a:hlinkClick r:id="rId13"/>
              </a:rPr>
              <a:t>cs.wikipedia.org/wiki/Soubor:Anas_platyrhynchos_male_female_quadrat.jpg</a:t>
            </a:r>
            <a:endParaRPr lang="cs-CZ" sz="1000" dirty="0" smtClean="0"/>
          </a:p>
          <a:p>
            <a:r>
              <a:rPr lang="cs-CZ" sz="1000" dirty="0" smtClean="0"/>
              <a:t>Obr. 13: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1.4.2013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4"/>
              </a:rPr>
              <a:t>https://</a:t>
            </a:r>
            <a:r>
              <a:rPr lang="cs-CZ" sz="1000" dirty="0" smtClean="0">
                <a:hlinkClick r:id="rId14"/>
              </a:rPr>
              <a:t>commons.wikimedia.org/wiki/File:Duck_WUXGA.jpg?uselang=cs</a:t>
            </a:r>
            <a:endParaRPr lang="cs-CZ" sz="1000" dirty="0" smtClean="0"/>
          </a:p>
          <a:p>
            <a:r>
              <a:rPr lang="cs-CZ" sz="1000" dirty="0" smtClean="0"/>
              <a:t>Obr. 14: </a:t>
            </a:r>
            <a:r>
              <a:rPr lang="cs-CZ" sz="1000" dirty="0"/>
              <a:t>OLSSON, </a:t>
            </a:r>
            <a:r>
              <a:rPr lang="cs-CZ" sz="1000" dirty="0" err="1"/>
              <a:t>Lasse</a:t>
            </a:r>
            <a:r>
              <a:rPr lang="cs-CZ" sz="1000" dirty="0"/>
              <a:t>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1.4.2013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5"/>
              </a:rPr>
              <a:t>https://</a:t>
            </a:r>
            <a:r>
              <a:rPr lang="cs-CZ" sz="1000" dirty="0" smtClean="0">
                <a:hlinkClick r:id="rId15"/>
              </a:rPr>
              <a:t>cs.wikipedia.org/wiki/Soubor:Knolsvanflygande.jpg</a:t>
            </a:r>
            <a:endParaRPr lang="cs-CZ" sz="1000" dirty="0" smtClean="0"/>
          </a:p>
          <a:p>
            <a:r>
              <a:rPr lang="cs-CZ" sz="1000" dirty="0" smtClean="0"/>
              <a:t>Obr. 15: </a:t>
            </a:r>
            <a:r>
              <a:rPr lang="en-US" sz="1000" dirty="0"/>
              <a:t>KRAFT, Thomas. </a:t>
            </a:r>
            <a:r>
              <a:rPr lang="en-US" sz="1000" i="1" dirty="0"/>
              <a:t>Wikipedia.org</a:t>
            </a:r>
            <a:r>
              <a:rPr lang="en-US" sz="1000" dirty="0"/>
              <a:t> [online]. [cit. </a:t>
            </a:r>
            <a:r>
              <a:rPr lang="cs-CZ" sz="1000" dirty="0"/>
              <a:t>1.4</a:t>
            </a:r>
            <a:r>
              <a:rPr lang="en-US" sz="1000" dirty="0" smtClean="0"/>
              <a:t>.2013</a:t>
            </a:r>
            <a:r>
              <a:rPr lang="en-US" sz="1000" dirty="0"/>
              <a:t>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https://cs.wikipedia.org/wiki/Soubor:Branta_bernicla_flying(ThKraft).jpg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749201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10067</TotalTime>
  <Words>294</Words>
  <Application>Microsoft Office PowerPoint</Application>
  <PresentationFormat>Předvádění na obrazovce (4:3)</PresentationFormat>
  <Paragraphs>93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Řády ptáků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Řády ptáků</dc:title>
  <dc:creator>LukášD</dc:creator>
  <cp:lastModifiedBy>LukášD</cp:lastModifiedBy>
  <cp:revision>9</cp:revision>
  <dcterms:created xsi:type="dcterms:W3CDTF">2013-06-02T20:16:42Z</dcterms:created>
  <dcterms:modified xsi:type="dcterms:W3CDTF">2013-04-01T17:57:46Z</dcterms:modified>
</cp:coreProperties>
</file>