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VY_32_INOVACE_16_Tvoření </a:t>
          </a:r>
          <a:r>
            <a:rPr lang="cs-CZ" sz="2000" baseline="0" dirty="0" smtClean="0"/>
            <a:t>příběhu s obrázky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VY_32_INOVACE_16_Tvoření </a:t>
          </a:r>
          <a:r>
            <a:rPr lang="cs-CZ" sz="2000" kern="1200" baseline="0" dirty="0" smtClean="0"/>
            <a:t>příběhu s obrázky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5FD15-F105-4CC2-A381-9235FD94C19D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C67FC-3F05-464F-9901-C4316FB5AA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32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buNone/>
            </a:pPr>
            <a:endParaRPr lang="cs-CZ" smtClean="0">
              <a:solidFill>
                <a:prstClr val="white"/>
              </a:solidFill>
            </a:endParaRPr>
          </a:p>
        </p:txBody>
      </p:sp>
      <p:sp>
        <p:nvSpPr>
          <p:cNvPr id="2253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685800" y="4343400"/>
            <a:ext cx="5484813" cy="4114800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12" Type="http://schemas.openxmlformats.org/officeDocument/2006/relationships/image" Target="../media/image15.gi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11" Type="http://schemas.openxmlformats.org/officeDocument/2006/relationships/image" Target="../media/image14.gif"/><Relationship Id="rId5" Type="http://schemas.openxmlformats.org/officeDocument/2006/relationships/image" Target="../media/image8.wmf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gif"/><Relationship Id="rId4" Type="http://schemas.openxmlformats.org/officeDocument/2006/relationships/image" Target="../media/image1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5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1.wmf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359464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ČESKÝ JAZYK A LITERÁRNÍ VÝCHOVA</a:t>
            </a:r>
          </a:p>
          <a:p>
            <a:r>
              <a:rPr lang="cs-CZ" dirty="0" smtClean="0"/>
              <a:t>Vhodný do hodin čtení, literární výchovy, slohu</a:t>
            </a:r>
          </a:p>
          <a:p>
            <a:r>
              <a:rPr lang="cs-CZ" dirty="0" smtClean="0"/>
              <a:t>Vhodný pro 2. a 3. ročník ZŠ.</a:t>
            </a:r>
          </a:p>
          <a:p>
            <a:r>
              <a:rPr lang="cs-CZ" dirty="0" smtClean="0"/>
              <a:t>Vyprávění s obrázky, tvoření vět, využití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přímé řeči, řetězové vyprávění s obrázky.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Vytvoř ke každému obrázku jednu větu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iky\AppData\Local\Microsoft\Windows\Temporary Internet Files\Content.IE5\50TDOXPI\MC90043799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836712"/>
            <a:ext cx="1672084" cy="1593157"/>
          </a:xfrm>
          <a:prstGeom prst="rect">
            <a:avLst/>
          </a:prstGeom>
          <a:noFill/>
        </p:spPr>
      </p:pic>
      <p:pic>
        <p:nvPicPr>
          <p:cNvPr id="1028" name="Picture 4" descr="C:\Users\Miky\AppData\Local\Microsoft\Windows\Temporary Internet Files\Content.IE5\50TDOXPI\MC9003356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636912"/>
            <a:ext cx="2320031" cy="1918098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XXX31AIT\MC90023213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708920"/>
            <a:ext cx="1442519" cy="1857469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04I5OJ3P\MM90033691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115616" y="2769850"/>
            <a:ext cx="1388711" cy="1709182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395536" y="4941168"/>
            <a:ext cx="221054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275856" y="4941168"/>
            <a:ext cx="221054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44208" y="4941168"/>
            <a:ext cx="2210544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edge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Vytvoř příběh, podle obrázků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2051" name="Tree"/>
          <p:cNvSpPr>
            <a:spLocks noEditPoints="1" noChangeArrowheads="1"/>
          </p:cNvSpPr>
          <p:nvPr/>
        </p:nvSpPr>
        <p:spPr bwMode="auto">
          <a:xfrm>
            <a:off x="683568" y="1772816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4" name="Picture 6" descr="C:\Users\Miky\AppData\Local\Microsoft\Windows\Temporary Internet Files\Content.IE5\04I5OJ3P\MC9003967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4008" y="1916832"/>
            <a:ext cx="1972361" cy="2007108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LW6J9F0F\MC90039679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3933056"/>
            <a:ext cx="1899209" cy="1986077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XXX31AIT\MC9003964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87824" y="1988840"/>
            <a:ext cx="1596542" cy="1818742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50TDOXPI\MM90031576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84368" y="404664"/>
            <a:ext cx="1066800" cy="1409700"/>
          </a:xfrm>
          <a:prstGeom prst="rect">
            <a:avLst/>
          </a:prstGeom>
          <a:noFill/>
        </p:spPr>
      </p:pic>
      <p:pic>
        <p:nvPicPr>
          <p:cNvPr id="2067" name="Picture 19" descr="C:\Users\Miky\AppData\Local\Microsoft\Windows\Temporary Internet Files\Content.IE5\XXX31AIT\MC90039644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4149080"/>
            <a:ext cx="1783080" cy="1807769"/>
          </a:xfrm>
          <a:prstGeom prst="rect">
            <a:avLst/>
          </a:prstGeom>
          <a:noFill/>
        </p:spPr>
      </p:pic>
      <p:pic>
        <p:nvPicPr>
          <p:cNvPr id="2068" name="Picture 20" descr="C:\Users\Miky\AppData\Local\Microsoft\Windows\Temporary Internet Files\Content.IE5\50TDOXPI\MC9003967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76256" y="1988840"/>
            <a:ext cx="1780064" cy="1791559"/>
          </a:xfrm>
          <a:prstGeom prst="rect">
            <a:avLst/>
          </a:prstGeom>
          <a:noFill/>
        </p:spPr>
      </p:pic>
      <p:pic>
        <p:nvPicPr>
          <p:cNvPr id="2075" name="Picture 27" descr="C:\Users\Miky\AppData\Local\Microsoft\Windows\Temporary Internet Files\Content.IE5\LW6J9F0F\MC90023259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92280" y="3717032"/>
            <a:ext cx="1320297" cy="1819747"/>
          </a:xfrm>
          <a:prstGeom prst="rect">
            <a:avLst/>
          </a:prstGeom>
          <a:noFill/>
        </p:spPr>
      </p:pic>
      <p:pic>
        <p:nvPicPr>
          <p:cNvPr id="2076" name="Picture 28" descr="C:\Users\Miky\AppData\Local\Microsoft\Windows\Temporary Internet Files\Content.IE5\04I5OJ3P\MC90044030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84368" y="5844896"/>
            <a:ext cx="1152502" cy="1013104"/>
          </a:xfrm>
          <a:prstGeom prst="rect">
            <a:avLst/>
          </a:prstGeom>
          <a:noFill/>
        </p:spPr>
      </p:pic>
      <p:pic>
        <p:nvPicPr>
          <p:cNvPr id="2072" name="Picture 24" descr="C:\Users\Miky\AppData\Local\Microsoft\Windows\Temporary Internet Files\Content.IE5\04I5OJ3P\MM900283559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316416" y="4509120"/>
            <a:ext cx="666750" cy="876300"/>
          </a:xfrm>
          <a:prstGeom prst="rect">
            <a:avLst/>
          </a:prstGeom>
          <a:noFill/>
        </p:spPr>
      </p:pic>
      <p:pic>
        <p:nvPicPr>
          <p:cNvPr id="2073" name="Picture 25" descr="C:\Users\Miky\AppData\Local\Microsoft\Windows\Temporary Internet Files\Content.IE5\LW6J9F0F\MM900283825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236296" y="5229200"/>
            <a:ext cx="381000" cy="552450"/>
          </a:xfrm>
          <a:prstGeom prst="rect">
            <a:avLst/>
          </a:prstGeom>
          <a:noFill/>
        </p:spPr>
      </p:pic>
      <p:pic>
        <p:nvPicPr>
          <p:cNvPr id="2078" name="Picture 30" descr="C:\Users\Miky\AppData\Local\Microsoft\Windows\Temporary Internet Files\Content.IE5\04I5OJ3P\MC900432383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71600" y="3933056"/>
            <a:ext cx="15875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Vyprávěj s </a:t>
            </a:r>
            <a:r>
              <a:rPr lang="cs-CZ" dirty="0" smtClean="0">
                <a:solidFill>
                  <a:schemeClr val="accent2"/>
                </a:solidFill>
              </a:rPr>
              <a:t>obrázky, použij přímou řeč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3074" name="Picture 2" descr="C:\Users\Miky\AppData\Local\Microsoft\Windows\Temporary Internet Files\Content.IE5\XXX31AIT\MC9002502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88840"/>
            <a:ext cx="1745274" cy="1637668"/>
          </a:xfrm>
          <a:prstGeom prst="rect">
            <a:avLst/>
          </a:prstGeom>
          <a:noFill/>
        </p:spPr>
      </p:pic>
      <p:pic>
        <p:nvPicPr>
          <p:cNvPr id="3077" name="Picture 5" descr="C:\Users\Miky\AppData\Local\Microsoft\Windows\Temporary Internet Files\Content.IE5\04I5OJ3P\MM90023641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2492896"/>
            <a:ext cx="704850" cy="952500"/>
          </a:xfrm>
          <a:prstGeom prst="rect">
            <a:avLst/>
          </a:prstGeom>
          <a:noFill/>
        </p:spPr>
      </p:pic>
      <p:pic>
        <p:nvPicPr>
          <p:cNvPr id="3082" name="Picture 10" descr="C:\Users\Miky\AppData\Local\Microsoft\Windows\Temporary Internet Files\Content.IE5\04I5OJ3P\MM900315854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2420888"/>
            <a:ext cx="1183382" cy="1183382"/>
          </a:xfrm>
          <a:prstGeom prst="rect">
            <a:avLst/>
          </a:prstGeom>
          <a:noFill/>
        </p:spPr>
      </p:pic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------------------------------------------------------------------------------------------------------------------------------------------------------------------------------------------</a:t>
            </a:r>
            <a:endParaRPr lang="cs-CZ" dirty="0"/>
          </a:p>
        </p:txBody>
      </p:sp>
      <p:pic>
        <p:nvPicPr>
          <p:cNvPr id="3083" name="Picture 11" descr="C:\Users\Miky\AppData\Local\Microsoft\Windows\Temporary Internet Files\Content.IE5\LW6J9F0F\MC90029716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2420888"/>
            <a:ext cx="907085" cy="912571"/>
          </a:xfrm>
          <a:prstGeom prst="rect">
            <a:avLst/>
          </a:prstGeom>
          <a:noFill/>
        </p:spPr>
      </p:pic>
      <p:pic>
        <p:nvPicPr>
          <p:cNvPr id="3085" name="Picture 13" descr="C:\Users\Miky\AppData\Local\Microsoft\Windows\Temporary Internet Files\Content.IE5\XXX31AIT\MC9002328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843808" y="2276872"/>
            <a:ext cx="1247185" cy="1429018"/>
          </a:xfrm>
          <a:prstGeom prst="rect">
            <a:avLst/>
          </a:prstGeom>
          <a:noFill/>
        </p:spPr>
      </p:pic>
      <p:pic>
        <p:nvPicPr>
          <p:cNvPr id="3086" name="Picture 14" descr="C:\Users\Miky\AppData\Local\Microsoft\Windows\Temporary Internet Files\Content.IE5\50TDOXPI\MC90043255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348880"/>
            <a:ext cx="936104" cy="10801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  <p:sndAc>
      <p:stSnd>
        <p:snd r:embed="rId2" name="applaus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Očísluj  obrázky, jak mají jít za sebou, přiřaď správné věty.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098" name="Picture 2" descr="C:\Users\Miky\AppData\Local\Microsoft\Windows\Temporary Internet Files\Content.IE5\50TDOXPI\MC900432552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2" y="2780928"/>
            <a:ext cx="1637642" cy="1637642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LW6J9F0F\MC9004419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420888"/>
            <a:ext cx="2051050" cy="1787525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LW6J9F0F\MC90023289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2780928"/>
            <a:ext cx="1121494" cy="1285002"/>
          </a:xfrm>
          <a:prstGeom prst="rect">
            <a:avLst/>
          </a:prstGeom>
          <a:noFill/>
        </p:spPr>
      </p:pic>
      <p:pic>
        <p:nvPicPr>
          <p:cNvPr id="4105" name="Picture 9" descr="C:\Users\Miky\AppData\Local\Microsoft\Windows\Temporary Internet Files\Content.IE5\04I5OJ3P\MC90008880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52320" y="2420888"/>
            <a:ext cx="896569" cy="877367"/>
          </a:xfrm>
          <a:prstGeom prst="rect">
            <a:avLst/>
          </a:prstGeom>
          <a:noFill/>
        </p:spPr>
      </p:pic>
      <p:pic>
        <p:nvPicPr>
          <p:cNvPr id="4106" name="Picture 10" descr="C:\Users\Miky\AppData\Local\Microsoft\Windows\Temporary Internet Files\Content.IE5\XXX31AIT\MC9003982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2780928"/>
            <a:ext cx="1051786" cy="1169738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539552" y="4509120"/>
            <a:ext cx="1922512" cy="64807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Připravit, pozor, teď!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059832" y="4221088"/>
            <a:ext cx="1728192" cy="122413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 toho, do toho!!Ještě jedna překážka, hop!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04048" y="4581128"/>
            <a:ext cx="1584176" cy="504056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Hurá , jsem první!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876256" y="4293096"/>
            <a:ext cx="1728192" cy="129614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Protínám cílovou pásku, hurá jsem vítěz!</a:t>
            </a:r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/>
          </p:cNvGrpSpPr>
          <p:nvPr/>
        </p:nvGrpSpPr>
        <p:grpSpPr bwMode="auto">
          <a:xfrm>
            <a:off x="212725" y="317500"/>
            <a:ext cx="7491413" cy="1149350"/>
            <a:chOff x="134" y="200"/>
            <a:chExt cx="4719" cy="724"/>
          </a:xfrm>
        </p:grpSpPr>
        <p:pic>
          <p:nvPicPr>
            <p:cNvPr id="13316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/>
                    <a:srcRect/>
                    <a:stretch>
                      <a:fillRect/>
                    </a:stretch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  <p:sp>
          <p:nvSpPr>
            <p:cNvPr id="13317" name="Text Box 3"/>
            <p:cNvSpPr txBox="1">
              <a:spLocks noChangeArrowheads="1"/>
            </p:cNvSpPr>
            <p:nvPr/>
          </p:nvSpPr>
          <p:spPr bwMode="auto">
            <a:xfrm>
              <a:off x="134" y="200"/>
              <a:ext cx="4720" cy="7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1pPr>
              <a:lvl2pPr marL="742950" indent="-28575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2pPr>
              <a:lvl3pPr marL="11430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3pPr>
              <a:lvl4pPr marL="16002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4pPr>
              <a:lvl5pPr marL="2057400" indent="-228600" eaLnBrk="0" hangingPunct="0"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5pPr>
              <a:lvl6pPr marL="25146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6pPr>
              <a:lvl7pPr marL="29718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7pPr>
              <a:lvl8pPr marL="34290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8pPr>
              <a:lvl9pPr marL="3886200" indent="-228600" defTabSz="449263" eaLnBrk="0" fontAlgn="base" hangingPunct="0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defRPr>
                  <a:solidFill>
                    <a:schemeClr val="bg1"/>
                  </a:solidFill>
                  <a:latin typeface="Trebuchet MS" pitchFamily="32" charset="0"/>
                  <a:cs typeface="Arial Unicode MS" charset="0"/>
                </a:defRPr>
              </a:lvl9pPr>
            </a:lstStyle>
            <a:p>
              <a:pPr defTabSz="449263" eaLnBrk="1" fontAlgn="base" hangingPunct="1">
                <a:lnSpc>
                  <a:spcPct val="108000"/>
                </a:lnSpc>
                <a:spcBef>
                  <a:spcPct val="0"/>
                </a:spcBef>
                <a:spcAft>
                  <a:spcPct val="0"/>
                </a:spcAft>
                <a:buClr>
                  <a:srgbClr val="000000"/>
                </a:buClr>
                <a:buSzPct val="100000"/>
                <a:buFont typeface="Trebuchet MS" pitchFamily="32" charset="0"/>
                <a:buNone/>
              </a:pPr>
              <a:endParaRPr lang="cs-CZ" smtClean="0">
                <a:solidFill>
                  <a:srgbClr val="FFFFFF"/>
                </a:solidFill>
              </a:endParaRPr>
            </a:p>
          </p:txBody>
        </p:sp>
      </p:grp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67082" y="1609725"/>
            <a:ext cx="7239000" cy="484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marL="269875" indent="-269875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1pPr>
            <a:lvl2pPr marL="742950" indent="-28575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2pPr>
            <a:lvl3pPr marL="11430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3pPr>
            <a:lvl4pPr marL="16002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4pPr>
            <a:lvl5pPr marL="2057400" indent="-228600" eaLnBrk="0" hangingPunct="0"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5pPr>
            <a:lvl6pPr marL="25146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6pPr>
            <a:lvl7pPr marL="29718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7pPr>
            <a:lvl8pPr marL="34290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8pPr>
            <a:lvl9pPr marL="3886200" indent="-228600" defTabSz="449263" eaLnBrk="0" fontAlgn="base" hangingPunct="0">
              <a:lnSpc>
                <a:spcPct val="108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rebuchet MS" pitchFamily="32" charset="0"/>
              <a:tabLst>
                <a:tab pos="269875" algn="l"/>
                <a:tab pos="717550" algn="l"/>
                <a:tab pos="1166813" algn="l"/>
                <a:tab pos="1616075" algn="l"/>
                <a:tab pos="2065338" algn="l"/>
                <a:tab pos="2514600" algn="l"/>
                <a:tab pos="2963863" algn="l"/>
                <a:tab pos="3413125" algn="l"/>
                <a:tab pos="3862388" algn="l"/>
                <a:tab pos="4311650" algn="l"/>
                <a:tab pos="4760913" algn="l"/>
                <a:tab pos="5210175" algn="l"/>
                <a:tab pos="5659438" algn="l"/>
                <a:tab pos="6108700" algn="l"/>
                <a:tab pos="6557963" algn="l"/>
                <a:tab pos="7007225" algn="l"/>
                <a:tab pos="7456488" algn="l"/>
                <a:tab pos="7905750" algn="l"/>
                <a:tab pos="8355013" algn="l"/>
                <a:tab pos="8804275" algn="l"/>
                <a:tab pos="9253538" algn="l"/>
              </a:tabLst>
              <a:defRPr>
                <a:solidFill>
                  <a:schemeClr val="bg1"/>
                </a:solidFill>
                <a:latin typeface="Trebuchet MS" pitchFamily="32" charset="0"/>
                <a:cs typeface="Arial Unicode MS" charset="0"/>
              </a:defRPr>
            </a:lvl9pPr>
          </a:lstStyle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Char char=""/>
            </a:pPr>
            <a:r>
              <a:rPr lang="en-GB" sz="1600" smtClean="0">
                <a:solidFill>
                  <a:srgbClr val="CCCCFF"/>
                </a:solidFill>
                <a:hlinkClick r:id="rId4"/>
              </a:rPr>
              <a:t>WWW.OFFICE.MICROSOFT.COM</a:t>
            </a: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  <a:p>
            <a:pPr defTabSz="449263" eaLnBrk="1" fontAlgn="base" hangingPunct="1">
              <a:spcBef>
                <a:spcPts val="600"/>
              </a:spcBef>
              <a:spcAft>
                <a:spcPct val="0"/>
              </a:spcAft>
              <a:buClr>
                <a:srgbClr val="B13F9A"/>
              </a:buClr>
              <a:buSzPct val="73000"/>
              <a:buFont typeface="Wingdings 2" pitchFamily="16" charset="2"/>
              <a:buNone/>
            </a:pPr>
            <a:endParaRPr lang="en-GB" sz="1600" smtClean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828713"/>
      </p:ext>
    </p:extLst>
  </p:cSld>
  <p:clrMapOvr>
    <a:masterClrMapping/>
  </p:clrMapOvr>
  <p:transition spd="slow"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135</Words>
  <Application>Microsoft Office PowerPoint</Application>
  <PresentationFormat>Předvádění na obrazovce (4:3)</PresentationFormat>
  <Paragraphs>26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Vytvoř ke každému obrázku jednu větu</vt:lpstr>
      <vt:lpstr>Vytvoř příběh, podle obrázků</vt:lpstr>
      <vt:lpstr>Vyprávěj s obrázky, použij přímou řeč</vt:lpstr>
      <vt:lpstr>Očísluj  obrázky, jak mají jít za sebou, přiřaď správné věty.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23</cp:revision>
  <dcterms:created xsi:type="dcterms:W3CDTF">2011-06-20T10:40:08Z</dcterms:created>
  <dcterms:modified xsi:type="dcterms:W3CDTF">2013-06-08T09:42:05Z</dcterms:modified>
</cp:coreProperties>
</file>