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446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691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828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99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811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558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8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513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24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990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297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5DF04-EAE8-491B-8DB2-7841E8BC8A8B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AAB92-D75A-4FE4-AD26-47CC00F0B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34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oubor:Taraxacum_sect._Ruderalia_MHNT.jpg" TargetMode="External"/><Relationship Id="rId3" Type="http://schemas.openxmlformats.org/officeDocument/2006/relationships/hyperlink" Target="https://commons.wikimedia.org/wiki/File:Flickr_-_Michael_Gwyther-Jones_-_Dandelion.jpg?uselang=cs" TargetMode="External"/><Relationship Id="rId7" Type="http://schemas.openxmlformats.org/officeDocument/2006/relationships/hyperlink" Target="https://cs.wikipedia.org/wiki/Soubor:Doperwt_rijserwt_peulen_Pisum_sativum.jpg" TargetMode="External"/><Relationship Id="rId2" Type="http://schemas.openxmlformats.org/officeDocument/2006/relationships/hyperlink" Target="http://en.wikipedia.org/wiki/File:Culinary_fruits_front_view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oubor:True.berries.jpg" TargetMode="External"/><Relationship Id="rId5" Type="http://schemas.openxmlformats.org/officeDocument/2006/relationships/hyperlink" Target="https://cs.wikipedia.org/wiki/Soubor:Pome_Nos.jpg" TargetMode="External"/><Relationship Id="rId10" Type="http://schemas.openxmlformats.org/officeDocument/2006/relationships/hyperlink" Target="https://cs.wikipedia.org/wiki/Soubor:Assorted_grains.jpg" TargetMode="External"/><Relationship Id="rId4" Type="http://schemas.openxmlformats.org/officeDocument/2006/relationships/hyperlink" Target="https://commons.wikimedia.org/wiki/File:C5_plum_pox_resistant_plum.jpg?uselang=cs" TargetMode="External"/><Relationship Id="rId9" Type="http://schemas.openxmlformats.org/officeDocument/2006/relationships/hyperlink" Target="https://cs.wikipedia.org/wiki/Soubor:Quercus_acutissima_nuts_02_by_Lin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207184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VY_32_INOVACE_19_15B_Plody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74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490209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významem plodů a s jejich dělením.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vysvětlí význam plodu, bude umět rozdělit plody do jednotlivých skupin a podskupin.</a:t>
            </a:r>
          </a:p>
          <a:p>
            <a:r>
              <a:rPr lang="cs-CZ" dirty="0" smtClean="0"/>
              <a:t>Bude znát způsoby šíření plodů.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5</a:t>
            </a:r>
            <a:r>
              <a:rPr lang="cs-CZ" dirty="0" smtClean="0"/>
              <a:t>. 5.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10. 5. 2013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52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Plody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362725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45359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rostlinný orgán obsahující semena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vzniká přeměnou pestíku po oplození vajíček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funkce: výživa a ochrana semen, pomoc při jejich šíření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pouze u krytosemenných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rostlin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</p:txBody>
      </p:sp>
      <p:pic>
        <p:nvPicPr>
          <p:cNvPr id="1026" name="Picture 2" descr="File:Culinary fruits front vi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57477"/>
            <a:ext cx="4499992" cy="299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24986" y="653521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1195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560666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Způsoby rozšiřování plodů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4460837" cy="403187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3200" dirty="0" smtClean="0"/>
              <a:t> </a:t>
            </a:r>
            <a:r>
              <a:rPr lang="cs-CZ" sz="3200" b="1" dirty="0" err="1" smtClean="0"/>
              <a:t>anemochorie</a:t>
            </a:r>
            <a:r>
              <a:rPr lang="cs-CZ" sz="3200" dirty="0" smtClean="0"/>
              <a:t> - větrem</a:t>
            </a:r>
          </a:p>
          <a:p>
            <a:pPr marL="342900" indent="-342900">
              <a:buAutoNum type="alphaLcParenR"/>
            </a:pPr>
            <a:endParaRPr lang="cs-CZ" sz="3200" dirty="0"/>
          </a:p>
          <a:p>
            <a:pPr marL="342900" indent="-342900">
              <a:buAutoNum type="alphaLcParenR"/>
            </a:pPr>
            <a:r>
              <a:rPr lang="cs-CZ" sz="3200" dirty="0" smtClean="0"/>
              <a:t> </a:t>
            </a:r>
            <a:r>
              <a:rPr lang="cs-CZ" sz="3200" b="1" dirty="0" err="1" smtClean="0"/>
              <a:t>zoochorie</a:t>
            </a:r>
            <a:r>
              <a:rPr lang="cs-CZ" sz="3200" dirty="0" smtClean="0"/>
              <a:t> - živočichy</a:t>
            </a:r>
          </a:p>
          <a:p>
            <a:pPr marL="342900" indent="-342900">
              <a:buAutoNum type="alphaLcParenR"/>
            </a:pPr>
            <a:endParaRPr lang="cs-CZ" sz="3200" dirty="0"/>
          </a:p>
          <a:p>
            <a:pPr marL="342900" indent="-342900">
              <a:buAutoNum type="alphaLcParenR"/>
            </a:pPr>
            <a:r>
              <a:rPr lang="cs-CZ" sz="3200" dirty="0" smtClean="0"/>
              <a:t> </a:t>
            </a:r>
            <a:r>
              <a:rPr lang="cs-CZ" sz="3200" b="1" dirty="0" err="1" smtClean="0"/>
              <a:t>hydrochorie</a:t>
            </a:r>
            <a:r>
              <a:rPr lang="cs-CZ" sz="3200" dirty="0" smtClean="0"/>
              <a:t> - vodou</a:t>
            </a:r>
          </a:p>
          <a:p>
            <a:pPr marL="342900" indent="-342900">
              <a:buAutoNum type="alphaLcParenR"/>
            </a:pPr>
            <a:endParaRPr lang="cs-CZ" sz="3200" dirty="0"/>
          </a:p>
          <a:p>
            <a:pPr marL="342900" indent="-342900">
              <a:buAutoNum type="alphaLcParenR"/>
            </a:pPr>
            <a:r>
              <a:rPr lang="cs-CZ" sz="3200" dirty="0" smtClean="0"/>
              <a:t> </a:t>
            </a:r>
            <a:r>
              <a:rPr lang="cs-CZ" sz="3200" b="1" dirty="0" err="1" smtClean="0"/>
              <a:t>autochorie</a:t>
            </a:r>
            <a:r>
              <a:rPr lang="cs-CZ" sz="3200" dirty="0" smtClean="0"/>
              <a:t> – vlastními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silami</a:t>
            </a:r>
            <a:endParaRPr lang="cs-CZ" sz="3200" dirty="0"/>
          </a:p>
        </p:txBody>
      </p:sp>
      <p:pic>
        <p:nvPicPr>
          <p:cNvPr id="2050" name="Picture 2" descr="File:Flickr - Michael Gwyther-Jones - Dandel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16343"/>
            <a:ext cx="4716016" cy="444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09921" y="652796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2599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92124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Třídění plodů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3276273"/>
            <a:ext cx="995785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plody</a:t>
            </a:r>
            <a:endParaRPr lang="cs-CZ" sz="2800" dirty="0"/>
          </a:p>
        </p:txBody>
      </p:sp>
      <p:sp>
        <p:nvSpPr>
          <p:cNvPr id="6" name="Levá složená závorka 5"/>
          <p:cNvSpPr/>
          <p:nvPr/>
        </p:nvSpPr>
        <p:spPr>
          <a:xfrm>
            <a:off x="1174027" y="2032248"/>
            <a:ext cx="1152128" cy="3111152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92059" y="1801415"/>
            <a:ext cx="1189941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dužnaté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92059" y="4912567"/>
            <a:ext cx="912429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suché</a:t>
            </a:r>
            <a:endParaRPr lang="cs-CZ" sz="24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3680511" y="1124744"/>
            <a:ext cx="350679" cy="90750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689262" y="2032247"/>
            <a:ext cx="341928" cy="95632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720402" y="2014608"/>
            <a:ext cx="621576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166455" y="583085"/>
            <a:ext cx="141365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peckovice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90171" y="1722982"/>
            <a:ext cx="1141659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malvice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66455" y="2757734"/>
            <a:ext cx="105670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bobule</a:t>
            </a:r>
            <a:endParaRPr lang="cs-CZ" sz="2400" dirty="0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3369723" y="4253535"/>
            <a:ext cx="350679" cy="90750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378474" y="5161038"/>
            <a:ext cx="341928" cy="95632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409614" y="5143399"/>
            <a:ext cx="621576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894974" y="3803312"/>
            <a:ext cx="1075359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pukavé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18690" y="4943209"/>
            <a:ext cx="104246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poltivé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94974" y="5977961"/>
            <a:ext cx="139115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nepukavé</a:t>
            </a:r>
            <a:endParaRPr lang="cs-CZ" sz="2400" dirty="0"/>
          </a:p>
        </p:txBody>
      </p:sp>
      <p:sp>
        <p:nvSpPr>
          <p:cNvPr id="25" name="Levá složená závorka 24"/>
          <p:cNvSpPr/>
          <p:nvPr/>
        </p:nvSpPr>
        <p:spPr>
          <a:xfrm>
            <a:off x="5114349" y="2988567"/>
            <a:ext cx="1761907" cy="1664569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958598" y="2924944"/>
            <a:ext cx="596638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lusk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57383" y="3382507"/>
            <a:ext cx="1719189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šešule, šešulka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57383" y="3814555"/>
            <a:ext cx="968086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tobolka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53212" y="4325034"/>
            <a:ext cx="1204048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měchýřek</a:t>
            </a:r>
            <a:endParaRPr lang="cs-CZ" sz="2000" dirty="0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5221042" y="5189502"/>
            <a:ext cx="621576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948417" y="4978297"/>
            <a:ext cx="843629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tvrdka</a:t>
            </a:r>
            <a:endParaRPr lang="cs-CZ" sz="2000" dirty="0"/>
          </a:p>
        </p:txBody>
      </p:sp>
      <p:sp>
        <p:nvSpPr>
          <p:cNvPr id="33" name="Levá složená závorka 32"/>
          <p:cNvSpPr/>
          <p:nvPr/>
        </p:nvSpPr>
        <p:spPr>
          <a:xfrm>
            <a:off x="5385455" y="5798489"/>
            <a:ext cx="984776" cy="820607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588365" y="5529430"/>
            <a:ext cx="779829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nažka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87150" y="5986993"/>
            <a:ext cx="814647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oříšek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87150" y="6419041"/>
            <a:ext cx="808683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obilka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44947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90244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Dužnaté</a:t>
            </a:r>
            <a:endParaRPr lang="cs-CZ" sz="4000" dirty="0"/>
          </a:p>
        </p:txBody>
      </p:sp>
      <p:pic>
        <p:nvPicPr>
          <p:cNvPr id="3074" name="Picture 2" descr="File:C5 plum pox resistant pl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3960440" cy="297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13580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3076" name="Picture 4" descr="Soubor:Pome No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040" y="44624"/>
            <a:ext cx="3448464" cy="329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05497" y="30689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3078" name="Picture 6" descr="Soubor:True.berri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97865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53369" y="651908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212748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peckovice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63182" y="257884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malvice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5877272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bobule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75850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3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43020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Suché</a:t>
            </a:r>
            <a:endParaRPr lang="cs-CZ" sz="4000" dirty="0"/>
          </a:p>
        </p:txBody>
      </p:sp>
      <p:pic>
        <p:nvPicPr>
          <p:cNvPr id="5122" name="Picture 2" descr="Soubor:Doperwt rijserwt peulen Pisum sativ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2488849" cy="3318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4853" y="444320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695527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lusk</a:t>
            </a:r>
            <a:endParaRPr lang="cs-CZ" sz="2400" dirty="0"/>
          </a:p>
        </p:txBody>
      </p:sp>
      <p:pic>
        <p:nvPicPr>
          <p:cNvPr id="5124" name="Picture 4" descr="Soubor:Taraxacum sect. Ruderalia MH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6632"/>
            <a:ext cx="2938463" cy="285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71800" y="29249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72408" y="3030095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nažka</a:t>
            </a:r>
            <a:endParaRPr lang="cs-CZ" sz="2400" dirty="0"/>
          </a:p>
        </p:txBody>
      </p:sp>
      <p:pic>
        <p:nvPicPr>
          <p:cNvPr id="5126" name="Picture 6" descr="Soubor:Quercus acutissima nuts 02 by Line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908" y="116632"/>
            <a:ext cx="2795588" cy="285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213370" y="295756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60988" y="3107937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nažka</a:t>
            </a:r>
            <a:endParaRPr lang="cs-CZ" sz="2400" dirty="0"/>
          </a:p>
        </p:txBody>
      </p:sp>
      <p:pic>
        <p:nvPicPr>
          <p:cNvPr id="5128" name="Picture 8" descr="Soubor:Assorted grain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17032"/>
            <a:ext cx="3339715" cy="250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771799" y="62218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08141" y="6296494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obilka</a:t>
            </a:r>
            <a:endParaRPr lang="cs-CZ" sz="2400" dirty="0"/>
          </a:p>
        </p:txBody>
      </p:sp>
      <p:pic>
        <p:nvPicPr>
          <p:cNvPr id="5130" name="Picture 10" descr="Soubor:Papaver somniferum frut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17032"/>
            <a:ext cx="2257425" cy="250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300192" y="6217567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87481" y="6304267"/>
            <a:ext cx="147565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tobolka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748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8" grpId="0" animBg="1"/>
      <p:bldP spid="10" grpId="0"/>
      <p:bldP spid="11" grpId="0" animBg="1"/>
      <p:bldP spid="13" grpId="0"/>
      <p:bldP spid="14" grpId="0" animBg="1"/>
      <p:bldP spid="16" grpId="0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0843" y="116632"/>
            <a:ext cx="316702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843" y="1124744"/>
            <a:ext cx="9070112" cy="16773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en.wikipedia.org/wiki/File:Culinary_fruits_front_view.jpg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800" dirty="0"/>
              <a:t>GWYTHER-JONES, Michael.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/>
              <a:t>5.5.2013</a:t>
            </a:r>
            <a:r>
              <a:rPr lang="cs-CZ" sz="800" dirty="0"/>
              <a:t>]. Dostupný na WWW: </a:t>
            </a:r>
            <a:r>
              <a:rPr lang="cs-CZ" sz="800" dirty="0">
                <a:hlinkClick r:id="rId3"/>
              </a:rPr>
              <a:t>https://commons.wikimedia.org/wiki/File:Flickr_-_Michael_Gwyther-Jones_-_</a:t>
            </a:r>
            <a:r>
              <a:rPr lang="cs-CZ" sz="800" dirty="0" smtClean="0">
                <a:hlinkClick r:id="rId3"/>
              </a:rPr>
              <a:t>Dandelion.jpg?uselang=cs</a:t>
            </a:r>
            <a:endParaRPr lang="cs-CZ" sz="800" dirty="0" smtClean="0"/>
          </a:p>
          <a:p>
            <a:r>
              <a:rPr lang="cs-CZ" sz="1050" dirty="0" smtClean="0"/>
              <a:t>Obr. 3: </a:t>
            </a:r>
            <a:r>
              <a:rPr lang="cs-CZ" sz="1000" dirty="0"/>
              <a:t>BAUER, </a:t>
            </a:r>
            <a:r>
              <a:rPr lang="cs-CZ" sz="1000" dirty="0" err="1"/>
              <a:t>Scott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5.5.2013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4"/>
              </a:rPr>
              <a:t>https://</a:t>
            </a:r>
            <a:r>
              <a:rPr lang="cs-CZ" sz="1000" dirty="0" smtClean="0">
                <a:hlinkClick r:id="rId4"/>
              </a:rPr>
              <a:t>commons.wikimedia.org/wiki/File:C5_plum_pox_resistant_plum.jpg?uselang=cs</a:t>
            </a:r>
            <a:endParaRPr lang="cs-CZ" sz="1000" dirty="0" smtClean="0"/>
          </a:p>
          <a:p>
            <a:r>
              <a:rPr lang="cs-CZ" sz="1050" dirty="0" smtClean="0"/>
              <a:t>Obr. 4. </a:t>
            </a:r>
            <a:r>
              <a:rPr lang="nl-NL" sz="1050" dirty="0"/>
              <a:t>SOKOL, Jan.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5.5</a:t>
            </a:r>
            <a:r>
              <a:rPr lang="nl-NL" sz="1050" dirty="0" smtClean="0"/>
              <a:t>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5"/>
              </a:rPr>
              <a:t>https://</a:t>
            </a:r>
            <a:r>
              <a:rPr lang="nl-NL" sz="1050" dirty="0" smtClean="0">
                <a:hlinkClick r:id="rId5"/>
              </a:rPr>
              <a:t>cs.wikipedia.org/wiki/Soubor:Pome_Nos.jpg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https://</a:t>
            </a:r>
            <a:r>
              <a:rPr lang="cs-CZ" sz="1050" dirty="0" smtClean="0">
                <a:hlinkClick r:id="rId6"/>
              </a:rPr>
              <a:t>cs.wikipedia.org/wiki/Soubor:True.berries.jpg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5.5.2013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7"/>
              </a:rPr>
              <a:t>https://</a:t>
            </a:r>
            <a:r>
              <a:rPr lang="cs-CZ" sz="1000" dirty="0" smtClean="0">
                <a:hlinkClick r:id="rId7"/>
              </a:rPr>
              <a:t>cs.wikipedia.org/wiki/Soubor:Doperwt_rijserwt_peulen_Pisum_sativum.jpg</a:t>
            </a:r>
            <a:endParaRPr lang="cs-CZ" sz="1000" dirty="0" smtClean="0"/>
          </a:p>
          <a:p>
            <a:r>
              <a:rPr lang="cs-CZ" sz="1000" dirty="0" smtClean="0"/>
              <a:t>Obr. 7: </a:t>
            </a:r>
            <a:r>
              <a:rPr lang="cs-CZ" sz="1000" dirty="0"/>
              <a:t>DESCOUENS, </a:t>
            </a:r>
            <a:r>
              <a:rPr lang="cs-CZ" sz="1000" dirty="0" err="1"/>
              <a:t>Didier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5.5.2013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8"/>
              </a:rPr>
              <a:t>https://cs.wikipedia.org/wiki/Soubor:Taraxacum_sect._</a:t>
            </a:r>
            <a:r>
              <a:rPr lang="cs-CZ" sz="1000" dirty="0" smtClean="0">
                <a:hlinkClick r:id="rId8"/>
              </a:rPr>
              <a:t>Ruderalia_MHNT.jpg</a:t>
            </a:r>
            <a:endParaRPr lang="cs-CZ" sz="1000" dirty="0" smtClean="0"/>
          </a:p>
          <a:p>
            <a:r>
              <a:rPr lang="cs-CZ" sz="1000" dirty="0" smtClean="0"/>
              <a:t>Obr. 8: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5.5.2013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9"/>
              </a:rPr>
              <a:t>https://</a:t>
            </a:r>
            <a:r>
              <a:rPr lang="cs-CZ" sz="1000" dirty="0" smtClean="0">
                <a:hlinkClick r:id="rId9"/>
              </a:rPr>
              <a:t>cs.wikipedia.org/wiki/Soubor:Quercus_acutissima_nuts_02_by_Line1.JPG</a:t>
            </a:r>
            <a:endParaRPr lang="cs-CZ" sz="1000" dirty="0" smtClean="0"/>
          </a:p>
          <a:p>
            <a:r>
              <a:rPr lang="cs-CZ" sz="1000" dirty="0" smtClean="0"/>
              <a:t>Obr. 9: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5.5.2013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0"/>
              </a:rPr>
              <a:t>https://</a:t>
            </a:r>
            <a:r>
              <a:rPr lang="cs-CZ" sz="1000" dirty="0" smtClean="0">
                <a:hlinkClick r:id="rId10"/>
              </a:rPr>
              <a:t>cs.wikipedia.org/wiki/Soubor:Assorted_grains.jpg</a:t>
            </a:r>
            <a:endParaRPr lang="cs-CZ" sz="1000" dirty="0" smtClean="0"/>
          </a:p>
          <a:p>
            <a:r>
              <a:rPr lang="cs-CZ" sz="1000" dirty="0" smtClean="0"/>
              <a:t>Obr. 10: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5.5.2013</a:t>
            </a:r>
            <a:r>
              <a:rPr lang="cs-CZ" sz="1000" dirty="0"/>
              <a:t>]. Dostupný na WWW: https://cs.wikipedia.org/wiki/Soubor:Papaver_somniferum_fruto.jpg</a:t>
            </a:r>
          </a:p>
        </p:txBody>
      </p:sp>
    </p:spTree>
    <p:extLst>
      <p:ext uri="{BB962C8B-B14F-4D97-AF65-F5344CB8AC3E}">
        <p14:creationId xmlns:p14="http://schemas.microsoft.com/office/powerpoint/2010/main" val="202574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215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Plody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Plody</dc:title>
  <dc:creator>LukášD</dc:creator>
  <cp:lastModifiedBy>LukášD</cp:lastModifiedBy>
  <cp:revision>10</cp:revision>
  <dcterms:created xsi:type="dcterms:W3CDTF">2013-06-02T17:53:42Z</dcterms:created>
  <dcterms:modified xsi:type="dcterms:W3CDTF">2013-05-05T18:06:02Z</dcterms:modified>
</cp:coreProperties>
</file>