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9" r:id="rId2"/>
    <p:sldId id="260" r:id="rId3"/>
    <p:sldId id="261" r:id="rId4"/>
    <p:sldId id="256" r:id="rId5"/>
    <p:sldId id="257" r:id="rId6"/>
    <p:sldId id="258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B01833-79B8-497F-9C88-37F46F8D244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564C7D-D6C1-4454-AE26-5DF688E337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875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564C7D-D6C1-4454-AE26-5DF688E3371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8788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8966764"/>
              </p:ext>
            </p:extLst>
          </p:nvPr>
        </p:nvGraphicFramePr>
        <p:xfrm>
          <a:off x="1331640" y="2636912"/>
          <a:ext cx="6540388" cy="280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VY_32_INOVACE_04_MATEMATIKA </a:t>
                      </a:r>
                      <a:r>
                        <a:rPr kumimoji="0" lang="cs-CZ" sz="1800" kern="1200" dirty="0" smtClean="0">
                          <a:effectLst/>
                        </a:rPr>
                        <a:t>– Desetinná čísla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Desetinná čísla, desetinné zlomky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Vyvození desetinného zlomku a desetinného čísla s procvičováním.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4812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76307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Desetinný zlomek</a:t>
            </a:r>
          </a:p>
          <a:p>
            <a:endParaRPr lang="cs-CZ" sz="4000" b="1" dirty="0"/>
          </a:p>
        </p:txBody>
      </p:sp>
      <p:sp>
        <p:nvSpPr>
          <p:cNvPr id="4" name="Šipka doprava 3"/>
          <p:cNvSpPr/>
          <p:nvPr/>
        </p:nvSpPr>
        <p:spPr>
          <a:xfrm>
            <a:off x="179512" y="1432200"/>
            <a:ext cx="688787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393612"/>
            <a:ext cx="770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zlomek se jmenovatelem 10, 100, 1000,atd.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3853497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Každý desetinný zlomek můžeme zapsat jako </a:t>
            </a:r>
            <a:r>
              <a:rPr lang="cs-CZ" sz="3200" b="1" dirty="0" smtClean="0"/>
              <a:t>desetinné číslo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2" name="Šipka doprava 11"/>
          <p:cNvSpPr/>
          <p:nvPr/>
        </p:nvSpPr>
        <p:spPr>
          <a:xfrm>
            <a:off x="179512" y="3845420"/>
            <a:ext cx="76117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811937" y="5013176"/>
            <a:ext cx="80085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0,1          0,01       0,001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871716" y="2005586"/>
                <a:ext cx="1107996" cy="16535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5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5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54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5400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1716" y="2005586"/>
                <a:ext cx="1107996" cy="165353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779912" y="2069210"/>
                <a:ext cx="1491114" cy="16535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5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5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54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sz="5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2069210"/>
                <a:ext cx="1491114" cy="165353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588224" y="2069210"/>
                <a:ext cx="1874231" cy="16535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5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5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5400" b="0" i="1" smtClean="0">
                              <a:latin typeface="Cambria Math"/>
                            </a:rPr>
                            <m:t>1000</m:t>
                          </m:r>
                        </m:den>
                      </m:f>
                    </m:oMath>
                  </m:oMathPara>
                </a14:m>
                <a:endParaRPr lang="cs-CZ" sz="54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8224" y="2069210"/>
                <a:ext cx="1874231" cy="165353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6" name="Picture 3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021288"/>
            <a:ext cx="3051956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243694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11" grpId="0"/>
      <p:bldP spid="12" grpId="0" animBg="1"/>
      <p:bldP spid="21" grpId="0"/>
      <p:bldP spid="24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24339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Desetinné číslo má </a:t>
            </a:r>
            <a:r>
              <a:rPr lang="cs-CZ" sz="4000" b="1" dirty="0" smtClean="0">
                <a:solidFill>
                  <a:srgbClr val="00B050"/>
                </a:solidFill>
              </a:rPr>
              <a:t>celou část</a:t>
            </a:r>
            <a:r>
              <a:rPr lang="cs-CZ" sz="4000" dirty="0" smtClean="0">
                <a:solidFill>
                  <a:srgbClr val="00B050"/>
                </a:solidFill>
              </a:rPr>
              <a:t> </a:t>
            </a:r>
            <a:r>
              <a:rPr lang="cs-CZ" sz="4000" dirty="0" smtClean="0"/>
              <a:t>a </a:t>
            </a:r>
            <a:r>
              <a:rPr lang="cs-CZ" sz="4000" b="1" dirty="0" smtClean="0">
                <a:solidFill>
                  <a:srgbClr val="00B050"/>
                </a:solidFill>
              </a:rPr>
              <a:t>desetinnou část</a:t>
            </a:r>
            <a:r>
              <a:rPr lang="cs-CZ" sz="4000" dirty="0" smtClean="0"/>
              <a:t>, které jsou od sebe odděleny </a:t>
            </a:r>
            <a:r>
              <a:rPr lang="cs-CZ" sz="4000" b="1" dirty="0" smtClean="0">
                <a:solidFill>
                  <a:srgbClr val="FF0000"/>
                </a:solidFill>
              </a:rPr>
              <a:t>desetinnou čárkou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44957" y="2564904"/>
            <a:ext cx="23631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9600" dirty="0" smtClean="0"/>
              <a:t>2,35</a:t>
            </a:r>
            <a:endParaRPr lang="cs-CZ" sz="9600" dirty="0"/>
          </a:p>
        </p:txBody>
      </p:sp>
      <p:sp>
        <p:nvSpPr>
          <p:cNvPr id="4" name="Šipka doprava 3"/>
          <p:cNvSpPr/>
          <p:nvPr/>
        </p:nvSpPr>
        <p:spPr>
          <a:xfrm>
            <a:off x="422256" y="2445976"/>
            <a:ext cx="2562584" cy="1775112"/>
          </a:xfrm>
          <a:prstGeom prst="righ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CELÁ ČÁST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5652120" y="2492896"/>
            <a:ext cx="2736304" cy="1644104"/>
          </a:xfrm>
          <a:prstGeom prst="leftArrow">
            <a:avLst>
              <a:gd name="adj1" fmla="val 50000"/>
              <a:gd name="adj2" fmla="val 50000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DESETINNÁ ČÁST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Šipka ohnutá nahoru 6"/>
          <p:cNvSpPr/>
          <p:nvPr/>
        </p:nvSpPr>
        <p:spPr>
          <a:xfrm flipH="1">
            <a:off x="3592989" y="4022636"/>
            <a:ext cx="2723187" cy="1566604"/>
          </a:xfrm>
          <a:prstGeom prst="bentUpArrow">
            <a:avLst>
              <a:gd name="adj1" fmla="val 50000"/>
              <a:gd name="adj2" fmla="val 25000"/>
              <a:gd name="adj3" fmla="val 25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DESETINNÁ ČÁRKA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8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532" y="6021288"/>
            <a:ext cx="3051956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291385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4789030"/>
              </p:ext>
            </p:extLst>
          </p:nvPr>
        </p:nvGraphicFramePr>
        <p:xfrm>
          <a:off x="1307976" y="1412776"/>
          <a:ext cx="815752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5752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1505649"/>
              </p:ext>
            </p:extLst>
          </p:nvPr>
        </p:nvGraphicFramePr>
        <p:xfrm>
          <a:off x="2460104" y="1412776"/>
          <a:ext cx="815752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575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9388940"/>
              </p:ext>
            </p:extLst>
          </p:nvPr>
        </p:nvGraphicFramePr>
        <p:xfrm>
          <a:off x="3612232" y="1376784"/>
          <a:ext cx="815752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575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5786053"/>
              </p:ext>
            </p:extLst>
          </p:nvPr>
        </p:nvGraphicFramePr>
        <p:xfrm>
          <a:off x="4764360" y="1376784"/>
          <a:ext cx="815752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575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788783"/>
              </p:ext>
            </p:extLst>
          </p:nvPr>
        </p:nvGraphicFramePr>
        <p:xfrm>
          <a:off x="5916488" y="1376784"/>
          <a:ext cx="815752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575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7340374"/>
              </p:ext>
            </p:extLst>
          </p:nvPr>
        </p:nvGraphicFramePr>
        <p:xfrm>
          <a:off x="7068616" y="1381864"/>
          <a:ext cx="815752" cy="3703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575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232011" y="5229200"/>
            <a:ext cx="9637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0,1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84139" y="5229200"/>
            <a:ext cx="9637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0,3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36267" y="5229200"/>
            <a:ext cx="9637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0,5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5229200"/>
            <a:ext cx="9637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0,7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5229200"/>
            <a:ext cx="9637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0,9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15108" y="522920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</a:t>
            </a:r>
            <a:endParaRPr lang="cs-CZ" sz="4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347426" y="332656"/>
                <a:ext cx="732893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7426" y="332656"/>
                <a:ext cx="732893" cy="101752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542963" y="332656"/>
                <a:ext cx="732893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2963" y="332656"/>
                <a:ext cx="732893" cy="101752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90956" y="313243"/>
                <a:ext cx="732893" cy="10275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0956" y="313243"/>
                <a:ext cx="732893" cy="102752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788024" y="326451"/>
                <a:ext cx="732893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326451"/>
                <a:ext cx="732893" cy="101431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005886" y="323245"/>
                <a:ext cx="732893" cy="10175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5886" y="323245"/>
                <a:ext cx="732893" cy="101752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092280" y="326451"/>
                <a:ext cx="732893" cy="101431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2280" y="326451"/>
                <a:ext cx="732893" cy="101431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5" name="Picture 3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021288"/>
            <a:ext cx="3051956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892709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5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882722"/>
              </p:ext>
            </p:extLst>
          </p:nvPr>
        </p:nvGraphicFramePr>
        <p:xfrm>
          <a:off x="611562" y="1628800"/>
          <a:ext cx="352839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</a:tblGrid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6370744"/>
              </p:ext>
            </p:extLst>
          </p:nvPr>
        </p:nvGraphicFramePr>
        <p:xfrm>
          <a:off x="4932042" y="1628800"/>
          <a:ext cx="352839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</a:tblGrid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20876" y="5169966"/>
            <a:ext cx="14109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0,01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97340" y="5157192"/>
            <a:ext cx="14109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0,10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961206" y="-27384"/>
                <a:ext cx="1491114" cy="16535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5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5400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54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sz="5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1206" y="-27384"/>
                <a:ext cx="1491114" cy="165353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40726" y="-27384"/>
                <a:ext cx="1491114" cy="16535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5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5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54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sz="5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0726" y="-27384"/>
                <a:ext cx="1491114" cy="165353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093296"/>
            <a:ext cx="3051956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750562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7005275"/>
              </p:ext>
            </p:extLst>
          </p:nvPr>
        </p:nvGraphicFramePr>
        <p:xfrm>
          <a:off x="611562" y="1700808"/>
          <a:ext cx="352839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</a:tblGrid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2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432844" y="5313982"/>
            <a:ext cx="14109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0,53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12540" y="5301208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640726" y="20568"/>
                <a:ext cx="1491114" cy="16703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5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5400" b="0" i="1" smtClean="0">
                              <a:latin typeface="Cambria Math"/>
                            </a:rPr>
                            <m:t>53</m:t>
                          </m:r>
                        </m:num>
                        <m:den>
                          <m:r>
                            <a:rPr lang="cs-CZ" sz="54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sz="5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0726" y="20568"/>
                <a:ext cx="1491114" cy="167039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934845" y="-27384"/>
                <a:ext cx="1491114" cy="16481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5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5400" b="0" i="1" smtClean="0"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sz="54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sz="5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4845" y="-27384"/>
                <a:ext cx="1491114" cy="16481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4017366"/>
              </p:ext>
            </p:extLst>
          </p:nvPr>
        </p:nvGraphicFramePr>
        <p:xfrm>
          <a:off x="4932042" y="1700808"/>
          <a:ext cx="352839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  <a:gridCol w="352839"/>
              </a:tblGrid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0243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pic>
        <p:nvPicPr>
          <p:cNvPr id="14" name="Picture 3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165304"/>
            <a:ext cx="3051956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681126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68927" y="1859340"/>
            <a:ext cx="41472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9600" dirty="0" smtClean="0">
                <a:solidFill>
                  <a:srgbClr val="C00000"/>
                </a:solidFill>
              </a:rPr>
              <a:t>1,234….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11758" y="548680"/>
            <a:ext cx="726064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002060"/>
                </a:solidFill>
              </a:rPr>
              <a:t>Desetinné číslo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5" name="Šipka ohnutá nahoru 4"/>
          <p:cNvSpPr/>
          <p:nvPr/>
        </p:nvSpPr>
        <p:spPr>
          <a:xfrm flipH="1">
            <a:off x="4860032" y="3284984"/>
            <a:ext cx="1223252" cy="73152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356992"/>
            <a:ext cx="21887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tisíciny</a:t>
            </a:r>
            <a:endParaRPr lang="cs-CZ" sz="5400" b="1" dirty="0"/>
          </a:p>
        </p:txBody>
      </p:sp>
      <p:sp>
        <p:nvSpPr>
          <p:cNvPr id="7" name="Šipka ohnutá nahoru 6"/>
          <p:cNvSpPr/>
          <p:nvPr/>
        </p:nvSpPr>
        <p:spPr>
          <a:xfrm flipH="1">
            <a:off x="3995936" y="3429000"/>
            <a:ext cx="2389968" cy="1307584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732240" y="4005064"/>
            <a:ext cx="19018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setiny</a:t>
            </a:r>
            <a:endParaRPr lang="cs-CZ" sz="5400" b="1" dirty="0"/>
          </a:p>
        </p:txBody>
      </p:sp>
      <p:sp>
        <p:nvSpPr>
          <p:cNvPr id="10" name="Šipka ohnutá nahoru 9"/>
          <p:cNvSpPr/>
          <p:nvPr/>
        </p:nvSpPr>
        <p:spPr>
          <a:xfrm flipH="1">
            <a:off x="3131840" y="3650744"/>
            <a:ext cx="3024336" cy="1835538"/>
          </a:xfrm>
          <a:prstGeom prst="bentUpArrow">
            <a:avLst>
              <a:gd name="adj1" fmla="val 25000"/>
              <a:gd name="adj2" fmla="val 25415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4843422"/>
            <a:ext cx="26216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desetiny</a:t>
            </a:r>
            <a:endParaRPr lang="cs-CZ" sz="5400" b="1" dirty="0"/>
          </a:p>
        </p:txBody>
      </p:sp>
      <p:pic>
        <p:nvPicPr>
          <p:cNvPr id="12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021288"/>
            <a:ext cx="3051956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378222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animBg="1"/>
      <p:bldP spid="6" grpId="0"/>
      <p:bldP spid="7" grpId="0" animBg="1"/>
      <p:bldP spid="9" grpId="0"/>
      <p:bldP spid="10" grpId="0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0800000" flipV="1">
            <a:off x="1182336" y="548681"/>
            <a:ext cx="69847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Desetinné číslo, které má v zápisu za desetinnou čárkou pouze desetiny,  má </a:t>
            </a:r>
            <a:r>
              <a:rPr lang="cs-CZ" sz="3200" dirty="0" smtClean="0">
                <a:solidFill>
                  <a:srgbClr val="FF0000"/>
                </a:solidFill>
              </a:rPr>
              <a:t>jedno desetinné místo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276872"/>
            <a:ext cx="10599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0,</a:t>
            </a:r>
            <a:r>
              <a:rPr lang="cs-CZ" sz="5400" dirty="0" smtClean="0">
                <a:solidFill>
                  <a:srgbClr val="FF0000"/>
                </a:solidFill>
              </a:rPr>
              <a:t>1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05052" y="2276872"/>
            <a:ext cx="14109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25,</a:t>
            </a:r>
            <a:r>
              <a:rPr lang="cs-CZ" sz="5400" dirty="0" smtClean="0">
                <a:solidFill>
                  <a:srgbClr val="FF0000"/>
                </a:solidFill>
              </a:rPr>
              <a:t>6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18291" y="2276872"/>
            <a:ext cx="17620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132,</a:t>
            </a:r>
            <a:r>
              <a:rPr lang="cs-CZ" sz="5400" dirty="0" smtClean="0">
                <a:solidFill>
                  <a:srgbClr val="FF0000"/>
                </a:solidFill>
              </a:rPr>
              <a:t>7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212976"/>
            <a:ext cx="68407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Desetinné číslo, které má v zápisu za desetinnou čárkou i setiny, má </a:t>
            </a:r>
            <a:r>
              <a:rPr lang="cs-CZ" sz="3200" dirty="0" smtClean="0">
                <a:solidFill>
                  <a:srgbClr val="0070C0"/>
                </a:solidFill>
              </a:rPr>
              <a:t>dvě desetinná místa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725144"/>
            <a:ext cx="14109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0,</a:t>
            </a:r>
            <a:r>
              <a:rPr lang="cs-CZ" sz="5400" dirty="0" smtClean="0">
                <a:solidFill>
                  <a:srgbClr val="0070C0"/>
                </a:solidFill>
              </a:rPr>
              <a:t>04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91880" y="4725144"/>
            <a:ext cx="14109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0,</a:t>
            </a:r>
            <a:r>
              <a:rPr lang="cs-CZ" sz="5400" dirty="0" smtClean="0">
                <a:solidFill>
                  <a:srgbClr val="0070C0"/>
                </a:solidFill>
              </a:rPr>
              <a:t>26</a:t>
            </a:r>
            <a:endParaRPr lang="cs-CZ" sz="54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90299" y="4725144"/>
            <a:ext cx="17620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13,</a:t>
            </a:r>
            <a:r>
              <a:rPr lang="cs-CZ" sz="5400" dirty="0" smtClean="0">
                <a:solidFill>
                  <a:srgbClr val="0070C0"/>
                </a:solidFill>
              </a:rPr>
              <a:t>07</a:t>
            </a:r>
            <a:endParaRPr lang="cs-CZ" sz="5400" dirty="0">
              <a:solidFill>
                <a:srgbClr val="0070C0"/>
              </a:solidFill>
            </a:endParaRPr>
          </a:p>
        </p:txBody>
      </p:sp>
      <p:pic>
        <p:nvPicPr>
          <p:cNvPr id="11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093296"/>
            <a:ext cx="3051956" cy="648072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13" name="TextovéPole 12"/>
          <p:cNvSpPr txBox="1"/>
          <p:nvPr/>
        </p:nvSpPr>
        <p:spPr>
          <a:xfrm>
            <a:off x="201426" y="6381328"/>
            <a:ext cx="4010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Mgr. Naděžda </a:t>
            </a:r>
            <a:r>
              <a:rPr lang="cs-CZ" dirty="0" err="1" smtClean="0"/>
              <a:t>Štýbrová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953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Aerodynamik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162</TotalTime>
  <Words>231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21</cp:revision>
  <dcterms:created xsi:type="dcterms:W3CDTF">2012-01-21T12:43:50Z</dcterms:created>
  <dcterms:modified xsi:type="dcterms:W3CDTF">2012-02-23T16:47:56Z</dcterms:modified>
</cp:coreProperties>
</file>