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notesMasterIdLst>
    <p:notesMasterId r:id="rId21"/>
  </p:notes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63" autoAdjust="0"/>
    <p:restoredTop sz="94660"/>
  </p:normalViewPr>
  <p:slideViewPr>
    <p:cSldViewPr>
      <p:cViewPr>
        <p:scale>
          <a:sx n="82" d="100"/>
          <a:sy n="82" d="100"/>
        </p:scale>
        <p:origin x="-1032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BA4442-2DA7-4A76-84CB-E1B29ED382DE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B19021-2C3E-42B6-9E52-C1DC9E7947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11297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6C77B-28CD-4FD8-9D48-1956931BF383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VY_32_INOVACE_11_21</a:t>
            </a: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0CC0A17-D139-455C-822F-C7A9683FBD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5D7BF-0C69-4969-A8C1-A50E7693C9F6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r>
              <a:rPr lang="cs-CZ" smtClean="0"/>
              <a:t>VY_32_INOVACE_11_21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0CC0A17-D139-455C-822F-C7A9683FBD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410E3-F627-47CC-A206-62CEE320045B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VY_32_INOVACE_11_21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C0A17-D139-455C-822F-C7A9683FBD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DA88A-60AA-45B3-BC8E-44D529E8EEEC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VY_32_INOVACE_11_21</a:t>
            </a: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C0A17-D139-455C-822F-C7A9683FBD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8F941-BF10-4481-A119-98FA791579BE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VY_32_INOVACE_11_21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0CC0A17-D139-455C-822F-C7A9683FBD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3237C-DA2A-4020-BCF4-C55D582DA504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VY_32_INOVACE_11_21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C0A17-D139-455C-822F-C7A9683FBD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E74EF-C17B-49C8-8FBC-431B7D9E6576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VY_32_INOVACE_11_21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C0A17-D139-455C-822F-C7A9683FBD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6A52-A431-4B51-A403-23B31CE924D5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VY_32_INOVACE_11_21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C0A17-D139-455C-822F-C7A9683FBD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695F6-E6F6-44F7-83A5-FDC210EDF5A5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VY_32_INOVACE_11_21</a:t>
            </a: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C0A17-D139-455C-822F-C7A9683FBD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F06DD-AAE2-4D33-9501-4C08F1D1561B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VY_32_INOVACE_11_21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C0A17-D139-455C-822F-C7A9683FBD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2511F-625E-4158-B5AC-87C59FAF481A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VY_32_INOVACE_11_21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C0A17-D139-455C-822F-C7A9683FBD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C8FDD44-E01E-45CC-B136-4D121F4DA048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VY_32_INOVACE_11_21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0CC0A17-D139-455C-822F-C7A9683FBD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_location_CZE.png" TargetMode="Externa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229200"/>
            <a:ext cx="8686800" cy="720080"/>
          </a:xfrm>
        </p:spPr>
        <p:txBody>
          <a:bodyPr>
            <a:normAutofit fontScale="90000"/>
          </a:bodyPr>
          <a:lstStyle/>
          <a:p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/>
              <a:t/>
            </a:r>
            <a:br>
              <a:rPr lang="cs-CZ" sz="2200" dirty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/>
              <a:t/>
            </a:r>
            <a:br>
              <a:rPr lang="cs-CZ" sz="2200" dirty="0"/>
            </a:br>
            <a:r>
              <a:rPr lang="cs-CZ" sz="1800" dirty="0" smtClean="0">
                <a:solidFill>
                  <a:schemeClr val="tx1"/>
                </a:solidFill>
              </a:rPr>
              <a:t>tato práce je šířena pod licencí </a:t>
            </a:r>
            <a:r>
              <a:rPr lang="cs-CZ" sz="1800" dirty="0" err="1" smtClean="0">
                <a:solidFill>
                  <a:schemeClr val="tx1"/>
                </a:solidFill>
              </a:rPr>
              <a:t>cc</a:t>
            </a:r>
            <a:r>
              <a:rPr lang="cs-CZ" sz="1800" dirty="0" smtClean="0">
                <a:solidFill>
                  <a:schemeClr val="tx1"/>
                </a:solidFill>
              </a:rPr>
              <a:t> by-</a:t>
            </a:r>
            <a:r>
              <a:rPr lang="cs-CZ" sz="1800" dirty="0" err="1" smtClean="0">
                <a:solidFill>
                  <a:schemeClr val="tx1"/>
                </a:solidFill>
              </a:rPr>
              <a:t>sa</a:t>
            </a:r>
            <a:r>
              <a:rPr lang="cs-CZ" sz="1800" dirty="0" smtClean="0">
                <a:solidFill>
                  <a:schemeClr val="tx1"/>
                </a:solidFill>
              </a:rPr>
              <a:t> 3.0. odkazy a citace jsou platné k datu vytvoření této práce</a:t>
            </a:r>
            <a:r>
              <a:rPr lang="cs-CZ" sz="1800" dirty="0" smtClean="0"/>
              <a:t>.</a:t>
            </a:r>
            <a:br>
              <a:rPr lang="cs-CZ" sz="1800" dirty="0" smtClean="0"/>
            </a:br>
            <a:r>
              <a:rPr lang="cs-CZ" sz="1800" dirty="0" smtClean="0">
                <a:solidFill>
                  <a:schemeClr val="tx1"/>
                </a:solidFill>
              </a:rPr>
              <a:t>Škola</a:t>
            </a:r>
            <a:r>
              <a:rPr lang="cs-CZ" sz="1800" dirty="0">
                <a:solidFill>
                  <a:schemeClr val="tx1"/>
                </a:solidFill>
              </a:rPr>
              <a:t>: Základní škola Trávníky Otrokovice, příspěvková organizace</a:t>
            </a:r>
            <a:br>
              <a:rPr lang="cs-CZ" sz="1800" dirty="0">
                <a:solidFill>
                  <a:schemeClr val="tx1"/>
                </a:solidFill>
              </a:rPr>
            </a:br>
            <a:r>
              <a:rPr lang="cs-CZ" sz="1800" dirty="0">
                <a:solidFill>
                  <a:schemeClr val="tx1"/>
                </a:solidFill>
              </a:rPr>
              <a:t>Číslo projektu: </a:t>
            </a:r>
            <a:r>
              <a:rPr lang="cs-CZ" sz="1800" dirty="0" smtClean="0">
                <a:solidFill>
                  <a:schemeClr val="tx1"/>
                </a:solidFill>
              </a:rPr>
              <a:t>CZ.1.07/1.4.00/21.2637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Název výukového materiálu: SOUSEDNÍ STÁTY + NAŠE VLAST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Autor: </a:t>
            </a:r>
            <a:r>
              <a:rPr lang="cs-CZ" sz="1800" dirty="0" err="1" smtClean="0">
                <a:solidFill>
                  <a:schemeClr val="tx1"/>
                </a:solidFill>
              </a:rPr>
              <a:t>mgr.</a:t>
            </a:r>
            <a:r>
              <a:rPr lang="cs-CZ" sz="1800" dirty="0" smtClean="0">
                <a:solidFill>
                  <a:schemeClr val="tx1"/>
                </a:solidFill>
              </a:rPr>
              <a:t> Aleš kočenda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Vytvořeno: 1. 5. 2012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Ročník: čtvrtý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Vzdělávací oblast: člověk a jeho svět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Vzdělávací obor: vlastivěda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Tematický okruh: místo, kde žijeme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Téma: poloha </a:t>
            </a:r>
            <a:r>
              <a:rPr lang="cs-CZ" sz="1800" dirty="0" err="1" smtClean="0">
                <a:solidFill>
                  <a:schemeClr val="tx1"/>
                </a:solidFill>
              </a:rPr>
              <a:t>čr</a:t>
            </a:r>
            <a:r>
              <a:rPr lang="cs-CZ" sz="1800" dirty="0" smtClean="0">
                <a:solidFill>
                  <a:schemeClr val="tx1"/>
                </a:solidFill>
              </a:rPr>
              <a:t> a její sousedé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Pomůcky: dataprojektor, notebook, sešit, pero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Anotace: materiál se použije jako test pro ověření znalostí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vlastní texty: texty jsou vlastní originální tvorbou autora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>
                <a:solidFill>
                  <a:schemeClr val="tx1"/>
                </a:solidFill>
                <a:ea typeface="Calibri" pitchFamily="34" charset="0"/>
                <a:cs typeface="Arial" pitchFamily="34" charset="0"/>
              </a:rPr>
              <a:t>Materiál je určen pro bezplatné používání na všech typech škol a školských zařízeních. Jakékoliv další využití podléhá autorskému zákonu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.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>
                <a:solidFill>
                  <a:schemeClr val="tx1"/>
                </a:solidFill>
              </a:rPr>
              <a:t/>
            </a:r>
            <a:br>
              <a:rPr lang="cs-CZ" sz="2400" dirty="0">
                <a:solidFill>
                  <a:schemeClr val="tx1"/>
                </a:solidFill>
              </a:rPr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 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	</a:t>
            </a:r>
            <a:br>
              <a:rPr lang="cs-CZ" dirty="0" smtClean="0"/>
            </a:br>
            <a:r>
              <a:rPr lang="cs-CZ" dirty="0" smtClean="0"/>
              <a:t>	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6" name="Picture 2" descr="\\Zsserver\sablony\Loga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332656"/>
            <a:ext cx="5781675" cy="1447800"/>
          </a:xfrm>
          <a:prstGeom prst="rect">
            <a:avLst/>
          </a:prstGeom>
          <a:noFill/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652120" y="6453336"/>
            <a:ext cx="2895600" cy="288925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VY_32_INOVACE_11_21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0"/>
            <a:ext cx="7772400" cy="5256583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/>
              <a:t>SOUSEDNÍ STÁTY + NAŠE VLAST</a:t>
            </a:r>
            <a:br>
              <a:rPr lang="cs-CZ" sz="4000" dirty="0" smtClean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 smtClean="0"/>
              <a:t/>
            </a:r>
            <a:br>
              <a:rPr lang="cs-CZ" sz="4000" dirty="0" smtClean="0"/>
            </a:br>
            <a:endParaRPr lang="cs-CZ" sz="40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860032" y="6237313"/>
            <a:ext cx="3352800" cy="288925"/>
          </a:xfrm>
        </p:spPr>
        <p:txBody>
          <a:bodyPr/>
          <a:lstStyle/>
          <a:p>
            <a:r>
              <a:rPr lang="cs-CZ" smtClean="0"/>
              <a:t>VY_32_INOVACE_11_21</a:t>
            </a:r>
            <a:endParaRPr lang="cs-CZ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484784"/>
            <a:ext cx="6114256" cy="45856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400" dirty="0" smtClean="0"/>
              <a:t>1. Jak se jmenuje naše vlast?</a:t>
            </a:r>
          </a:p>
          <a:p>
            <a:pPr marL="742950" indent="-742950">
              <a:buNone/>
            </a:pPr>
            <a:endParaRPr lang="cs-CZ" sz="44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5652120" y="6021289"/>
            <a:ext cx="2895600" cy="288925"/>
          </a:xfrm>
        </p:spPr>
        <p:txBody>
          <a:bodyPr/>
          <a:lstStyle/>
          <a:p>
            <a:r>
              <a:rPr lang="cs-CZ" smtClean="0"/>
              <a:t>VY_32_INOVACE_11_21</a:t>
            </a:r>
            <a:endParaRPr lang="cs-CZ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algn="ctr">
              <a:buNone/>
            </a:pPr>
            <a:r>
              <a:rPr lang="cs-CZ" sz="4400" dirty="0" smtClean="0"/>
              <a:t>2. Na kterém kontinentu leží naše ČR?</a:t>
            </a:r>
          </a:p>
          <a:p>
            <a:pPr algn="ctr">
              <a:buNone/>
            </a:pPr>
            <a:endParaRPr lang="cs-CZ" sz="4400" dirty="0" smtClean="0"/>
          </a:p>
          <a:p>
            <a:pPr algn="ctr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Amerika       Evropa      Asie</a:t>
            </a:r>
            <a:endParaRPr lang="cs-CZ" sz="44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5868144" y="6093297"/>
            <a:ext cx="2895600" cy="288925"/>
          </a:xfrm>
        </p:spPr>
        <p:txBody>
          <a:bodyPr/>
          <a:lstStyle/>
          <a:p>
            <a:r>
              <a:rPr lang="cs-CZ" smtClean="0"/>
              <a:t>VY_32_INOVACE_11_21</a:t>
            </a:r>
            <a:endParaRPr lang="cs-CZ" dirty="0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 algn="ctr">
              <a:buNone/>
            </a:pPr>
            <a:r>
              <a:rPr lang="cs-CZ" sz="4400" dirty="0" smtClean="0"/>
              <a:t>3. Jak se jmenuje hlavní město Německa?</a:t>
            </a:r>
            <a:endParaRPr lang="cs-CZ" sz="44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5724128" y="6021289"/>
            <a:ext cx="2895600" cy="288925"/>
          </a:xfrm>
        </p:spPr>
        <p:txBody>
          <a:bodyPr/>
          <a:lstStyle/>
          <a:p>
            <a:r>
              <a:rPr lang="cs-CZ" smtClean="0"/>
              <a:t>VY_32_INOVACE_11_21</a:t>
            </a:r>
            <a:endParaRPr lang="cs-CZ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 algn="ctr">
              <a:buNone/>
            </a:pPr>
            <a:r>
              <a:rPr lang="cs-CZ" sz="4400" dirty="0" smtClean="0"/>
              <a:t>4. Jak se jmenuje hlavní město Slovenska?</a:t>
            </a:r>
            <a:endParaRPr lang="cs-CZ" sz="44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5940152" y="6093297"/>
            <a:ext cx="2895600" cy="288925"/>
          </a:xfrm>
        </p:spPr>
        <p:txBody>
          <a:bodyPr/>
          <a:lstStyle/>
          <a:p>
            <a:r>
              <a:rPr lang="cs-CZ" smtClean="0"/>
              <a:t>VY_32_INOVACE_11_21</a:t>
            </a:r>
            <a:endParaRPr lang="cs-CZ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 algn="ctr">
              <a:buNone/>
            </a:pPr>
            <a:r>
              <a:rPr lang="cs-CZ" sz="4400" dirty="0" smtClean="0"/>
              <a:t>5. Jak se jmenuje hlavní město Polska?</a:t>
            </a:r>
            <a:endParaRPr lang="cs-CZ" sz="44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5796136" y="6165305"/>
            <a:ext cx="2895600" cy="288925"/>
          </a:xfrm>
        </p:spPr>
        <p:txBody>
          <a:bodyPr/>
          <a:lstStyle/>
          <a:p>
            <a:r>
              <a:rPr lang="cs-CZ" smtClean="0"/>
              <a:t>VY_32_INOVACE_11_21</a:t>
            </a:r>
            <a:endParaRPr lang="cs-CZ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 algn="ctr">
              <a:buNone/>
            </a:pPr>
            <a:r>
              <a:rPr lang="cs-CZ" sz="4400" dirty="0" smtClean="0"/>
              <a:t>6. Jak se jmenuje hlavní město Rakouska?</a:t>
            </a:r>
            <a:endParaRPr lang="cs-CZ" sz="44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5940152" y="6237313"/>
            <a:ext cx="2895600" cy="288925"/>
          </a:xfrm>
        </p:spPr>
        <p:txBody>
          <a:bodyPr/>
          <a:lstStyle/>
          <a:p>
            <a:r>
              <a:rPr lang="cs-CZ" smtClean="0"/>
              <a:t>VY_32_INOVACE_11_21</a:t>
            </a:r>
            <a:endParaRPr lang="cs-CZ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 algn="ctr">
              <a:buNone/>
            </a:pPr>
            <a:r>
              <a:rPr lang="cs-CZ" sz="4400" dirty="0" smtClean="0"/>
              <a:t>7. Ze kterých 3 národnostních skupin se skládá ČR?</a:t>
            </a:r>
            <a:endParaRPr lang="cs-CZ" sz="44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5868144" y="6093297"/>
            <a:ext cx="2895600" cy="288925"/>
          </a:xfrm>
        </p:spPr>
        <p:txBody>
          <a:bodyPr/>
          <a:lstStyle/>
          <a:p>
            <a:r>
              <a:rPr lang="cs-CZ" smtClean="0"/>
              <a:t>VY_32_INOVACE_11_21</a:t>
            </a:r>
            <a:endParaRPr lang="cs-CZ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 algn="ctr">
              <a:buNone/>
            </a:pPr>
            <a:r>
              <a:rPr lang="cs-CZ" sz="4400" dirty="0" smtClean="0"/>
              <a:t>8. Jaký máme úřední jazyk v ČR?</a:t>
            </a:r>
            <a:endParaRPr lang="cs-CZ" sz="44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6012160" y="6165305"/>
            <a:ext cx="2895600" cy="288925"/>
          </a:xfrm>
        </p:spPr>
        <p:txBody>
          <a:bodyPr/>
          <a:lstStyle/>
          <a:p>
            <a:r>
              <a:rPr lang="cs-CZ" smtClean="0"/>
              <a:t>VY_32_INOVACE_11_21</a:t>
            </a:r>
            <a:endParaRPr lang="cs-CZ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/>
              <a:t>9. Do kolika krajů je rozdělena ČR?</a:t>
            </a:r>
          </a:p>
          <a:p>
            <a:pPr algn="ctr">
              <a:buNone/>
            </a:pPr>
            <a:r>
              <a:rPr lang="cs-CZ" sz="4400" dirty="0" smtClean="0"/>
              <a:t>11    12    13    14</a:t>
            </a:r>
            <a:endParaRPr lang="cs-CZ" sz="4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012160" y="6165305"/>
            <a:ext cx="2895600" cy="288925"/>
          </a:xfrm>
        </p:spPr>
        <p:txBody>
          <a:bodyPr/>
          <a:lstStyle/>
          <a:p>
            <a:r>
              <a:rPr lang="cs-CZ" smtClean="0"/>
              <a:t>VY_32_INOVACE_11_21</a:t>
            </a:r>
            <a:endParaRPr lang="cs-CZ" dirty="0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/>
              <a:t>10. Ve kterém kraji bydlíš?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868144" y="6093297"/>
            <a:ext cx="2895600" cy="288925"/>
          </a:xfrm>
        </p:spPr>
        <p:txBody>
          <a:bodyPr/>
          <a:lstStyle/>
          <a:p>
            <a:r>
              <a:rPr lang="cs-CZ" smtClean="0"/>
              <a:t>VY_32_INOVACE_11_21</a:t>
            </a:r>
            <a:endParaRPr lang="cs-CZ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/>
              <a:t>11. Jak se jmenuje hlavní město ČR?</a:t>
            </a:r>
            <a:endParaRPr lang="cs-CZ" sz="4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012160" y="6237313"/>
            <a:ext cx="2895600" cy="288925"/>
          </a:xfrm>
        </p:spPr>
        <p:txBody>
          <a:bodyPr/>
          <a:lstStyle/>
          <a:p>
            <a:r>
              <a:rPr lang="cs-CZ" smtClean="0"/>
              <a:t>VY_32_INOVACE_11_21</a:t>
            </a:r>
            <a:endParaRPr lang="cs-CZ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/>
              <a:t>12. Napiš aspoň 2 pražské památky!</a:t>
            </a:r>
            <a:endParaRPr lang="cs-CZ" sz="4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868144" y="6165305"/>
            <a:ext cx="2895600" cy="288925"/>
          </a:xfrm>
        </p:spPr>
        <p:txBody>
          <a:bodyPr/>
          <a:lstStyle/>
          <a:p>
            <a:r>
              <a:rPr lang="cs-CZ" smtClean="0"/>
              <a:t>VY_32_INOVACE_11_21</a:t>
            </a:r>
            <a:endParaRPr lang="cs-CZ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6000" dirty="0" smtClean="0"/>
              <a:t>SPRÁVNÉ ODPOVĚDI</a:t>
            </a:r>
            <a:endParaRPr lang="cs-CZ" sz="60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796136" y="6093297"/>
            <a:ext cx="2895600" cy="288925"/>
          </a:xfrm>
        </p:spPr>
        <p:txBody>
          <a:bodyPr/>
          <a:lstStyle/>
          <a:p>
            <a:r>
              <a:rPr lang="cs-CZ" smtClean="0"/>
              <a:t>VY_32_INOVACE_11_21</a:t>
            </a:r>
            <a:endParaRPr lang="cs-CZ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400" dirty="0" smtClean="0"/>
              <a:t>1. ČESKÁ REPUBLIKA</a:t>
            </a:r>
          </a:p>
          <a:p>
            <a:pPr marL="0" indent="0" algn="ctr">
              <a:buNone/>
            </a:pPr>
            <a:r>
              <a:rPr lang="cs-CZ" sz="4400" dirty="0" smtClean="0"/>
              <a:t>2. EVROPA</a:t>
            </a:r>
          </a:p>
          <a:p>
            <a:pPr marL="0" indent="0" algn="ctr">
              <a:buNone/>
            </a:pPr>
            <a:r>
              <a:rPr lang="cs-CZ" sz="4400" dirty="0" smtClean="0"/>
              <a:t>3. BERLÍN</a:t>
            </a:r>
          </a:p>
          <a:p>
            <a:pPr marL="0" indent="0" algn="ctr">
              <a:buNone/>
            </a:pPr>
            <a:endParaRPr lang="cs-CZ" sz="4400" dirty="0" smtClean="0"/>
          </a:p>
          <a:p>
            <a:pPr marL="742950" indent="-742950" algn="ctr">
              <a:buNone/>
            </a:pPr>
            <a:endParaRPr lang="cs-CZ" sz="4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796136" y="6309321"/>
            <a:ext cx="2895600" cy="288925"/>
          </a:xfrm>
        </p:spPr>
        <p:txBody>
          <a:bodyPr/>
          <a:lstStyle/>
          <a:p>
            <a:r>
              <a:rPr lang="cs-CZ" smtClean="0"/>
              <a:t>VY_32_INOVACE_11_21</a:t>
            </a:r>
            <a:endParaRPr lang="cs-CZ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/>
              <a:t>4. BRATISLAVA</a:t>
            </a:r>
          </a:p>
          <a:p>
            <a:pPr algn="ctr">
              <a:buNone/>
            </a:pPr>
            <a:r>
              <a:rPr lang="cs-CZ" sz="4400" dirty="0" smtClean="0"/>
              <a:t>5. VARŠAVA</a:t>
            </a:r>
          </a:p>
          <a:p>
            <a:pPr algn="ctr">
              <a:buNone/>
            </a:pPr>
            <a:r>
              <a:rPr lang="cs-CZ" sz="4400" dirty="0" smtClean="0"/>
              <a:t>6. VÍDEŇ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868144" y="6237313"/>
            <a:ext cx="2895600" cy="288925"/>
          </a:xfrm>
        </p:spPr>
        <p:txBody>
          <a:bodyPr/>
          <a:lstStyle/>
          <a:p>
            <a:r>
              <a:rPr lang="cs-CZ" smtClean="0"/>
              <a:t>VY_32_INOVACE_11_21</a:t>
            </a:r>
            <a:endParaRPr lang="cs-CZ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 </a:t>
            </a:r>
            <a:r>
              <a:rPr lang="cs-CZ" sz="4800" dirty="0"/>
              <a:t>7. ČEŠI   MORAVANÉ   SLEZANÉ</a:t>
            </a:r>
          </a:p>
          <a:p>
            <a:pPr algn="ctr">
              <a:buNone/>
            </a:pPr>
            <a:r>
              <a:rPr lang="cs-CZ" sz="4800" dirty="0"/>
              <a:t>8. ČEŠTINU</a:t>
            </a:r>
          </a:p>
          <a:p>
            <a:pPr algn="ctr">
              <a:buNone/>
            </a:pPr>
            <a:r>
              <a:rPr lang="cs-CZ" sz="4800" dirty="0" smtClean="0"/>
              <a:t>9. 14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940152" y="6237313"/>
            <a:ext cx="2895600" cy="288925"/>
          </a:xfrm>
        </p:spPr>
        <p:txBody>
          <a:bodyPr/>
          <a:lstStyle/>
          <a:p>
            <a:r>
              <a:rPr lang="cs-CZ" smtClean="0"/>
              <a:t>VY_32_INOVACE_11_21</a:t>
            </a:r>
            <a:endParaRPr lang="cs-CZ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4400" dirty="0"/>
              <a:t>10. ZLÍNSKÝ</a:t>
            </a:r>
          </a:p>
          <a:p>
            <a:pPr algn="ctr">
              <a:buNone/>
            </a:pPr>
            <a:r>
              <a:rPr lang="cs-CZ" sz="4400" dirty="0"/>
              <a:t>11. PRAHA</a:t>
            </a:r>
          </a:p>
          <a:p>
            <a:pPr algn="ctr">
              <a:buNone/>
            </a:pPr>
            <a:r>
              <a:rPr lang="cs-CZ" sz="4400" dirty="0"/>
              <a:t>12. KARLOVA UNIVERZITA</a:t>
            </a:r>
          </a:p>
          <a:p>
            <a:pPr algn="ctr">
              <a:buNone/>
            </a:pPr>
            <a:r>
              <a:rPr lang="cs-CZ" sz="4400" dirty="0"/>
              <a:t>	   KARLŮV MOST   </a:t>
            </a:r>
          </a:p>
          <a:p>
            <a:pPr algn="ctr">
              <a:buNone/>
            </a:pPr>
            <a:r>
              <a:rPr lang="cs-CZ" sz="4400" dirty="0"/>
              <a:t>	   STAROMĚSTSKÝ </a:t>
            </a:r>
            <a:r>
              <a:rPr lang="cs-CZ" sz="4400" dirty="0" smtClean="0"/>
              <a:t>ORLOJ</a:t>
            </a:r>
          </a:p>
          <a:p>
            <a:pPr>
              <a:buNone/>
            </a:pPr>
            <a:r>
              <a:rPr lang="cs-CZ" sz="1200" dirty="0" smtClean="0"/>
              <a:t>ZDROJ:</a:t>
            </a:r>
          </a:p>
          <a:p>
            <a:pPr>
              <a:buNone/>
            </a:pPr>
            <a:r>
              <a:rPr lang="cs-CZ" sz="1200" dirty="0" smtClean="0"/>
              <a:t>David</a:t>
            </a:r>
            <a:r>
              <a:rPr lang="en-US" sz="1200" dirty="0" smtClean="0"/>
              <a:t> </a:t>
            </a:r>
            <a:r>
              <a:rPr lang="cs-CZ" sz="1200" dirty="0" smtClean="0"/>
              <a:t>LIUZZO</a:t>
            </a:r>
            <a:r>
              <a:rPr lang="cs-CZ" sz="1200" dirty="0"/>
              <a:t>. </a:t>
            </a:r>
            <a:r>
              <a:rPr lang="cs-CZ" sz="1200" dirty="0" err="1"/>
              <a:t>Soubor:EU</a:t>
            </a:r>
            <a:r>
              <a:rPr lang="cs-CZ" sz="1200" dirty="0"/>
              <a:t> </a:t>
            </a:r>
            <a:r>
              <a:rPr lang="cs-CZ" sz="1200" dirty="0" err="1"/>
              <a:t>location</a:t>
            </a:r>
            <a:r>
              <a:rPr lang="cs-CZ" sz="1200" dirty="0"/>
              <a:t> CZE.png. </a:t>
            </a:r>
            <a:r>
              <a:rPr lang="cs-CZ" sz="1200" i="1" dirty="0" err="1"/>
              <a:t>Wikipedia</a:t>
            </a:r>
            <a:r>
              <a:rPr lang="cs-CZ" sz="1200" dirty="0"/>
              <a:t> [online]. 17. 5. 2007 [cit. 2012-05-01]. Dostupné z: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cs.wikipedia.org/wiki/Soubor:EU_location_CZE.png</a:t>
            </a:r>
            <a:endParaRPr lang="cs-CZ" sz="1200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084168" y="6309320"/>
            <a:ext cx="2895600" cy="288925"/>
          </a:xfrm>
        </p:spPr>
        <p:txBody>
          <a:bodyPr/>
          <a:lstStyle/>
          <a:p>
            <a:r>
              <a:rPr lang="cs-CZ" smtClean="0"/>
              <a:t>VY_32_INOVACE_11_21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8332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204</TotalTime>
  <Words>181</Words>
  <Application>Microsoft Office PowerPoint</Application>
  <PresentationFormat>Předvádění na obrazovce (4:3)</PresentationFormat>
  <Paragraphs>82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Cesta</vt:lpstr>
      <vt:lpstr>     tato práce je šířena pod licencí cc by-sa 3.0. odkazy a citace jsou platné k datu vytvoření této práce. Škola: Základní škola Trávníky Otrokovice, příspěvková organizace Číslo projektu: CZ.1.07/1.4.00/21.2637 Název výukového materiálu: SOUSEDNÍ STÁTY + NAŠE VLAST Autor: mgr. Aleš kočenda Vytvořeno: 1. 5. 2012 Ročník: čtvrtý Vzdělávací oblast: člověk a jeho svět Vzdělávací obor: vlastivěda Tematický okruh: místo, kde žijeme Téma: poloha čr a její sousedé Pomůcky: dataprojektor, notebook, sešit, pero Anotace: materiál se použije jako test pro ověření znalostí vlastní texty: texty jsou vlastní originální tvorbou autora Materiál je určen pro bezplatné používání na všech typech škol a školských zařízeních. Jakékoliv další využití podléhá autorskému zákonu.                   </vt:lpstr>
      <vt:lpstr>SOUSEDNÍ STÁTY + NAŠE VLAST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SOUSEDNÍ STÁTY + NAŠE VLAST</dc:title>
  <dc:creator>kocenda</dc:creator>
  <cp:lastModifiedBy>hornakova</cp:lastModifiedBy>
  <cp:revision>32</cp:revision>
  <dcterms:created xsi:type="dcterms:W3CDTF">2012-04-10T09:54:12Z</dcterms:created>
  <dcterms:modified xsi:type="dcterms:W3CDTF">2013-06-25T20:26:59Z</dcterms:modified>
</cp:coreProperties>
</file>