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8"/>
  </p:notesMasterIdLst>
  <p:sldIdLst>
    <p:sldId id="272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E018B4-E3D3-41E6-A510-898CBF9550A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B7548B-A353-4BF6-B07F-35930AE019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3206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C8A1A-2169-4AAB-BA0A-B8D10B76A75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979ADE8-58CA-4C07-8337-C0AC10C445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C8A1A-2169-4AAB-BA0A-B8D10B76A75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979ADE8-58CA-4C07-8337-C0AC10C445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C8A1A-2169-4AAB-BA0A-B8D10B76A75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9ADE8-58CA-4C07-8337-C0AC10C445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C8A1A-2169-4AAB-BA0A-B8D10B76A75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9ADE8-58CA-4C07-8337-C0AC10C445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C8A1A-2169-4AAB-BA0A-B8D10B76A75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979ADE8-58CA-4C07-8337-C0AC10C445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C8A1A-2169-4AAB-BA0A-B8D10B76A75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9ADE8-58CA-4C07-8337-C0AC10C445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C8A1A-2169-4AAB-BA0A-B8D10B76A75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9ADE8-58CA-4C07-8337-C0AC10C445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C8A1A-2169-4AAB-BA0A-B8D10B76A75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9ADE8-58CA-4C07-8337-C0AC10C445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C8A1A-2169-4AAB-BA0A-B8D10B76A75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9ADE8-58CA-4C07-8337-C0AC10C445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C8A1A-2169-4AAB-BA0A-B8D10B76A75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9ADE8-58CA-4C07-8337-C0AC10C445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C8A1A-2169-4AAB-BA0A-B8D10B76A75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9ADE8-58CA-4C07-8337-C0AC10C445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7DC8A1A-2169-4AAB-BA0A-B8D10B76A75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979ADE8-58CA-4C07-8337-C0AC10C445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2004_Praha.pn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628800"/>
            <a:ext cx="8686800" cy="4248472"/>
          </a:xfrm>
        </p:spPr>
        <p:txBody>
          <a:bodyPr>
            <a:normAutofit fontScale="90000"/>
          </a:bodyPr>
          <a:lstStyle/>
          <a:p>
            <a:pPr lvl="0">
              <a:spcBef>
                <a:spcPct val="20000"/>
              </a:spcBef>
              <a:defRPr/>
            </a:pPr>
            <a:r>
              <a:rPr lang="cs-CZ" sz="1800" dirty="0" smtClean="0">
                <a:solidFill>
                  <a:schemeClr val="tx1"/>
                </a:solidFill>
                <a:latin typeface="Franklin Gothic Medium" pitchFamily="34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Franklin Gothic Medium" pitchFamily="34" charset="0"/>
              </a:rPr>
            </a:br>
            <a:r>
              <a:rPr lang="cs-CZ" sz="1800" dirty="0">
                <a:solidFill>
                  <a:schemeClr val="tx1"/>
                </a:solidFill>
                <a:latin typeface="Franklin Gothic Medium" pitchFamily="34" charset="0"/>
              </a:rPr>
              <a:t/>
            </a:r>
            <a:br>
              <a:rPr lang="cs-CZ" sz="1800" dirty="0">
                <a:solidFill>
                  <a:schemeClr val="tx1"/>
                </a:solidFill>
                <a:latin typeface="Franklin Gothic Medium" pitchFamily="34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Franklin Gothic Medium" pitchFamily="34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Franklin Gothic Medium" pitchFamily="34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Franklin Gothic Medium" pitchFamily="34" charset="0"/>
              </a:rPr>
              <a:t>TATO </a:t>
            </a:r>
            <a:r>
              <a:rPr lang="cs-CZ" sz="1800" dirty="0">
                <a:solidFill>
                  <a:schemeClr val="tx1"/>
                </a:solidFill>
                <a:latin typeface="Franklin Gothic Medium" pitchFamily="34" charset="0"/>
              </a:rPr>
              <a:t>PRÁCE JE ŠÍŘENA POD LICENCÍ CC BY-SA 3.0. ODKAZY A CITACE JSOU PLATNÉ K DATU VYTVOŘENÍ TÉTO PRÁCE.</a:t>
            </a:r>
            <a:r>
              <a:rPr lang="cs-CZ" sz="1800" dirty="0">
                <a:latin typeface="Franklin Gothic Medium" pitchFamily="34" charset="0"/>
              </a:rPr>
              <a:t/>
            </a:r>
            <a:br>
              <a:rPr lang="cs-CZ" sz="1800" dirty="0">
                <a:latin typeface="Franklin Gothic Medium" pitchFamily="34" charset="0"/>
              </a:rPr>
            </a:br>
            <a: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  <a:t>ŠKOLA: ZÁKLADNÍ ŠKOLA TRÁVNÍKY OTROKOVICE, PŘÍSPĚVKOVÁ ORGANIZACE</a:t>
            </a:r>
            <a:b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</a:br>
            <a: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  <a:t>ČÍSLO PROJEKTU: CZ.1.07/1.4.00/21.2637</a:t>
            </a:r>
            <a:b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</a:br>
            <a: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  <a:t>NÁZEV VÝUKOVÉHO MATERIÁLU: KRAJE ČESKÉ REPUBLIKY - 2</a:t>
            </a:r>
            <a:b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</a:br>
            <a: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  <a:t>AUTOR: MGR. ALEŠ KOČENDA</a:t>
            </a:r>
            <a:b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</a:br>
            <a: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  <a:t>VYTVOŘENO: </a:t>
            </a:r>
            <a:r>
              <a:rPr lang="cs-CZ" sz="1800" kern="0" cap="none" dirty="0" smtClean="0">
                <a:solidFill>
                  <a:prstClr val="black"/>
                </a:solidFill>
                <a:effectLst/>
                <a:latin typeface="Franklin Gothic Medium" pitchFamily="34" charset="0"/>
              </a:rPr>
              <a:t>3. 5. 2012</a:t>
            </a:r>
            <a: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  <a:t/>
            </a:r>
            <a:b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</a:br>
            <a: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  <a:t>ROČNÍK: ČTVRTÝ</a:t>
            </a:r>
            <a:b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</a:br>
            <a: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  <a:t>VZDĚLÁVACÍ OBLAST: </a:t>
            </a:r>
            <a:r>
              <a:rPr lang="cs-CZ" sz="1800" kern="0" dirty="0">
                <a:solidFill>
                  <a:prstClr val="black"/>
                </a:solidFill>
                <a:latin typeface="Franklin Gothic Medium" pitchFamily="34" charset="0"/>
              </a:rPr>
              <a:t>ČLOVĚK A JEHO SVĚT</a:t>
            </a:r>
            <a: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  <a:t/>
            </a:r>
            <a:b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</a:br>
            <a: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  <a:t>VZDĚLÁVACÍ  OBOR: VLASTIVĚDA</a:t>
            </a:r>
            <a:b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</a:br>
            <a: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  <a:t>TEMATICKÝ OKRUH: MÍSTO, KDE ŽIJEME</a:t>
            </a:r>
            <a:b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</a:br>
            <a: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  <a:t>TÉMA: </a:t>
            </a:r>
            <a:r>
              <a:rPr lang="cs-CZ" sz="1800" kern="0" dirty="0">
                <a:solidFill>
                  <a:prstClr val="black"/>
                </a:solidFill>
                <a:latin typeface="Franklin Gothic Medium" pitchFamily="34" charset="0"/>
              </a:rPr>
              <a:t>REGIONY</a:t>
            </a:r>
            <a: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  <a:t/>
            </a:r>
            <a:b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</a:br>
            <a: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  <a:t>POMŮCKY: DATAPROJEKTOR, </a:t>
            </a:r>
            <a:r>
              <a:rPr lang="cs-CZ" sz="1800" kern="0" dirty="0">
                <a:solidFill>
                  <a:prstClr val="black"/>
                </a:solidFill>
                <a:latin typeface="Franklin Gothic Medium" pitchFamily="34" charset="0"/>
              </a:rPr>
              <a:t>NOTEBOOK, SEŠIT, PROPISKA</a:t>
            </a:r>
            <a:r>
              <a:rPr lang="cs-CZ" sz="1800" kern="0" cap="none" dirty="0">
                <a:solidFill>
                  <a:schemeClr val="tx1"/>
                </a:solidFill>
                <a:effectLst/>
                <a:latin typeface="Franklin Gothic Medium" pitchFamily="34" charset="0"/>
              </a:rPr>
              <a:t/>
            </a:r>
            <a:br>
              <a:rPr lang="cs-CZ" sz="1800" kern="0" cap="none" dirty="0">
                <a:solidFill>
                  <a:schemeClr val="tx1"/>
                </a:solidFill>
                <a:effectLst/>
                <a:latin typeface="Franklin Gothic Medium" pitchFamily="34" charset="0"/>
              </a:rPr>
            </a:br>
            <a:r>
              <a:rPr lang="cs-CZ" sz="1800" dirty="0">
                <a:solidFill>
                  <a:schemeClr val="tx1"/>
                </a:solidFill>
                <a:latin typeface="Franklin Gothic Medium" pitchFamily="34" charset="0"/>
              </a:rPr>
              <a:t>ANOTACE: </a:t>
            </a:r>
            <a:r>
              <a:rPr lang="cs-CZ" sz="1800" dirty="0" smtClean="0">
                <a:solidFill>
                  <a:schemeClr val="tx1"/>
                </a:solidFill>
                <a:latin typeface="Franklin Gothic Medium" pitchFamily="34" charset="0"/>
              </a:rPr>
              <a:t>MATERIÁL </a:t>
            </a:r>
            <a:r>
              <a:rPr lang="cs-CZ" sz="1800" dirty="0">
                <a:solidFill>
                  <a:schemeClr val="tx1"/>
                </a:solidFill>
                <a:latin typeface="Franklin Gothic Medium" pitchFamily="34" charset="0"/>
              </a:rPr>
              <a:t>SE POUŽIJE JAKO TEXT PRO OVĚŘENÍ ZNALOSTÍ</a:t>
            </a:r>
            <a:br>
              <a:rPr lang="cs-CZ" sz="1800" dirty="0">
                <a:solidFill>
                  <a:schemeClr val="tx1"/>
                </a:solidFill>
                <a:latin typeface="Franklin Gothic Medium" pitchFamily="34" charset="0"/>
              </a:rPr>
            </a:br>
            <a:r>
              <a:rPr lang="cs-CZ" sz="1800" dirty="0">
                <a:solidFill>
                  <a:schemeClr val="tx1"/>
                </a:solidFill>
                <a:latin typeface="Franklin Gothic Medium" pitchFamily="34" charset="0"/>
              </a:rPr>
              <a:t>VLASTNÍ TEXTY: TEXTY JSOU VLASTNÍ ORIGINÁLNÍ TVORBOU </a:t>
            </a:r>
            <a:r>
              <a:rPr lang="cs-CZ" sz="1800" dirty="0" smtClean="0">
                <a:solidFill>
                  <a:schemeClr val="tx1"/>
                </a:solidFill>
                <a:latin typeface="Franklin Gothic Medium" pitchFamily="34" charset="0"/>
              </a:rPr>
              <a:t>AUTORA</a:t>
            </a:r>
            <a:br>
              <a:rPr lang="cs-CZ" sz="1800" dirty="0" smtClean="0">
                <a:solidFill>
                  <a:schemeClr val="tx1"/>
                </a:solidFill>
                <a:latin typeface="Franklin Gothic Medium" pitchFamily="34" charset="0"/>
              </a:rPr>
            </a:br>
            <a:r>
              <a:rPr lang="cs-CZ" sz="1800" dirty="0">
                <a:solidFill>
                  <a:schemeClr val="tx1"/>
                </a:solidFill>
                <a:ea typeface="Calibri" pitchFamily="34" charset="0"/>
                <a:cs typeface="Arial" pitchFamily="34" charset="0"/>
              </a:rPr>
              <a:t>Materiál je určen pro bezplatné používání na všech typech škol a školských zařízeních. Jakékoliv další využití podléhá autorskému zákonu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.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dirty="0">
                <a:solidFill>
                  <a:schemeClr val="tx1"/>
                </a:solidFill>
              </a:rPr>
              <a:t/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  <a:t/>
            </a:r>
            <a:br>
              <a:rPr lang="cs-CZ" sz="1800" kern="0" cap="none" dirty="0">
                <a:solidFill>
                  <a:prstClr val="black"/>
                </a:solidFill>
                <a:effectLst/>
                <a:latin typeface="Franklin Gothic Medium" pitchFamily="34" charset="0"/>
              </a:rPr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580112" y="6093296"/>
            <a:ext cx="3411488" cy="36004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100" dirty="0" smtClean="0">
                <a:solidFill>
                  <a:schemeClr val="tx1"/>
                </a:solidFill>
                <a:latin typeface="+mj-lt"/>
              </a:rPr>
              <a:t>VY_32_INOVACE_13_21</a:t>
            </a:r>
            <a:endParaRPr lang="cs-CZ" sz="2100" dirty="0">
              <a:solidFill>
                <a:schemeClr val="tx1"/>
              </a:solidFill>
              <a:latin typeface="+mj-lt"/>
            </a:endParaRPr>
          </a:p>
          <a:p>
            <a:endParaRPr lang="cs-CZ" dirty="0"/>
          </a:p>
        </p:txBody>
      </p:sp>
      <p:pic>
        <p:nvPicPr>
          <p:cNvPr id="4" name="Picture 2" descr="\\Zsserver\sablony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188640"/>
            <a:ext cx="4896544" cy="122615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36451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924944"/>
            <a:ext cx="7147520" cy="3155181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sz="4400" dirty="0"/>
          </a:p>
        </p:txBody>
      </p:sp>
      <p:sp>
        <p:nvSpPr>
          <p:cNvPr id="8" name="Obdélník 7"/>
          <p:cNvSpPr/>
          <p:nvPr/>
        </p:nvSpPr>
        <p:spPr>
          <a:xfrm>
            <a:off x="683568" y="1772816"/>
            <a:ext cx="7848872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dirty="0" smtClean="0"/>
              <a:t>KRAJE ČESKÉ REPUBLIKY – 2</a:t>
            </a:r>
          </a:p>
          <a:p>
            <a:pPr algn="ctr"/>
            <a:endParaRPr lang="cs-CZ" sz="4400" dirty="0"/>
          </a:p>
          <a:p>
            <a:pPr algn="ctr"/>
            <a:endParaRPr lang="cs-CZ" sz="4400" dirty="0" smtClean="0"/>
          </a:p>
          <a:p>
            <a:pPr algn="ctr"/>
            <a:endParaRPr lang="cs-CZ" sz="4400" dirty="0" smtClean="0"/>
          </a:p>
          <a:p>
            <a:pPr algn="ctr"/>
            <a:endParaRPr lang="cs-CZ" sz="4400" dirty="0"/>
          </a:p>
          <a:p>
            <a:pPr algn="ctr"/>
            <a:endParaRPr lang="cs-CZ" sz="4400" dirty="0" smtClean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4012" y="2852936"/>
            <a:ext cx="5895975" cy="339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4693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/>
              <a:t>1</a:t>
            </a:r>
            <a:r>
              <a:rPr lang="cs-CZ" dirty="0" smtClean="0"/>
              <a:t>. </a:t>
            </a:r>
            <a:r>
              <a:rPr lang="cs-CZ" sz="4400" dirty="0" smtClean="0"/>
              <a:t>NAPIŠ KRAJSKÉ MĚSTO KRÁLOVÉHRADECKÉHO KRAJE!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9048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r>
              <a:rPr lang="cs-CZ" sz="4400" dirty="0" smtClean="0"/>
              <a:t>2. NAPIŠ KRAJSKÉ MĚSTO PARDUBICKÉHO KRAJE!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547923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3. NAPIŠ KRAJSKÉ MĚSTO KRAJE VYSOČINA!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864484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dirty="0"/>
          </a:p>
          <a:p>
            <a:pPr marL="0" indent="0" algn="ctr">
              <a:buNone/>
            </a:pPr>
            <a:r>
              <a:rPr lang="cs-CZ" sz="4400" dirty="0" smtClean="0"/>
              <a:t>4. NAPIŠ KRAJSKÉ MĚSTO JIHOMORAVSKÉHO KRAJE!</a:t>
            </a:r>
          </a:p>
          <a:p>
            <a:pPr marL="0" indent="0" algn="ctr">
              <a:buNone/>
            </a:pP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546289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5. NAPIŠ KRAJSKÉ MĚSTO OLOMOUCKÉHO KRAJE!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949959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6. NAPIŠ KRAJSKÉ MĚSTO MORAVSKOSLEZSKÉHO KRAJE!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799175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7. NAPIŠ KRAJSKÉ MĚSTO ZLÍNSKÉHO KRAJE!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258857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r>
              <a:rPr lang="cs-CZ" sz="4400" dirty="0" smtClean="0"/>
              <a:t>8. NAPIŠ MĚSTO ZE ZLÍNSKÉHO KRAJE, VE KTERÉM SE VYRÁBÍ PNEUMATIKY!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994315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892480" cy="5256584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r>
              <a:rPr lang="cs-CZ" sz="4800" dirty="0" smtClean="0"/>
              <a:t>9. NAPIŠ MĚSTO, VE KTERÉM SE VYRÁBÍ ČOKOLÁDA ZNAČKY ZORA!</a:t>
            </a:r>
          </a:p>
          <a:p>
            <a:pPr marL="0" indent="0" algn="ctr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PRAHA </a:t>
            </a:r>
            <a:r>
              <a:rPr lang="cs-CZ" sz="4400" dirty="0"/>
              <a:t> </a:t>
            </a:r>
            <a:r>
              <a:rPr lang="cs-CZ" sz="4400" dirty="0" smtClean="0"/>
              <a:t>BRNO  OLOMOUC  PLZEŇ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078173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10. NAPIŠ DRUHÉ NEJVĚTŠÍ MĚSTO ČESKÉ REPUBLIKY!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251742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dirty="0" smtClean="0"/>
              <a:t>SPRÁVNÉ 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154944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731520"/>
            <a:ext cx="6957392" cy="413764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endParaRPr lang="cs-CZ" sz="4400" dirty="0"/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r>
              <a:rPr lang="cs-CZ" sz="4400" dirty="0" smtClean="0"/>
              <a:t>1. HRADEC KRÁLOVÉ</a:t>
            </a:r>
          </a:p>
          <a:p>
            <a:pPr marL="0" indent="0" algn="ctr">
              <a:buNone/>
            </a:pPr>
            <a:r>
              <a:rPr lang="cs-CZ" sz="4400" dirty="0" smtClean="0"/>
              <a:t>2. PARDUBICE</a:t>
            </a:r>
          </a:p>
          <a:p>
            <a:pPr marL="0" indent="0" algn="ctr">
              <a:buNone/>
            </a:pPr>
            <a:r>
              <a:rPr lang="cs-CZ" sz="4400" dirty="0" smtClean="0"/>
              <a:t>3. JIHLAVA</a:t>
            </a:r>
          </a:p>
          <a:p>
            <a:pPr marL="0" indent="0" algn="ctr">
              <a:buNone/>
            </a:pPr>
            <a:r>
              <a:rPr lang="cs-CZ" sz="4400" dirty="0" smtClean="0"/>
              <a:t>4. BRNO</a:t>
            </a:r>
          </a:p>
          <a:p>
            <a:pPr marL="0" indent="0" algn="ctr">
              <a:buNone/>
            </a:pPr>
            <a:endParaRPr lang="cs-CZ" sz="4400" dirty="0" smtClean="0"/>
          </a:p>
        </p:txBody>
      </p:sp>
    </p:spTree>
    <p:extLst>
      <p:ext uri="{BB962C8B-B14F-4D97-AF65-F5344CB8AC3E}">
        <p14:creationId xmlns:p14="http://schemas.microsoft.com/office/powerpoint/2010/main" val="1735108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r>
              <a:rPr lang="cs-CZ" sz="4400" dirty="0" smtClean="0"/>
              <a:t>5. OLOMOUC</a:t>
            </a:r>
          </a:p>
          <a:p>
            <a:pPr marL="0" indent="0" algn="ctr">
              <a:buNone/>
            </a:pPr>
            <a:r>
              <a:rPr lang="cs-CZ" sz="4400" dirty="0" smtClean="0"/>
              <a:t>6. OSTRAVA</a:t>
            </a:r>
          </a:p>
          <a:p>
            <a:pPr marL="0" indent="0" algn="ctr">
              <a:buNone/>
            </a:pPr>
            <a:r>
              <a:rPr lang="cs-CZ" sz="4400" dirty="0" smtClean="0"/>
              <a:t>7. ZLÍN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661442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/>
              <a:t>8. OTROKOVICE</a:t>
            </a:r>
          </a:p>
          <a:p>
            <a:pPr marL="0" indent="0" algn="ctr">
              <a:buNone/>
            </a:pPr>
            <a:r>
              <a:rPr lang="cs-CZ" sz="4400" dirty="0" smtClean="0"/>
              <a:t>9. OLOMOUC</a:t>
            </a:r>
          </a:p>
          <a:p>
            <a:pPr marL="0" indent="0" algn="ctr">
              <a:buNone/>
            </a:pPr>
            <a:r>
              <a:rPr lang="cs-CZ" sz="4400" dirty="0" smtClean="0"/>
              <a:t>10. BRNO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ZDROJ:</a:t>
            </a:r>
          </a:p>
          <a:p>
            <a:pPr marL="0" indent="0">
              <a:buNone/>
            </a:pPr>
            <a:r>
              <a:rPr lang="pt-BR" sz="1200" dirty="0" smtClean="0"/>
              <a:t>HUSTOLES</a:t>
            </a:r>
            <a:r>
              <a:rPr lang="pt-BR" sz="1200" dirty="0"/>
              <a:t>. Soubor:2004 Praha.png. </a:t>
            </a:r>
            <a:r>
              <a:rPr lang="pt-BR" sz="1200" i="1" dirty="0"/>
              <a:t>Wikipedia</a:t>
            </a:r>
            <a:r>
              <a:rPr lang="pt-BR" sz="1200" dirty="0"/>
              <a:t> [online]. 24. 8. 2011 [cit. </a:t>
            </a:r>
            <a:r>
              <a:rPr lang="pt-BR" sz="1200" dirty="0" smtClean="0"/>
              <a:t>2012-05-03]. </a:t>
            </a:r>
            <a:r>
              <a:rPr lang="pt-BR" sz="1200" dirty="0"/>
              <a:t>Dostupné z: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cs.wikipedia.org/wiki/Soubor:2004_Praha.png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055730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202</TotalTime>
  <Words>142</Words>
  <Application>Microsoft Office PowerPoint</Application>
  <PresentationFormat>Předvádění na obrazovce (4:3)</PresentationFormat>
  <Paragraphs>58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   TATO PRÁCE JE ŠÍŘENA POD LICENCÍ CC BY-SA 3.0. ODKAZY A CITACE JSOU PLATNÉ K DATU VYTVOŘENÍ TÉTO PRÁCE. ŠKOLA: ZÁKLADNÍ ŠKOLA TRÁVNÍKY OTROKOVICE, PŘÍSPĚVKOVÁ ORGANIZACE ČÍSLO PROJEKTU: CZ.1.07/1.4.00/21.2637 NÁZEV VÝUKOVÉHO MATERIÁLU: KRAJE ČESKÉ REPUBLIKY - 2 AUTOR: MGR. ALEŠ KOČENDA VYTVOŘENO: 3. 5. 2012 ROČNÍK: ČTVRTÝ VZDĚLÁVACÍ OBLAST: ČLOVĚK A JEHO SVĚT VZDĚLÁVACÍ  OBOR: VLASTIVĚDA TEMATICKÝ OKRUH: MÍSTO, KDE ŽIJEME TÉMA: REGIONY POMŮCKY: DATAPROJEKTOR, NOTEBOOK, SEŠIT, PROPISKA ANOTACE: MATERIÁL SE POUŽIJE JAKO TEXT PRO OVĚŘENÍ ZNALOSTÍ VLASTNÍ TEXTY: TEXTY JSOU VLASTNÍ ORIGINÁLNÍ TVORBOU AUTORA Materiál je určen pro bezplatné používání na všech typech škol a školských zařízeních. Jakékoliv další využití podléhá autorskému zákonu.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kocenda</dc:creator>
  <cp:lastModifiedBy>hornakova</cp:lastModifiedBy>
  <cp:revision>32</cp:revision>
  <dcterms:created xsi:type="dcterms:W3CDTF">2012-04-15T09:47:15Z</dcterms:created>
  <dcterms:modified xsi:type="dcterms:W3CDTF">2013-06-25T20:32:50Z</dcterms:modified>
</cp:coreProperties>
</file>