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07" autoAdjust="0"/>
  </p:normalViewPr>
  <p:slideViewPr>
    <p:cSldViewPr>
      <p:cViewPr>
        <p:scale>
          <a:sx n="80" d="100"/>
          <a:sy n="80" d="100"/>
        </p:scale>
        <p:origin x="-10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4273CF-5B11-473E-9CB5-36274245F63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6D0B45-C31F-4A1F-9E2C-DF95A2C8F5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9036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6D0B45-C31F-4A1F-9E2C-DF95A2C8F5C8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58012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EB834-5041-4A63-A264-3F312C95AAD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5A9C7F0-1B3C-4E63-8D06-302DB4C521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EB834-5041-4A63-A264-3F312C95AAD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5A9C7F0-1B3C-4E63-8D06-302DB4C521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EB834-5041-4A63-A264-3F312C95AAD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9C7F0-1B3C-4E63-8D06-302DB4C521F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EB834-5041-4A63-A264-3F312C95AAD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9C7F0-1B3C-4E63-8D06-302DB4C521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EB834-5041-4A63-A264-3F312C95AAD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5A9C7F0-1B3C-4E63-8D06-302DB4C521F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EB834-5041-4A63-A264-3F312C95AAD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9C7F0-1B3C-4E63-8D06-302DB4C521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EB834-5041-4A63-A264-3F312C95AAD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9C7F0-1B3C-4E63-8D06-302DB4C521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EB834-5041-4A63-A264-3F312C95AAD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9C7F0-1B3C-4E63-8D06-302DB4C521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EB834-5041-4A63-A264-3F312C95AAD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9C7F0-1B3C-4E63-8D06-302DB4C521F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EB834-5041-4A63-A264-3F312C95AAD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9C7F0-1B3C-4E63-8D06-302DB4C521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EB834-5041-4A63-A264-3F312C95AAD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9C7F0-1B3C-4E63-8D06-302DB4C521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A4EB834-5041-4A63-A264-3F312C95AAD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5A9C7F0-1B3C-4E63-8D06-302DB4C521F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Brosen_windrose_SLO.svg" TargetMode="Externa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9" y="1412776"/>
            <a:ext cx="8280919" cy="4392488"/>
          </a:xfrm>
        </p:spPr>
        <p:txBody>
          <a:bodyPr>
            <a:normAutofit fontScale="90000"/>
          </a:bodyPr>
          <a:lstStyle/>
          <a:p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Tato </a:t>
            </a:r>
            <a:r>
              <a:rPr lang="cs-CZ" sz="1800" dirty="0"/>
              <a:t>práce je šířena pod licencí CC BY-SA 3.0. Odkazy a citace jsou platné k datu vytvoření této práce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Škola: Základní škola Trávníky Otrokovice, příspěvková organizace</a:t>
            </a:r>
            <a:br>
              <a:rPr lang="cs-CZ" sz="1800" dirty="0" smtClean="0"/>
            </a:br>
            <a:r>
              <a:rPr lang="cs-CZ" sz="1800" dirty="0" smtClean="0"/>
              <a:t>Číslo projektu: CZ.1.07/1.4.00/21.2637</a:t>
            </a:r>
            <a:br>
              <a:rPr lang="cs-CZ" sz="1800" dirty="0" smtClean="0"/>
            </a:br>
            <a:r>
              <a:rPr lang="cs-CZ" sz="1800" dirty="0" smtClean="0"/>
              <a:t>Název výukového materiálu: MAPA + MĚŘÍTKO MAPY + SVĚTOVÉ STRANY</a:t>
            </a:r>
            <a:br>
              <a:rPr lang="cs-CZ" sz="1800" dirty="0" smtClean="0"/>
            </a:br>
            <a:r>
              <a:rPr lang="cs-CZ" sz="1800" dirty="0" smtClean="0"/>
              <a:t>Autor: Mgr. ALEŠ KOČENDA</a:t>
            </a:r>
            <a:br>
              <a:rPr lang="cs-CZ" sz="1800" dirty="0" smtClean="0"/>
            </a:br>
            <a:r>
              <a:rPr lang="cs-CZ" sz="1800" dirty="0" smtClean="0"/>
              <a:t>Vytvořeno: 5. 5. 2012 </a:t>
            </a:r>
            <a:br>
              <a:rPr lang="cs-CZ" sz="1800" dirty="0" smtClean="0"/>
            </a:br>
            <a:r>
              <a:rPr lang="cs-CZ" sz="1800" dirty="0" smtClean="0"/>
              <a:t>Ročník: ČTVRTÝ</a:t>
            </a:r>
            <a:br>
              <a:rPr lang="cs-CZ" sz="1800" dirty="0" smtClean="0"/>
            </a:br>
            <a:r>
              <a:rPr lang="cs-CZ" sz="1800" dirty="0" smtClean="0"/>
              <a:t>Vzdělávací oblast: ČLOVĚK A JEHO SVĚT</a:t>
            </a:r>
            <a:br>
              <a:rPr lang="cs-CZ" sz="1800" dirty="0" smtClean="0"/>
            </a:br>
            <a:r>
              <a:rPr lang="cs-CZ" sz="1800" dirty="0" smtClean="0"/>
              <a:t>Vzdělávací obor: VLASTIVĚDA</a:t>
            </a:r>
            <a:br>
              <a:rPr lang="cs-CZ" sz="1800" dirty="0" smtClean="0"/>
            </a:br>
            <a:r>
              <a:rPr lang="cs-CZ" sz="1800" dirty="0" smtClean="0"/>
              <a:t>Tematický okruh: MÍSTO, KDE ŽIJEME</a:t>
            </a:r>
            <a:br>
              <a:rPr lang="cs-CZ" sz="1800" dirty="0" smtClean="0"/>
            </a:br>
            <a:r>
              <a:rPr lang="cs-CZ" sz="1800" dirty="0" smtClean="0"/>
              <a:t>Téma: MAPA A SVĚTOVÉ STRANY</a:t>
            </a:r>
            <a:br>
              <a:rPr lang="cs-CZ" sz="1800" dirty="0" smtClean="0"/>
            </a:br>
            <a:r>
              <a:rPr lang="cs-CZ" sz="1800" dirty="0" smtClean="0"/>
              <a:t>Pomůcky: DATAPROJEKTOR, NOTEBOOK, SEŠIT, PROPISKA</a:t>
            </a:r>
            <a:br>
              <a:rPr lang="cs-CZ" sz="1800" dirty="0" smtClean="0"/>
            </a:br>
            <a:r>
              <a:rPr lang="cs-CZ" sz="1800" dirty="0"/>
              <a:t>Anotace: materiál se použije jako test pro ověření znalostí</a:t>
            </a:r>
            <a:br>
              <a:rPr lang="cs-CZ" sz="1800" dirty="0"/>
            </a:br>
            <a:r>
              <a:rPr lang="cs-CZ" sz="1800" dirty="0"/>
              <a:t>vlastní texty: texty jsou vlastní originální tvorbou </a:t>
            </a:r>
            <a:r>
              <a:rPr lang="cs-CZ" sz="1800" dirty="0" smtClean="0"/>
              <a:t>autora</a:t>
            </a:r>
            <a:br>
              <a:rPr lang="cs-CZ" sz="1800" dirty="0" smtClean="0"/>
            </a:br>
            <a:r>
              <a:rPr lang="cs-CZ" sz="1800" dirty="0">
                <a:solidFill>
                  <a:schemeClr val="accent2">
                    <a:lumMod val="50000"/>
                  </a:schemeClr>
                </a:solidFill>
                <a:ea typeface="Calibri" pitchFamily="34" charset="0"/>
                <a:cs typeface="Arial" pitchFamily="34" charset="0"/>
              </a:rPr>
              <a:t>Materiál je určen pro bezplatné používání na všech typech škol a školských zařízeních. Jakékoliv další využití podléhá autorskému </a:t>
            </a:r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  <a:ea typeface="Calibri" pitchFamily="34" charset="0"/>
                <a:cs typeface="Arial" pitchFamily="34" charset="0"/>
              </a:rPr>
              <a:t>zákonu</a:t>
            </a:r>
            <a:r>
              <a:rPr lang="cs-CZ" sz="1800" dirty="0" smtClean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r>
              <a:rPr lang="cs-CZ" sz="1600" dirty="0" smtClean="0"/>
              <a:t>                                      </a:t>
            </a:r>
            <a:r>
              <a:rPr lang="cs-CZ" sz="1800" dirty="0" smtClean="0"/>
              <a:t>ostatní objekty použité k vytvoření tohoto materiálu jsou součástí softwaru Microsoft® Office.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800" dirty="0" smtClean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dirty="0">
                <a:solidFill>
                  <a:schemeClr val="tx1"/>
                </a:solidFill>
              </a:rPr>
              <a:t/>
            </a:r>
            <a:br>
              <a:rPr lang="cs-CZ" dirty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/>
            </a:r>
            <a:br>
              <a:rPr lang="cs-CZ" dirty="0" smtClean="0">
                <a:solidFill>
                  <a:schemeClr val="tx1"/>
                </a:solidFill>
              </a:rPr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220072" y="6165304"/>
            <a:ext cx="3312368" cy="504056"/>
          </a:xfrm>
        </p:spPr>
        <p:txBody>
          <a:bodyPr>
            <a:noAutofit/>
          </a:bodyPr>
          <a:lstStyle/>
          <a:p>
            <a:r>
              <a:rPr lang="cs-CZ" sz="1800" dirty="0" smtClean="0">
                <a:solidFill>
                  <a:schemeClr val="tx2"/>
                </a:solidFill>
                <a:latin typeface="+mj-lt"/>
              </a:rPr>
              <a:t>VY_32_INOVACE_15_21  </a:t>
            </a:r>
            <a:endParaRPr lang="cs-CZ" sz="1800" dirty="0">
              <a:solidFill>
                <a:schemeClr val="tx2"/>
              </a:solidFill>
              <a:latin typeface="+mj-lt"/>
            </a:endParaRPr>
          </a:p>
        </p:txBody>
      </p:sp>
      <p:pic>
        <p:nvPicPr>
          <p:cNvPr id="4" name="Picture 2" descr="Y:\Lo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16632"/>
            <a:ext cx="4631442" cy="11597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9207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sz="5400" dirty="0" smtClean="0"/>
              <a:t>MAPA + MĚŘÍTKO MAPY + SVĚTOVÉ STRANY + ORIENTACE V KRAJINĚ</a:t>
            </a:r>
          </a:p>
          <a:p>
            <a:pPr marL="0" indent="0" algn="ctr">
              <a:buNone/>
            </a:pPr>
            <a:endParaRPr lang="cs-CZ" sz="4000" dirty="0" smtClean="0"/>
          </a:p>
          <a:p>
            <a:pPr marL="0" indent="0" algn="ctr">
              <a:buNone/>
            </a:pPr>
            <a:endParaRPr lang="cs-CZ" sz="4000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293096"/>
            <a:ext cx="2356048" cy="2356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446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6000" dirty="0" smtClean="0"/>
              <a:t>1. MAPA JE ZMENŠENÝ ČI ZVĚTŠENÝ OBRAZ ZEMSKÉHO POVRCHU?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283552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6000" dirty="0" smtClean="0"/>
              <a:t>2. NAPIŠ 2 DRUHY MAP!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1605833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6000" dirty="0" smtClean="0"/>
              <a:t>3. CO JE TO GLOBUS?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3334780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6000" dirty="0" smtClean="0"/>
              <a:t>4. ROZLIŠUJEME MAPY NÁSTĚNNÉ   A ?</a:t>
            </a:r>
          </a:p>
        </p:txBody>
      </p:sp>
    </p:spTree>
    <p:extLst>
      <p:ext uri="{BB962C8B-B14F-4D97-AF65-F5344CB8AC3E}">
        <p14:creationId xmlns:p14="http://schemas.microsoft.com/office/powerpoint/2010/main" val="3009136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6500" dirty="0" smtClean="0"/>
              <a:t>5. KOLIK JE 1 CM NA MAPĚ, KDYŽ MÁME MĚŘÍTKO MAPY</a:t>
            </a:r>
          </a:p>
          <a:p>
            <a:pPr marL="0" indent="0" algn="ctr">
              <a:buNone/>
            </a:pPr>
            <a:r>
              <a:rPr lang="cs-CZ" sz="6500" dirty="0" smtClean="0"/>
              <a:t> 1 : 500 000 KM?</a:t>
            </a:r>
            <a:endParaRPr lang="cs-CZ" sz="6500" dirty="0"/>
          </a:p>
        </p:txBody>
      </p:sp>
    </p:spTree>
    <p:extLst>
      <p:ext uri="{BB962C8B-B14F-4D97-AF65-F5344CB8AC3E}">
        <p14:creationId xmlns:p14="http://schemas.microsoft.com/office/powerpoint/2010/main" val="2768868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Zástupný symbol pro obsah 9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6000" dirty="0" smtClean="0"/>
              <a:t>6. JAKÉ JSEM NAKRESLIL ZNAČKY?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3811212" y="5169977"/>
            <a:ext cx="1296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ětiva 5"/>
          <p:cNvSpPr/>
          <p:nvPr/>
        </p:nvSpPr>
        <p:spPr>
          <a:xfrm rot="6819903">
            <a:off x="3945943" y="4549339"/>
            <a:ext cx="1075273" cy="890863"/>
          </a:xfrm>
          <a:prstGeom prst="chord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0" name="Přímá spojnice 49"/>
          <p:cNvCxnSpPr/>
          <p:nvPr/>
        </p:nvCxnSpPr>
        <p:spPr>
          <a:xfrm flipH="1">
            <a:off x="6435207" y="4319728"/>
            <a:ext cx="504056" cy="93610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6355970" y="5001008"/>
            <a:ext cx="410501" cy="16896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6606226" y="4365104"/>
            <a:ext cx="666074" cy="93610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 flipH="1">
            <a:off x="6939263" y="4925423"/>
            <a:ext cx="288032" cy="27129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Přímá spojnice 93"/>
          <p:cNvCxnSpPr/>
          <p:nvPr/>
        </p:nvCxnSpPr>
        <p:spPr>
          <a:xfrm>
            <a:off x="6687235" y="350100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var L 95"/>
          <p:cNvSpPr/>
          <p:nvPr/>
        </p:nvSpPr>
        <p:spPr>
          <a:xfrm>
            <a:off x="1566101" y="4224048"/>
            <a:ext cx="720080" cy="1050519"/>
          </a:xfrm>
          <a:prstGeom prst="corne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2243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6000" dirty="0" smtClean="0"/>
              <a:t>7. NAPIŠ VŠECHNY HLAVNÍ SVĚTOVÉ STRANY!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3746340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6000" dirty="0" smtClean="0"/>
              <a:t>8. NAPIŠ VE ZKRATCE VŠECHNY VEDLEJŠÍ SVĚTOVÉ STRANY!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1423800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8884096" cy="597666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cs-CZ" sz="5400" dirty="0" smtClean="0"/>
          </a:p>
          <a:p>
            <a:pPr marL="0" indent="0" algn="ctr">
              <a:buNone/>
            </a:pPr>
            <a:r>
              <a:rPr lang="cs-CZ" sz="5400" dirty="0" smtClean="0"/>
              <a:t>9. KDE BUDEME HLEDAT SEVER, KDYŽ MÁME PŘED SEBOU ROZLOŽENOU MAPU?</a:t>
            </a:r>
          </a:p>
          <a:p>
            <a:pPr marL="0" indent="0" algn="ctr">
              <a:buNone/>
            </a:pPr>
            <a:r>
              <a:rPr lang="cs-CZ" sz="5400" dirty="0" smtClean="0"/>
              <a:t>NAHOŘE   DOLE   </a:t>
            </a:r>
          </a:p>
          <a:p>
            <a:pPr marL="0" indent="0" algn="ctr">
              <a:buNone/>
            </a:pPr>
            <a:r>
              <a:rPr lang="cs-CZ" sz="5400" dirty="0" smtClean="0"/>
              <a:t>VPRAVO   VLEVO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4262985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54162"/>
            <a:ext cx="8812088" cy="504319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6000" dirty="0" smtClean="0"/>
              <a:t>10. NA KTEROU HLAVNÍ SVĚTOVOU STRANU NÁM UKAZUJE BUZOLA NEBO KOMPAS?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1261534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6000" dirty="0" smtClean="0"/>
              <a:t>11. NAPIŠ 2 PŘÍKLADY, PODLE ČEHO POZNÁME, KDE JE SEVER V PŘÍRODĚ, POKUD NEMÁME BUZOLU ANI KOMPAS?</a:t>
            </a:r>
          </a:p>
        </p:txBody>
      </p:sp>
    </p:spTree>
    <p:extLst>
      <p:ext uri="{BB962C8B-B14F-4D97-AF65-F5344CB8AC3E}">
        <p14:creationId xmlns:p14="http://schemas.microsoft.com/office/powerpoint/2010/main" val="1503595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6000" dirty="0" smtClean="0"/>
              <a:t>SPRÁVNÉ </a:t>
            </a:r>
          </a:p>
          <a:p>
            <a:pPr marL="0" indent="0" algn="ctr">
              <a:buNone/>
            </a:pPr>
            <a:r>
              <a:rPr lang="cs-CZ" sz="6000" dirty="0" smtClean="0"/>
              <a:t>ODPOVĚDI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3856850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6000" dirty="0" smtClean="0"/>
              <a:t>1. ZMENŠENÝ</a:t>
            </a:r>
          </a:p>
          <a:p>
            <a:pPr marL="0" indent="0" algn="ctr">
              <a:buNone/>
            </a:pPr>
            <a:r>
              <a:rPr lang="cs-CZ" sz="6000" dirty="0" smtClean="0"/>
              <a:t>2. AUTOMAPY, CYKLOMAPY, TURISTICKÉ, LETECKÉ</a:t>
            </a:r>
          </a:p>
          <a:p>
            <a:pPr marL="0" indent="0" algn="ctr">
              <a:buNone/>
            </a:pPr>
            <a:r>
              <a:rPr lang="cs-CZ" sz="6000" dirty="0" smtClean="0"/>
              <a:t>3. ZMENŠENÝ MODEL ZEMĚ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4042487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6000" dirty="0" smtClean="0"/>
              <a:t>4. PŘÍRUČNÍ</a:t>
            </a:r>
          </a:p>
          <a:p>
            <a:pPr marL="0" indent="0" algn="ctr">
              <a:buNone/>
            </a:pPr>
            <a:r>
              <a:rPr lang="cs-CZ" sz="6000" dirty="0" smtClean="0"/>
              <a:t>5. 1 CM = </a:t>
            </a:r>
            <a:r>
              <a:rPr lang="cs-CZ" sz="6000" dirty="0"/>
              <a:t>5</a:t>
            </a:r>
            <a:r>
              <a:rPr lang="cs-CZ" sz="6000" dirty="0" smtClean="0"/>
              <a:t> KM</a:t>
            </a:r>
          </a:p>
          <a:p>
            <a:pPr marL="0" indent="0" algn="ctr">
              <a:buNone/>
            </a:pPr>
            <a:r>
              <a:rPr lang="cs-CZ" sz="6000" dirty="0" smtClean="0"/>
              <a:t>6. ZŘÍCENINA HRADU JESKYNĚ               VÝZNAMNÉ BOJIŠTĚ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3597209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6000" dirty="0" smtClean="0"/>
              <a:t>7. SEVER   JIH   VÝCHOD   ZÁPAD</a:t>
            </a:r>
          </a:p>
          <a:p>
            <a:pPr marL="0" indent="0" algn="ctr">
              <a:buNone/>
            </a:pPr>
            <a:r>
              <a:rPr lang="cs-CZ" sz="6000" dirty="0" smtClean="0"/>
              <a:t>8. SV   SZ   JV   JZ</a:t>
            </a:r>
          </a:p>
          <a:p>
            <a:pPr marL="0" indent="0" algn="ctr">
              <a:buNone/>
            </a:pPr>
            <a:r>
              <a:rPr lang="cs-CZ" sz="6000" dirty="0" smtClean="0"/>
              <a:t>9. NAHOŘE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3523501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554162"/>
            <a:ext cx="8668072" cy="5187206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6000" dirty="0" smtClean="0"/>
              <a:t>10. SEVER</a:t>
            </a:r>
          </a:p>
          <a:p>
            <a:pPr marL="0" indent="0" algn="ctr">
              <a:buNone/>
            </a:pPr>
            <a:r>
              <a:rPr lang="cs-CZ" sz="6000" dirty="0" smtClean="0"/>
              <a:t>11. MRAVENIŠTĚ    POLÁRKA      	   LETOKRUHY    LIŠEJNÍKY POLEDNÍ STÍN</a:t>
            </a:r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/>
              <a:t>ZDROJ:</a:t>
            </a:r>
          </a:p>
          <a:p>
            <a:pPr marL="0" indent="0">
              <a:buNone/>
            </a:pPr>
            <a:r>
              <a:rPr lang="cs-CZ" sz="1200" dirty="0"/>
              <a:t>LACEN. </a:t>
            </a:r>
            <a:r>
              <a:rPr lang="cs-CZ" sz="1200" dirty="0" err="1"/>
              <a:t>Soubor:Brosen</a:t>
            </a:r>
            <a:r>
              <a:rPr lang="cs-CZ" sz="1200" dirty="0"/>
              <a:t> </a:t>
            </a:r>
            <a:r>
              <a:rPr lang="cs-CZ" sz="1200" dirty="0" err="1"/>
              <a:t>windrose</a:t>
            </a:r>
            <a:r>
              <a:rPr lang="cs-CZ" sz="1200" dirty="0"/>
              <a:t> </a:t>
            </a:r>
            <a:r>
              <a:rPr lang="cs-CZ" sz="1200" dirty="0" err="1"/>
              <a:t>SLO.svg</a:t>
            </a:r>
            <a:r>
              <a:rPr lang="cs-CZ" sz="1200" dirty="0"/>
              <a:t>. </a:t>
            </a:r>
            <a:r>
              <a:rPr lang="cs-CZ" sz="1200" i="1" dirty="0" err="1"/>
              <a:t>Wikipedia</a:t>
            </a:r>
            <a:r>
              <a:rPr lang="cs-CZ" sz="1200" dirty="0"/>
              <a:t> [online]. 30. 8. 2006 [cit. 2012-05-05]. Dostupné z</a:t>
            </a:r>
            <a:r>
              <a:rPr lang="cs-CZ" sz="1200" dirty="0"/>
              <a:t>: </a:t>
            </a:r>
            <a:r>
              <a:rPr lang="cs-CZ" sz="1100" dirty="0">
                <a:hlinkClick r:id="rId3"/>
              </a:rPr>
              <a:t>https://commons.wikimedia.org/wiki/File:Brosen_windrose_SLO.svg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34175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297</TotalTime>
  <Words>201</Words>
  <Application>Microsoft Office PowerPoint</Application>
  <PresentationFormat>Předvádění na obrazovce (4:3)</PresentationFormat>
  <Paragraphs>66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Cesta</vt:lpstr>
      <vt:lpstr> Tato práce je šířena pod licencí CC BY-SA 3.0. Odkazy a citace jsou platné k datu vytvoření této práce Škola: Základní škola Trávníky Otrokovice, příspěvková organizace Číslo projektu: CZ.1.07/1.4.00/21.2637 Název výukového materiálu: MAPA + MĚŘÍTKO MAPY + SVĚTOVÉ STRANY Autor: Mgr. ALEŠ KOČENDA Vytvořeno: 5. 5. 2012  Ročník: ČTVRTÝ Vzdělávací oblast: ČLOVĚK A JEHO SVĚT Vzdělávací obor: VLASTIVĚDA Tematický okruh: MÍSTO, KDE ŽIJEME Téma: MAPA A SVĚTOVÉ STRANY Pomůcky: DATAPROJEKTOR, NOTEBOOK, SEŠIT, PROPISKA Anotace: materiál se použije jako test pro ověření znalostí vlastní texty: texty jsou vlastní originální tvorbou autora Materiál je určen pro bezplatné používání na všech typech škol a školských zařízeních. Jakékoliv další využití podléhá autorskému zákonu.                                      ostatní objekty použité k vytvoření tohoto materiálu jsou součástí softwaru Microsoft® Office.    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Škola: Základní škola Trávníky Otrokovice, příspěvková organizace Číslo projektu: CZ.1.07/1.4.00/21.2637 Název výukového materiálu: Autor: Vytvořeno: Ročník: Vzdělávací oblast: Vzdělávací obor: Tematický okruh: Téma: Pomůcky: Anotace:</dc:title>
  <dc:creator>kocenda</dc:creator>
  <cp:lastModifiedBy>hornakova</cp:lastModifiedBy>
  <cp:revision>35</cp:revision>
  <dcterms:created xsi:type="dcterms:W3CDTF">2012-04-30T14:07:45Z</dcterms:created>
  <dcterms:modified xsi:type="dcterms:W3CDTF">2013-06-25T20:41:33Z</dcterms:modified>
</cp:coreProperties>
</file>