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2" r:id="rId3"/>
    <p:sldId id="281" r:id="rId4"/>
    <p:sldId id="280" r:id="rId5"/>
    <p:sldId id="283" r:id="rId6"/>
    <p:sldId id="282" r:id="rId7"/>
    <p:sldId id="273" r:id="rId8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VY_32_INOVACE_24_20</a:t>
              </a:r>
              <a:r>
                <a:rPr lang="cs-CZ" sz="1200" dirty="0" smtClean="0">
                  <a:latin typeface="Calibri"/>
                </a:rPr>
                <a:t> </a:t>
              </a:r>
              <a:r>
                <a:rPr lang="cs-CZ" sz="1200" dirty="0" smtClean="0">
                  <a:latin typeface="Calibri"/>
                </a:rPr>
                <a:t>Fyzika, 9.ročník-doplňovačky </a:t>
              </a:r>
              <a:r>
                <a:rPr lang="cs-CZ" sz="1200" dirty="0">
                  <a:latin typeface="Calibri"/>
                </a:rPr>
                <a:t>2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9.ročníku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r>
              <a:rPr lang="cs-CZ" sz="1400" dirty="0" smtClean="0">
                <a:solidFill>
                  <a:schemeClr val="tx1"/>
                </a:solidFill>
              </a:rPr>
              <a:t>Žáci si zábavnou formou např. soutěží prověří a procvičí své znalosti z fyziky na témata : 1) </a:t>
            </a:r>
            <a:r>
              <a:rPr lang="cs-CZ" sz="1400" dirty="0" smtClean="0">
                <a:solidFill>
                  <a:schemeClr val="tx1"/>
                </a:solidFill>
              </a:rPr>
              <a:t>Elektrický náboj. Elektrické pole </a:t>
            </a: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 smtClean="0">
                <a:solidFill>
                  <a:schemeClr val="tx1"/>
                </a:solidFill>
              </a:rPr>
              <a:t>) </a:t>
            </a:r>
            <a:r>
              <a:rPr lang="cs-CZ" sz="1400" dirty="0" smtClean="0">
                <a:solidFill>
                  <a:schemeClr val="tx1"/>
                </a:solidFill>
              </a:rPr>
              <a:t>Elektromagnetické jevy</a:t>
            </a:r>
            <a:r>
              <a:rPr lang="cs-CZ" sz="1400" dirty="0" smtClean="0">
                <a:solidFill>
                  <a:schemeClr val="tx1"/>
                </a:solidFill>
              </a:rPr>
              <a:t>. Střídavý proud. Pracovní </a:t>
            </a:r>
            <a:r>
              <a:rPr lang="cs-CZ" sz="1400" dirty="0" smtClean="0">
                <a:solidFill>
                  <a:schemeClr val="tx1"/>
                </a:solidFill>
              </a:rPr>
              <a:t>listy </a:t>
            </a:r>
            <a:r>
              <a:rPr lang="cs-CZ" sz="1400" dirty="0">
                <a:solidFill>
                  <a:schemeClr val="tx1"/>
                </a:solidFill>
              </a:rPr>
              <a:t>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procvičí formou doplňovaček znalosti získané z učiva v předchozích hodinách.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</a:t>
            </a:r>
            <a:r>
              <a:rPr lang="cs-CZ" sz="1400" dirty="0" smtClean="0">
                <a:solidFill>
                  <a:schemeClr val="tx1"/>
                </a:solidFill>
              </a:rPr>
              <a:t>: 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</a:t>
            </a:r>
            <a:r>
              <a:rPr lang="cs-CZ" sz="1400" dirty="0" smtClean="0"/>
              <a:t>typ </a:t>
            </a:r>
            <a:r>
              <a:rPr lang="cs-CZ" sz="1400" dirty="0"/>
              <a:t>vzdělávání : základní vzdělávání 2. stupeň </a:t>
            </a:r>
            <a:r>
              <a:rPr lang="cs-CZ" sz="1400" dirty="0" smtClean="0"/>
              <a:t>1. a 2.období</a:t>
            </a:r>
            <a:r>
              <a:rPr lang="cs-CZ" sz="1400" dirty="0"/>
              <a:t>, věková skupina : </a:t>
            </a:r>
            <a:r>
              <a:rPr lang="cs-CZ" sz="1400" dirty="0" smtClean="0"/>
              <a:t>14 - </a:t>
            </a:r>
            <a:r>
              <a:rPr lang="cs-CZ" sz="1400" dirty="0" smtClean="0"/>
              <a:t>15 let</a:t>
            </a:r>
          </a:p>
          <a:p>
            <a:pPr lvl="0"/>
            <a:r>
              <a:rPr lang="cs-CZ" sz="1400" dirty="0" smtClean="0"/>
              <a:t>Žáci reagovali a pracovali dle očekávání.             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395536" y="260648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8.5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Francouzský fyzik žijící v letech 1736 - 1806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1</a:t>
            </a:r>
            <a:r>
              <a:rPr lang="cs-CZ" sz="1700" dirty="0" smtClean="0"/>
              <a:t>. </a:t>
            </a:r>
            <a:r>
              <a:rPr lang="cs-CZ" sz="1700" dirty="0" smtClean="0"/>
              <a:t>Značka základní jednotky elektrického </a:t>
            </a:r>
            <a:r>
              <a:rPr lang="cs-CZ" sz="1700" dirty="0" smtClean="0"/>
              <a:t>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    </a:t>
            </a:r>
            <a:r>
              <a:rPr lang="cs-CZ" sz="1700" dirty="0" smtClean="0"/>
              <a:t>náboje</a:t>
            </a:r>
            <a:r>
              <a:rPr lang="cs-CZ" sz="1700" dirty="0" smtClean="0"/>
              <a:t> </a:t>
            </a:r>
            <a:r>
              <a:rPr lang="cs-CZ" sz="1700" dirty="0" smtClean="0"/>
              <a:t>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2. </a:t>
            </a:r>
            <a:r>
              <a:rPr lang="cs-CZ" sz="1700" dirty="0" smtClean="0"/>
              <a:t>Látka neobsahující téměř žádné volné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</a:t>
            </a:r>
            <a:r>
              <a:rPr lang="cs-CZ" sz="1700" dirty="0" smtClean="0"/>
              <a:t>částice s elektrickým nábojem (např.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</a:t>
            </a:r>
            <a:r>
              <a:rPr lang="cs-CZ" sz="1700" dirty="0" smtClean="0"/>
              <a:t>papír, dřevo, sklo).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3. </a:t>
            </a:r>
            <a:r>
              <a:rPr lang="cs-CZ" sz="1700" dirty="0" smtClean="0"/>
              <a:t>Děj, při kterém dochází vlivem </a:t>
            </a:r>
            <a:r>
              <a:rPr lang="cs-CZ" sz="1700" dirty="0" smtClean="0"/>
              <a:t>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</a:t>
            </a:r>
            <a:r>
              <a:rPr lang="cs-CZ" sz="1700" dirty="0" smtClean="0"/>
              <a:t>elektrického pole k přesunu volných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</a:t>
            </a:r>
            <a:r>
              <a:rPr lang="cs-CZ" sz="1700" dirty="0"/>
              <a:t> </a:t>
            </a:r>
            <a:r>
              <a:rPr lang="cs-CZ" sz="1700" dirty="0" smtClean="0"/>
              <a:t>   elektronů v kovovém vodiči.</a:t>
            </a:r>
            <a:r>
              <a:rPr lang="cs-CZ" sz="1700" dirty="0" smtClean="0"/>
              <a:t> 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</a:t>
            </a:r>
            <a:r>
              <a:rPr lang="cs-CZ" sz="1700" dirty="0" smtClean="0"/>
              <a:t>4. Myšlené čáry, kterými zobrazujeme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</a:t>
            </a:r>
            <a:r>
              <a:rPr lang="cs-CZ" sz="1700" dirty="0"/>
              <a:t> </a:t>
            </a:r>
            <a:r>
              <a:rPr lang="cs-CZ" sz="1700" dirty="0" smtClean="0"/>
              <a:t>   elektrické pole.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5. Elektrické pole, které je ve všech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místech stejné.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</a:t>
            </a:r>
            <a:r>
              <a:rPr lang="cs-CZ" sz="1700" dirty="0" smtClean="0"/>
              <a:t>        6. Spojení elektricky nabitého tělesa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</a:t>
            </a:r>
            <a:r>
              <a:rPr lang="cs-CZ" sz="1700" dirty="0" smtClean="0"/>
              <a:t>         se zemí.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</a:t>
            </a:r>
            <a:r>
              <a:rPr lang="cs-CZ" sz="1700" dirty="0" smtClean="0"/>
              <a:t>7. </a:t>
            </a:r>
            <a:r>
              <a:rPr lang="cs-CZ" sz="1700" dirty="0" smtClean="0"/>
              <a:t>Proton má kladný elektrický 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Tajenka : </a:t>
            </a:r>
            <a:r>
              <a:rPr lang="cs-CZ" sz="1700" dirty="0" smtClean="0">
                <a:solidFill>
                  <a:schemeClr val="tx1"/>
                </a:solidFill>
              </a:rPr>
              <a:t>……………….</a:t>
            </a:r>
            <a:r>
              <a:rPr lang="cs-CZ" sz="1700" dirty="0" smtClean="0"/>
              <a:t>                                                                       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134963"/>
              </p:ext>
            </p:extLst>
          </p:nvPr>
        </p:nvGraphicFramePr>
        <p:xfrm>
          <a:off x="251520" y="1169455"/>
          <a:ext cx="4542915" cy="4480560"/>
        </p:xfrm>
        <a:graphic>
          <a:graphicData uri="http://schemas.openxmlformats.org/drawingml/2006/table">
            <a:tbl>
              <a:tblPr/>
              <a:tblGrid>
                <a:gridCol w="465691"/>
                <a:gridCol w="208280"/>
                <a:gridCol w="346214"/>
                <a:gridCol w="346214"/>
                <a:gridCol w="346214"/>
                <a:gridCol w="363526"/>
                <a:gridCol w="363526"/>
                <a:gridCol w="372180"/>
                <a:gridCol w="346214"/>
                <a:gridCol w="346214"/>
                <a:gridCol w="346214"/>
                <a:gridCol w="346214"/>
                <a:gridCol w="346214"/>
              </a:tblGrid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1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5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6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7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3059832" y="1169455"/>
            <a:ext cx="0" cy="44917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1600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395536" y="260648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8.5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- řešení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Francouzský fyzik žijící v letech 1736 - 1806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1</a:t>
            </a:r>
            <a:r>
              <a:rPr lang="cs-CZ" sz="1700" dirty="0" smtClean="0"/>
              <a:t>. </a:t>
            </a:r>
            <a:r>
              <a:rPr lang="cs-CZ" sz="1700" dirty="0" smtClean="0"/>
              <a:t>Značka základní jednotky elektrického </a:t>
            </a:r>
            <a:r>
              <a:rPr lang="cs-CZ" sz="1700" dirty="0" smtClean="0"/>
              <a:t>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    </a:t>
            </a:r>
            <a:r>
              <a:rPr lang="cs-CZ" sz="1700" dirty="0" smtClean="0"/>
              <a:t>náboje</a:t>
            </a:r>
            <a:r>
              <a:rPr lang="cs-CZ" sz="1700" dirty="0" smtClean="0"/>
              <a:t> </a:t>
            </a:r>
            <a:r>
              <a:rPr lang="cs-CZ" sz="1700" dirty="0" smtClean="0"/>
              <a:t>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2. </a:t>
            </a:r>
            <a:r>
              <a:rPr lang="cs-CZ" sz="1700" dirty="0" smtClean="0"/>
              <a:t>Látka neobsahující téměř žádné volné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</a:t>
            </a:r>
            <a:r>
              <a:rPr lang="cs-CZ" sz="1700" dirty="0" smtClean="0"/>
              <a:t>částice s elektrickým nábojem (např.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</a:t>
            </a:r>
            <a:r>
              <a:rPr lang="cs-CZ" sz="1700" dirty="0" smtClean="0"/>
              <a:t>papír, dřevo, sklo).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3. </a:t>
            </a:r>
            <a:r>
              <a:rPr lang="cs-CZ" sz="1700" dirty="0" smtClean="0"/>
              <a:t>Děj, při kterém dochází vlivem </a:t>
            </a:r>
            <a:r>
              <a:rPr lang="cs-CZ" sz="1700" dirty="0" smtClean="0"/>
              <a:t>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</a:t>
            </a:r>
            <a:r>
              <a:rPr lang="cs-CZ" sz="1700" dirty="0" smtClean="0"/>
              <a:t>elektrického pole k přesunu volných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</a:t>
            </a:r>
            <a:r>
              <a:rPr lang="cs-CZ" sz="1700" dirty="0"/>
              <a:t> </a:t>
            </a:r>
            <a:r>
              <a:rPr lang="cs-CZ" sz="1700" dirty="0" smtClean="0"/>
              <a:t>   elektronů v kovovém vodiči.</a:t>
            </a:r>
            <a:r>
              <a:rPr lang="cs-CZ" sz="1700" dirty="0" smtClean="0"/>
              <a:t> 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</a:t>
            </a:r>
            <a:r>
              <a:rPr lang="cs-CZ" sz="1700" dirty="0" smtClean="0"/>
              <a:t>4. Myšlené čáry, kterými zobrazujeme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</a:t>
            </a:r>
            <a:r>
              <a:rPr lang="cs-CZ" sz="1700" dirty="0"/>
              <a:t> </a:t>
            </a:r>
            <a:r>
              <a:rPr lang="cs-CZ" sz="1700" dirty="0" smtClean="0"/>
              <a:t>   elektrické pole.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5. Elektrické pole, které je ve všech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místech stejné.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</a:t>
            </a:r>
            <a:r>
              <a:rPr lang="cs-CZ" sz="1700" dirty="0" smtClean="0"/>
              <a:t>        6. Spojení elektricky nabitého tělesa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</a:t>
            </a:r>
            <a:r>
              <a:rPr lang="cs-CZ" sz="1700" dirty="0" smtClean="0"/>
              <a:t>         se zemí.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</a:t>
            </a:r>
            <a:r>
              <a:rPr lang="cs-CZ" sz="1700" dirty="0" smtClean="0"/>
              <a:t>7. </a:t>
            </a:r>
            <a:r>
              <a:rPr lang="cs-CZ" sz="1700" dirty="0" smtClean="0"/>
              <a:t>Proton má kladný elektrický 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Tajenka : </a:t>
            </a:r>
            <a:r>
              <a:rPr lang="cs-CZ" sz="1700" b="1" dirty="0" smtClean="0">
                <a:solidFill>
                  <a:srgbClr val="FF0000"/>
                </a:solidFill>
              </a:rPr>
              <a:t>COULOMB</a:t>
            </a:r>
            <a:endParaRPr lang="cs-CZ" sz="1700" b="1" i="1" dirty="0" smtClean="0">
              <a:solidFill>
                <a:srgbClr val="FF0000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1533640"/>
              </p:ext>
            </p:extLst>
          </p:nvPr>
        </p:nvGraphicFramePr>
        <p:xfrm>
          <a:off x="251520" y="1169455"/>
          <a:ext cx="4542915" cy="4480560"/>
        </p:xfrm>
        <a:graphic>
          <a:graphicData uri="http://schemas.openxmlformats.org/drawingml/2006/table">
            <a:tbl>
              <a:tblPr/>
              <a:tblGrid>
                <a:gridCol w="465691"/>
                <a:gridCol w="208280"/>
                <a:gridCol w="346214"/>
                <a:gridCol w="346214"/>
                <a:gridCol w="346214"/>
                <a:gridCol w="363526"/>
                <a:gridCol w="363526"/>
                <a:gridCol w="372180"/>
                <a:gridCol w="346214"/>
                <a:gridCol w="346214"/>
                <a:gridCol w="346214"/>
                <a:gridCol w="346214"/>
                <a:gridCol w="346214"/>
              </a:tblGrid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1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I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Z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L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A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I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D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K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C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S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I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Č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Á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Y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5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S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J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R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D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É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6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U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Z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Ě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Í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7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Á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>
                          <a:effectLst/>
                          <a:latin typeface="Arial"/>
                        </a:rPr>
                        <a:t>J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3059832" y="1169455"/>
            <a:ext cx="0" cy="44917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68595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395536" y="260648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8.7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Zařízení, které mění směr elektrického proudu v cívkách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elektromotoru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</a:t>
            </a:r>
            <a:r>
              <a:rPr lang="cs-CZ" sz="1700" dirty="0" smtClean="0"/>
              <a:t> </a:t>
            </a:r>
            <a:r>
              <a:rPr lang="cs-CZ" sz="1600" dirty="0" smtClean="0"/>
              <a:t>1. Fyzikální veličina, jejíž jednotkou je </a:t>
            </a:r>
            <a:r>
              <a:rPr lang="cs-CZ" sz="1600" i="1" dirty="0" smtClean="0"/>
              <a:t>1 Hz. </a:t>
            </a:r>
            <a:r>
              <a:rPr lang="cs-CZ" sz="1600" i="1" dirty="0" smtClean="0"/>
              <a:t> </a:t>
            </a:r>
            <a:endParaRPr lang="cs-CZ" sz="1600" i="1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        </a:t>
            </a:r>
            <a:r>
              <a:rPr lang="cs-CZ" sz="1600" dirty="0" smtClean="0"/>
              <a:t>     2</a:t>
            </a:r>
            <a:r>
              <a:rPr lang="cs-CZ" sz="1600" dirty="0" smtClean="0"/>
              <a:t>. </a:t>
            </a:r>
            <a:r>
              <a:rPr lang="cs-CZ" sz="1600" dirty="0" smtClean="0"/>
              <a:t>Podíl </a:t>
            </a:r>
            <a:r>
              <a:rPr lang="cs-CZ" sz="1600" i="1" dirty="0" smtClean="0"/>
              <a:t>p = N</a:t>
            </a:r>
            <a:r>
              <a:rPr lang="cs-CZ" sz="1600" i="1" baseline="-25000" dirty="0" smtClean="0"/>
              <a:t>2</a:t>
            </a:r>
            <a:r>
              <a:rPr lang="cs-CZ" sz="1600" i="1" dirty="0" smtClean="0"/>
              <a:t>/N</a:t>
            </a:r>
            <a:r>
              <a:rPr lang="cs-CZ" sz="1600" i="1" baseline="-25000" dirty="0" smtClean="0"/>
              <a:t>1</a:t>
            </a:r>
            <a:r>
              <a:rPr lang="cs-CZ" sz="1600" i="1" dirty="0" smtClean="0"/>
              <a:t> </a:t>
            </a:r>
            <a:r>
              <a:rPr lang="cs-CZ" sz="1600" dirty="0" smtClean="0"/>
              <a:t>je transformační ….. .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/>
              <a:t>     3. Pole v okolí vodiče, kterým protéká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   </a:t>
            </a:r>
            <a:r>
              <a:rPr lang="cs-CZ" sz="1600" dirty="0" smtClean="0"/>
              <a:t>     stejnosměrný elektrický proud.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/>
              <a:t>     </a:t>
            </a:r>
            <a:r>
              <a:rPr lang="cs-CZ" sz="1600" dirty="0" smtClean="0"/>
              <a:t>4. Křivka znázorňující časový průběh 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   </a:t>
            </a:r>
            <a:r>
              <a:rPr lang="cs-CZ" sz="1600" dirty="0" smtClean="0"/>
              <a:t>     </a:t>
            </a:r>
            <a:r>
              <a:rPr lang="cs-CZ" sz="1600" dirty="0" smtClean="0"/>
              <a:t>střídavého proudu.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</a:t>
            </a:r>
            <a:r>
              <a:rPr lang="cs-CZ" sz="1600" dirty="0"/>
              <a:t> </a:t>
            </a:r>
            <a:r>
              <a:rPr lang="cs-CZ" sz="1600" dirty="0" smtClean="0"/>
              <a:t>    5. Magnetické pole, které znázorňujeme</a:t>
            </a:r>
            <a:r>
              <a:rPr lang="cs-CZ" sz="1600" dirty="0" smtClean="0"/>
              <a:t>   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</a:t>
            </a:r>
            <a:r>
              <a:rPr lang="cs-CZ" sz="1600" dirty="0"/>
              <a:t> </a:t>
            </a:r>
            <a:r>
              <a:rPr lang="cs-CZ" sz="1600" dirty="0" smtClean="0"/>
              <a:t>       rovnoběžnými stejně vzdálenými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</a:t>
            </a:r>
            <a:r>
              <a:rPr lang="cs-CZ" sz="1600" dirty="0"/>
              <a:t> </a:t>
            </a:r>
            <a:r>
              <a:rPr lang="cs-CZ" sz="1600" dirty="0" smtClean="0"/>
              <a:t>       indukčními čarami.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6. Elektromagnet se skládá z cívky,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    kterou prochází elektrický proud, a ….. .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/>
              <a:t>         7. Pevná část elektromotoru tvořená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elektromagnety.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8. Pohyblivá část elektromotoru tvořená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</a:t>
            </a:r>
            <a:r>
              <a:rPr lang="cs-CZ" sz="1600" dirty="0" smtClean="0"/>
              <a:t>          elektromagnety.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9. V uzavřeném elektrickém obvodu při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</a:t>
            </a: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          změně velikosti magnetického pole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v jeho okolí vzniká elektrický 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</a:t>
            </a:r>
            <a:r>
              <a:rPr lang="cs-CZ" sz="1700" dirty="0" smtClean="0"/>
              <a:t>Tajenka </a:t>
            </a:r>
            <a:r>
              <a:rPr lang="cs-CZ" sz="1700" dirty="0" smtClean="0"/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……………….</a:t>
            </a:r>
            <a:endParaRPr lang="cs-CZ" sz="1700" i="1" dirty="0" smtClean="0">
              <a:solidFill>
                <a:schemeClr val="tx1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395923"/>
              </p:ext>
            </p:extLst>
          </p:nvPr>
        </p:nvGraphicFramePr>
        <p:xfrm>
          <a:off x="251520" y="1268760"/>
          <a:ext cx="4525659" cy="4525965"/>
        </p:xfrm>
        <a:graphic>
          <a:graphicData uri="http://schemas.openxmlformats.org/drawingml/2006/table">
            <a:tbl>
              <a:tblPr/>
              <a:tblGrid>
                <a:gridCol w="299336"/>
                <a:gridCol w="237671"/>
                <a:gridCol w="299336"/>
                <a:gridCol w="299336"/>
                <a:gridCol w="299336"/>
                <a:gridCol w="314303"/>
                <a:gridCol w="314303"/>
                <a:gridCol w="321786"/>
                <a:gridCol w="299336"/>
                <a:gridCol w="299336"/>
                <a:gridCol w="299336"/>
                <a:gridCol w="299336"/>
                <a:gridCol w="299336"/>
                <a:gridCol w="321786"/>
                <a:gridCol w="321786"/>
              </a:tblGrid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effectLst/>
                          <a:latin typeface="Arial"/>
                        </a:rPr>
                        <a:t>1</a:t>
                      </a: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2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3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4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5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6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7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8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9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979712" y="1268760"/>
            <a:ext cx="0" cy="45365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07099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395536" y="260648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8.7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-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řešení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Zařízení, které mění směr elektrického proudu v cívkách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elektromotoru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</a:t>
            </a:r>
            <a:r>
              <a:rPr lang="cs-CZ" sz="1700" dirty="0" smtClean="0"/>
              <a:t> </a:t>
            </a:r>
            <a:r>
              <a:rPr lang="cs-CZ" sz="1600" dirty="0" smtClean="0"/>
              <a:t>1. Fyzikální veličina, jejíž jednotkou je </a:t>
            </a:r>
            <a:r>
              <a:rPr lang="cs-CZ" sz="1600" i="1" dirty="0" smtClean="0"/>
              <a:t>1 Hz. </a:t>
            </a:r>
            <a:r>
              <a:rPr lang="cs-CZ" sz="1600" i="1" dirty="0" smtClean="0"/>
              <a:t> </a:t>
            </a:r>
            <a:endParaRPr lang="cs-CZ" sz="1600" i="1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        </a:t>
            </a:r>
            <a:r>
              <a:rPr lang="cs-CZ" sz="1600" dirty="0" smtClean="0"/>
              <a:t>     2</a:t>
            </a:r>
            <a:r>
              <a:rPr lang="cs-CZ" sz="1600" dirty="0" smtClean="0"/>
              <a:t>. </a:t>
            </a:r>
            <a:r>
              <a:rPr lang="cs-CZ" sz="1600" dirty="0" smtClean="0"/>
              <a:t>Podíl </a:t>
            </a:r>
            <a:r>
              <a:rPr lang="cs-CZ" sz="1600" i="1" dirty="0" smtClean="0"/>
              <a:t>p = N</a:t>
            </a:r>
            <a:r>
              <a:rPr lang="cs-CZ" sz="1600" i="1" baseline="-25000" dirty="0" smtClean="0"/>
              <a:t>2</a:t>
            </a:r>
            <a:r>
              <a:rPr lang="cs-CZ" sz="1600" i="1" dirty="0" smtClean="0"/>
              <a:t>/N</a:t>
            </a:r>
            <a:r>
              <a:rPr lang="cs-CZ" sz="1600" i="1" baseline="-25000" dirty="0" smtClean="0"/>
              <a:t>1</a:t>
            </a:r>
            <a:r>
              <a:rPr lang="cs-CZ" sz="1600" i="1" dirty="0" smtClean="0"/>
              <a:t> </a:t>
            </a:r>
            <a:r>
              <a:rPr lang="cs-CZ" sz="1600" dirty="0" smtClean="0"/>
              <a:t>je transformační ….. .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/>
              <a:t>     3. Pole v okolí vodiče, kterým protéká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   </a:t>
            </a:r>
            <a:r>
              <a:rPr lang="cs-CZ" sz="1600" dirty="0" smtClean="0"/>
              <a:t>     stejnosměrný elektrický proud.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/>
              <a:t>     </a:t>
            </a:r>
            <a:r>
              <a:rPr lang="cs-CZ" sz="1600" dirty="0" smtClean="0"/>
              <a:t>4. Křivka znázorňující časový průběh 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   </a:t>
            </a:r>
            <a:r>
              <a:rPr lang="cs-CZ" sz="1600" dirty="0" smtClean="0"/>
              <a:t>     </a:t>
            </a:r>
            <a:r>
              <a:rPr lang="cs-CZ" sz="1600" dirty="0" smtClean="0"/>
              <a:t>střídavého proudu.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</a:t>
            </a:r>
            <a:r>
              <a:rPr lang="cs-CZ" sz="1600" dirty="0"/>
              <a:t> </a:t>
            </a:r>
            <a:r>
              <a:rPr lang="cs-CZ" sz="1600" dirty="0" smtClean="0"/>
              <a:t>    5. Magnetické pole, které znázorňujeme</a:t>
            </a:r>
            <a:r>
              <a:rPr lang="cs-CZ" sz="1600" dirty="0" smtClean="0"/>
              <a:t>   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 smtClean="0"/>
              <a:t>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</a:t>
            </a:r>
            <a:r>
              <a:rPr lang="cs-CZ" sz="1600" dirty="0"/>
              <a:t> </a:t>
            </a:r>
            <a:r>
              <a:rPr lang="cs-CZ" sz="1600" dirty="0" smtClean="0"/>
              <a:t>       rovnoběžnými stejně vzdálenými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 </a:t>
            </a:r>
            <a:r>
              <a:rPr lang="cs-CZ" sz="1600" dirty="0"/>
              <a:t> </a:t>
            </a:r>
            <a:r>
              <a:rPr lang="cs-CZ" sz="1600" dirty="0" smtClean="0"/>
              <a:t>       indukčními čarami.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6. Elektromagnet se skládá z cívky,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    kterou prochází elektrický proud, a ….. .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/>
              <a:t>         7. Pevná část elektromotoru tvořená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</a:t>
            </a:r>
            <a:r>
              <a:rPr lang="cs-CZ" sz="1600" dirty="0"/>
              <a:t> </a:t>
            </a:r>
            <a:r>
              <a:rPr lang="cs-CZ" sz="1600" dirty="0" smtClean="0"/>
              <a:t>       elektromagnety.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8. Pohyblivá část elektromotoru tvořená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</a:t>
            </a:r>
            <a:r>
              <a:rPr lang="cs-CZ" sz="1600" dirty="0" smtClean="0"/>
              <a:t>          elektromagnety.</a:t>
            </a:r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              9. V uzavřeném elektrickém obvodu při</a:t>
            </a:r>
            <a:endParaRPr lang="cs-CZ" sz="1600" dirty="0" smtClean="0"/>
          </a:p>
          <a:p>
            <a:pPr>
              <a:lnSpc>
                <a:spcPct val="40000"/>
              </a:lnSpc>
              <a:buNone/>
            </a:pPr>
            <a:r>
              <a:rPr lang="cs-CZ" sz="1600" dirty="0"/>
              <a:t> </a:t>
            </a:r>
            <a:r>
              <a:rPr lang="cs-CZ" sz="1600" dirty="0" smtClean="0"/>
              <a:t>  </a:t>
            </a: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          změně velikosti magnetického pole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v jeho okolí vzniká elektrický 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</a:t>
            </a:r>
            <a:r>
              <a:rPr lang="cs-CZ" sz="1700" dirty="0" smtClean="0"/>
              <a:t>Tajenka </a:t>
            </a:r>
            <a:r>
              <a:rPr lang="cs-CZ" sz="1700" dirty="0" smtClean="0"/>
              <a:t>: </a:t>
            </a:r>
            <a:r>
              <a:rPr lang="cs-CZ" sz="1700" b="1" dirty="0" smtClean="0">
                <a:solidFill>
                  <a:srgbClr val="FF0000"/>
                </a:solidFill>
              </a:rPr>
              <a:t>KOMUTÁTOR</a:t>
            </a:r>
            <a:endParaRPr lang="cs-CZ" sz="1700" b="1" i="1" dirty="0" smtClean="0">
              <a:solidFill>
                <a:srgbClr val="FF0000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7540225"/>
              </p:ext>
            </p:extLst>
          </p:nvPr>
        </p:nvGraphicFramePr>
        <p:xfrm>
          <a:off x="251520" y="1268760"/>
          <a:ext cx="4525659" cy="4525965"/>
        </p:xfrm>
        <a:graphic>
          <a:graphicData uri="http://schemas.openxmlformats.org/drawingml/2006/table">
            <a:tbl>
              <a:tblPr/>
              <a:tblGrid>
                <a:gridCol w="299336"/>
                <a:gridCol w="237671"/>
                <a:gridCol w="299336"/>
                <a:gridCol w="299336"/>
                <a:gridCol w="299336"/>
                <a:gridCol w="314303"/>
                <a:gridCol w="314303"/>
                <a:gridCol w="321786"/>
                <a:gridCol w="299336"/>
                <a:gridCol w="299336"/>
                <a:gridCol w="299336"/>
                <a:gridCol w="299336"/>
                <a:gridCol w="299336"/>
                <a:gridCol w="321786"/>
                <a:gridCol w="321786"/>
              </a:tblGrid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effectLst/>
                          <a:latin typeface="Arial"/>
                        </a:rPr>
                        <a:t>1</a:t>
                      </a: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K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M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I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T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Č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E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T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2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P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M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Ě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R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3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M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A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G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N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E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T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I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C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K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É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4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S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I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N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S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I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D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A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5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S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T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E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J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N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R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D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É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6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J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Á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D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R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A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7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S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T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A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T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R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8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R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T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R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/>
                      </a:r>
                      <a:br>
                        <a:rPr lang="cs-CZ" sz="1400" b="1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9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P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O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U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effectLst/>
                          <a:latin typeface="Arial"/>
                        </a:rPr>
                        <a:t>D</a:t>
                      </a: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>
                          <a:effectLst/>
                          <a:latin typeface="Arial"/>
                        </a:rPr>
                        <a:t/>
                      </a:r>
                      <a:br>
                        <a:rPr lang="cs-CZ" sz="1400">
                          <a:effectLst/>
                          <a:latin typeface="Arial"/>
                        </a:rPr>
                      </a:br>
                      <a:endParaRPr lang="cs-CZ" sz="140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400" dirty="0">
                          <a:effectLst/>
                          <a:latin typeface="Arial"/>
                        </a:rPr>
                      </a:b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71841" marR="71841" marT="35920" marB="3592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979712" y="1268760"/>
            <a:ext cx="0" cy="45365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2428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Doplňovačky jsou zpracovány dle jednotlivých kapitol</a:t>
            </a:r>
          </a:p>
          <a:p>
            <a:pPr>
              <a:buNone/>
            </a:pPr>
            <a:r>
              <a:rPr lang="cs-CZ" sz="2000" dirty="0" smtClean="0"/>
              <a:t>učebnice: Fyzika pro 9. ročník základní školy, </a:t>
            </a:r>
          </a:p>
          <a:p>
            <a:pPr>
              <a:buNone/>
            </a:pPr>
            <a:r>
              <a:rPr lang="cs-CZ" sz="2000" dirty="0" smtClean="0"/>
              <a:t>autor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 a kol., vydalo nakladatelství PROMETHEUS </a:t>
            </a:r>
          </a:p>
          <a:p>
            <a:pPr>
              <a:buNone/>
            </a:pPr>
            <a:r>
              <a:rPr lang="cs-CZ" sz="2000" dirty="0" smtClean="0"/>
              <a:t>v r. 2000.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1162</TotalTime>
  <Words>857</Words>
  <Application>Microsoft Office PowerPoint</Application>
  <PresentationFormat>Předvádění na obrazovce (4:3)</PresentationFormat>
  <Paragraphs>439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Doplňovačka 8.5  Tajenka: Francouzský fyzik žijící v letech 1736 - 1806                </vt:lpstr>
      <vt:lpstr> Doplňovačka 8.5 - řešení  Tajenka: Francouzský fyzik žijící v letech 1736 - 1806                </vt:lpstr>
      <vt:lpstr> Doplňovačka 8.7   Tajenka: Zařízení, které mění směr elektrického proudu v cívkách                elektromotoru</vt:lpstr>
      <vt:lpstr> Doplňovačka 8.7 - řešení  Tajenka: Zařízení, které mění směr elektrického proudu v cívkách                elektromotoru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104</cp:revision>
  <dcterms:created xsi:type="dcterms:W3CDTF">2012-06-01T22:10:47Z</dcterms:created>
  <dcterms:modified xsi:type="dcterms:W3CDTF">2013-06-25T22:17:04Z</dcterms:modified>
</cp:coreProperties>
</file>