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2" r:id="rId9"/>
    <p:sldId id="261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70E76-1848-4688-8A22-1640571CB016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92B04-7A25-476B-9BDF-EFA538B2DE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7985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cover/>
      </p:transition>
    </mc:Choice>
    <mc:Fallback>
      <p:transition spd="slow">
        <p:cov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70E76-1848-4688-8A22-1640571CB016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92B04-7A25-476B-9BDF-EFA538B2DE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4311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cover/>
      </p:transition>
    </mc:Choice>
    <mc:Fallback>
      <p:transition spd="slow">
        <p:cov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70E76-1848-4688-8A22-1640571CB016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92B04-7A25-476B-9BDF-EFA538B2DE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6595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cover/>
      </p:transition>
    </mc:Choice>
    <mc:Fallback>
      <p:transition spd="slow">
        <p:cov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70E76-1848-4688-8A22-1640571CB016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92B04-7A25-476B-9BDF-EFA538B2DE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7906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cover/>
      </p:transition>
    </mc:Choice>
    <mc:Fallback>
      <p:transition spd="slow">
        <p:cov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70E76-1848-4688-8A22-1640571CB016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92B04-7A25-476B-9BDF-EFA538B2DE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82280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cover/>
      </p:transition>
    </mc:Choice>
    <mc:Fallback>
      <p:transition spd="slow">
        <p:cov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70E76-1848-4688-8A22-1640571CB016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92B04-7A25-476B-9BDF-EFA538B2DE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48831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cover/>
      </p:transition>
    </mc:Choice>
    <mc:Fallback>
      <p:transition spd="slow">
        <p:cov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70E76-1848-4688-8A22-1640571CB016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92B04-7A25-476B-9BDF-EFA538B2DE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913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cover/>
      </p:transition>
    </mc:Choice>
    <mc:Fallback>
      <p:transition spd="slow">
        <p:cov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70E76-1848-4688-8A22-1640571CB016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92B04-7A25-476B-9BDF-EFA538B2DE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9806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cover/>
      </p:transition>
    </mc:Choice>
    <mc:Fallback>
      <p:transition spd="slow">
        <p:cov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70E76-1848-4688-8A22-1640571CB016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92B04-7A25-476B-9BDF-EFA538B2DE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3911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cover/>
      </p:transition>
    </mc:Choice>
    <mc:Fallback>
      <p:transition spd="slow">
        <p:cov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70E76-1848-4688-8A22-1640571CB016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92B04-7A25-476B-9BDF-EFA538B2DE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2912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cover/>
      </p:transition>
    </mc:Choice>
    <mc:Fallback>
      <p:transition spd="slow">
        <p:cov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70E76-1848-4688-8A22-1640571CB016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92B04-7A25-476B-9BDF-EFA538B2DE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8016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cover/>
      </p:transition>
    </mc:Choice>
    <mc:Fallback>
      <p:transition spd="slow">
        <p:cov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070E76-1848-4688-8A22-1640571CB016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092B04-7A25-476B-9BDF-EFA538B2DE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04787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>
        <p:cover/>
      </p:transition>
    </mc:Choice>
    <mc:Fallback>
      <p:transition spd="slow">
        <p:cover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30324162"/>
              </p:ext>
            </p:extLst>
          </p:nvPr>
        </p:nvGraphicFramePr>
        <p:xfrm>
          <a:off x="1647825" y="404813"/>
          <a:ext cx="5849938" cy="2232023"/>
        </p:xfrm>
        <a:graphic>
          <a:graphicData uri="http://schemas.openxmlformats.org/drawingml/2006/table">
            <a:tbl>
              <a:tblPr firstRow="1" firstCol="1" bandRow="1"/>
              <a:tblGrid>
                <a:gridCol w="1779367"/>
                <a:gridCol w="4070571"/>
              </a:tblGrid>
              <a:tr h="467862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Tomáš Ryba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VY_32_Inovace_Fyzika_2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16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Elektrické spotřebiče v domácnosti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550" y="2924175"/>
            <a:ext cx="2628900" cy="199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40850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600" b="1" i="1" u="sng" smtClean="0">
                <a:latin typeface="Calibri" pitchFamily="34" charset="0"/>
                <a:ea typeface="Calibri" pitchFamily="34" charset="0"/>
                <a:cs typeface="Calibri" pitchFamily="34" charset="0"/>
              </a:rPr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žák bude znát, na které druhy energií se přeměňuje ve spotřebičích elektrická energie</a:t>
            </a:r>
          </a:p>
          <a:p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žák rozliší vodiče v zásuvce</a:t>
            </a:r>
          </a:p>
          <a:p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žák bude znát BOZ při zacházení s elektrickými spotřebiči</a:t>
            </a:r>
          </a:p>
        </p:txBody>
      </p:sp>
    </p:spTree>
    <p:extLst>
      <p:ext uri="{BB962C8B-B14F-4D97-AF65-F5344CB8AC3E}">
        <p14:creationId xmlns:p14="http://schemas.microsoft.com/office/powerpoint/2010/main" xmlns="" val="3464997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340768"/>
            <a:ext cx="7772400" cy="2952327"/>
          </a:xfrm>
        </p:spPr>
        <p:txBody>
          <a:bodyPr>
            <a:noAutofit/>
          </a:bodyPr>
          <a:lstStyle/>
          <a:p>
            <a:r>
              <a:rPr lang="cs-CZ" sz="6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BEZPEČNÉ ZACHÁZENÍ </a:t>
            </a:r>
            <a:br>
              <a:rPr lang="cs-CZ" sz="6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ELEKTRICKÝMI ZAŘÍZENÍMI</a:t>
            </a:r>
            <a:endParaRPr lang="cs-CZ" sz="6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229502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1628801"/>
            <a:ext cx="7772400" cy="1971650"/>
          </a:xfrm>
        </p:spPr>
        <p:txBody>
          <a:bodyPr>
            <a:normAutofit/>
          </a:bodyPr>
          <a:lstStyle/>
          <a:p>
            <a:r>
              <a:rPr lang="cs-CZ" sz="5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ELEKTRICKÉ SPOTŘEBIČE </a:t>
            </a:r>
            <a:br>
              <a:rPr lang="cs-CZ" sz="5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5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DOMÁCNOSTI</a:t>
            </a:r>
            <a:endParaRPr lang="cs-CZ" sz="5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5088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r>
              <a:rPr lang="cs-CZ" b="1" i="1" dirty="0" smtClean="0"/>
              <a:t>elektrické spotřebiče přeměňují elektrickou energii na jiný druh energie</a:t>
            </a:r>
            <a:r>
              <a:rPr lang="cs-CZ" dirty="0" smtClean="0"/>
              <a:t>, např. na: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u="sng" dirty="0" smtClean="0"/>
              <a:t>e. světelnou</a:t>
            </a:r>
            <a:r>
              <a:rPr lang="cs-CZ" dirty="0" smtClean="0"/>
              <a:t> (žárovky, zářivky)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u="sng" dirty="0" smtClean="0"/>
              <a:t>e. vnitřní</a:t>
            </a:r>
            <a:r>
              <a:rPr lang="cs-CZ" dirty="0" smtClean="0"/>
              <a:t> (teplomet, varná konvice, vařič)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u="sng" dirty="0" smtClean="0"/>
              <a:t>e. pohybovou</a:t>
            </a:r>
            <a:r>
              <a:rPr lang="cs-CZ" dirty="0" smtClean="0"/>
              <a:t> (vysavač, mixer, holící 								strojek)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u="sng" dirty="0" smtClean="0"/>
              <a:t>e. kombinované</a:t>
            </a:r>
            <a:r>
              <a:rPr lang="cs-CZ" dirty="0" smtClean="0"/>
              <a:t> (vysoušeč vlasů)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913181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r>
              <a:rPr lang="cs-CZ" dirty="0" smtClean="0"/>
              <a:t>elektrická energie se přivádí ke spotřebiči dvěma vodiči: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1. </a:t>
            </a:r>
            <a:r>
              <a:rPr lang="cs-CZ" b="1" i="1" u="sng" dirty="0" smtClean="0"/>
              <a:t>nulový vodič</a:t>
            </a:r>
            <a:r>
              <a:rPr lang="cs-CZ" dirty="0" smtClean="0"/>
              <a:t> (vodič je uzemněn, je 					vodivě spojen se zemí)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2. </a:t>
            </a:r>
            <a:r>
              <a:rPr lang="cs-CZ" b="1" i="1" u="sng" dirty="0" smtClean="0"/>
              <a:t>fázový vodič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mezi nulovým a fázovým vodičem je napětí 230 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722079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r>
              <a:rPr lang="cs-CZ" dirty="0" smtClean="0"/>
              <a:t>vedení, kterým se elektrická energie přivádí do </a:t>
            </a:r>
            <a:r>
              <a:rPr lang="cs-CZ" dirty="0" smtClean="0"/>
              <a:t>domácnosti, </a:t>
            </a:r>
            <a:r>
              <a:rPr lang="cs-CZ" dirty="0" smtClean="0"/>
              <a:t>je zakončeno </a:t>
            </a:r>
            <a:r>
              <a:rPr lang="cs-CZ" b="1" i="1" dirty="0" smtClean="0"/>
              <a:t>zásuvkou</a:t>
            </a:r>
            <a:r>
              <a:rPr lang="cs-CZ" dirty="0" smtClean="0"/>
              <a:t> (jednoduchou nebo dvojitou)</a:t>
            </a:r>
            <a:endParaRPr lang="cs-CZ" dirty="0"/>
          </a:p>
        </p:txBody>
      </p:sp>
      <p:pic>
        <p:nvPicPr>
          <p:cNvPr id="1026" name="Picture 2" descr="C:\Users\Tom\Desktop\DUM\fotky\zásuvk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636911"/>
            <a:ext cx="3705225" cy="3629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16216" y="3068960"/>
            <a:ext cx="23042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ochranný nulový vodič (je připojen na kolík)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5117401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pracovní nulový vodič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5117401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fázový vodič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2195736" y="4725144"/>
            <a:ext cx="1512168" cy="392257"/>
          </a:xfrm>
          <a:prstGeom prst="straightConnector1">
            <a:avLst/>
          </a:prstGeom>
          <a:ln w="38100">
            <a:solidFill>
              <a:schemeClr val="tx1"/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5292080" y="4725144"/>
            <a:ext cx="1512168" cy="392257"/>
          </a:xfrm>
          <a:prstGeom prst="straightConnector1">
            <a:avLst/>
          </a:prstGeom>
          <a:ln w="38100">
            <a:solidFill>
              <a:schemeClr val="tx1"/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4788024" y="3356992"/>
            <a:ext cx="1872208" cy="360040"/>
          </a:xfrm>
          <a:prstGeom prst="straightConnector1">
            <a:avLst/>
          </a:prstGeom>
          <a:ln w="38100">
            <a:solidFill>
              <a:schemeClr val="tx1"/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3922129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r>
              <a:rPr lang="cs-CZ" dirty="0" smtClean="0"/>
              <a:t>přívodní šňůry mohou být: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a) </a:t>
            </a:r>
            <a:r>
              <a:rPr lang="cs-CZ" i="1" u="sng" dirty="0" smtClean="0"/>
              <a:t>dvoupramenné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b) </a:t>
            </a:r>
            <a:r>
              <a:rPr lang="cs-CZ" i="1" u="sng" dirty="0" smtClean="0"/>
              <a:t>trojpramenné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přívodní šňůry mívají </a:t>
            </a:r>
            <a:r>
              <a:rPr lang="cs-CZ" i="1" u="sng" dirty="0" smtClean="0"/>
              <a:t>dvojitou izolaci</a:t>
            </a:r>
          </a:p>
          <a:p>
            <a:r>
              <a:rPr lang="cs-CZ" dirty="0" smtClean="0"/>
              <a:t>většina krytů spotřebičů bývá </a:t>
            </a:r>
            <a:r>
              <a:rPr lang="cs-CZ" dirty="0" smtClean="0"/>
              <a:t>vyrobena                     </a:t>
            </a:r>
            <a:r>
              <a:rPr lang="cs-CZ" dirty="0" smtClean="0"/>
              <a:t>z izolantu (plast, …)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860032" y="1700808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5200735" y="1700808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747794" y="2108718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912703" y="2396750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603778" y="2396750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98400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/>
              <a:t>Bezpečnost a ochrana zdraví</a:t>
            </a:r>
            <a:endParaRPr lang="cs-CZ" b="1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přečtěte si vždy návod k použití (u nových spotřebičů)</a:t>
            </a:r>
          </a:p>
          <a:p>
            <a:r>
              <a:rPr lang="cs-CZ" dirty="0" smtClean="0"/>
              <a:t>spotřebiče používejte jen na napětí, uvedené na štítku</a:t>
            </a:r>
          </a:p>
          <a:p>
            <a:r>
              <a:rPr lang="cs-CZ" dirty="0" smtClean="0"/>
              <a:t>přívodní šňůra nesmí být poškozená</a:t>
            </a:r>
          </a:p>
          <a:p>
            <a:r>
              <a:rPr lang="cs-CZ" dirty="0" smtClean="0"/>
              <a:t>při vytahování přívodní šňůry držíme vždy za zástrčku, nikoli za šňůru</a:t>
            </a:r>
          </a:p>
          <a:p>
            <a:r>
              <a:rPr lang="cs-CZ" dirty="0" smtClean="0"/>
              <a:t>spotřebič připojujeme do sítě vždy vypnutý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55919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smtClean="0">
                <a:latin typeface="Calibri" pitchFamily="34" charset="0"/>
                <a:ea typeface="Calibri" pitchFamily="34" charset="0"/>
                <a:cs typeface="Calibri" pitchFamily="34" charset="0"/>
              </a:rPr>
              <a:t>Otázky a odpovědi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1. Uveď spotřebič, který přeměňuje el. energii na světelnou?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žárovka, zářivka</a:t>
            </a:r>
          </a:p>
          <a:p>
            <a:pPr marL="0" indent="0">
              <a:buFontTx/>
              <a:buNone/>
            </a:pP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2. Na který druh energie se přeměňuje el. energie u varné konvice?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vnitřní energie</a:t>
            </a:r>
          </a:p>
          <a:p>
            <a:pPr marL="0" indent="0">
              <a:buFontTx/>
              <a:buNone/>
            </a:pP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3. Který vodič je vodivě spojen se zemí?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nulový vodič</a:t>
            </a:r>
          </a:p>
        </p:txBody>
      </p:sp>
    </p:spTree>
    <p:extLst>
      <p:ext uri="{BB962C8B-B14F-4D97-AF65-F5344CB8AC3E}">
        <p14:creationId xmlns:p14="http://schemas.microsoft.com/office/powerpoint/2010/main" xmlns="" val="21050851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smtClean="0">
                <a:latin typeface="Calibri" pitchFamily="34" charset="0"/>
                <a:ea typeface="Calibri" pitchFamily="34" charset="0"/>
                <a:cs typeface="Calibri" pitchFamily="34" charset="0"/>
              </a:rPr>
              <a:t>Otázky a odpovědi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8888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4. Kolika pramenné mohou být přívodní šňůry?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dvoupramenné nebo třípramenné</a:t>
            </a:r>
          </a:p>
          <a:p>
            <a:pPr marL="0" indent="0">
              <a:buFontTx/>
              <a:buNone/>
            </a:pP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5. Můžete spotřebič připojit na jiné napětí než je na něm uvedené?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nesmíte</a:t>
            </a:r>
          </a:p>
          <a:p>
            <a:pPr marL="0" indent="0">
              <a:buFontTx/>
              <a:buNone/>
            </a:pP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6. Za co držíme přívodní kabel při odpojování?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za zástrčku</a:t>
            </a:r>
          </a:p>
        </p:txBody>
      </p:sp>
    </p:spTree>
    <p:extLst>
      <p:ext uri="{BB962C8B-B14F-4D97-AF65-F5344CB8AC3E}">
        <p14:creationId xmlns:p14="http://schemas.microsoft.com/office/powerpoint/2010/main" xmlns="" val="3358093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r>
              <a:rPr lang="cs-CZ" sz="2400" dirty="0" smtClean="0"/>
              <a:t>KOLÁŘOVÁ, Růžena, Jiří BOHŮNĚK, Ivan ŠTOLL, Miroslav SVOBODA a Marek WOLF. </a:t>
            </a:r>
            <a:r>
              <a:rPr lang="cs-CZ" sz="2400" i="1" dirty="0" smtClean="0"/>
              <a:t>Fyzika pro 9. ročník základní školy</a:t>
            </a:r>
            <a:r>
              <a:rPr lang="cs-CZ" sz="2400" dirty="0" smtClean="0"/>
              <a:t>. 1.vydání. Praha: Prometheus, spol. s r.o., 2005. Učebnice pro základní školy. ISBN 80-7196-193-0. </a:t>
            </a:r>
          </a:p>
          <a:p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obrázky: autor</a:t>
            </a:r>
          </a:p>
        </p:txBody>
      </p:sp>
      <p:sp>
        <p:nvSpPr>
          <p:cNvPr id="13315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pPr algn="l"/>
            <a:r>
              <a:rPr lang="cs-CZ" sz="3200" b="1" i="1" u="sng" smtClean="0">
                <a:latin typeface="Calibri" pitchFamily="34" charset="0"/>
                <a:ea typeface="Calibri" pitchFamily="34" charset="0"/>
                <a:cs typeface="Calibri" pitchFamily="34" charset="0"/>
              </a:rPr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xmlns="" val="2609559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324</Words>
  <Application>Microsoft Office PowerPoint</Application>
  <PresentationFormat>Předvádění na obrazovce (4:3)</PresentationFormat>
  <Paragraphs>65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Anotace</vt:lpstr>
      <vt:lpstr>BEZPEČNÉ ZACHÁZENÍ  S ELEKTRICKÝMI ZAŘÍZENÍMI</vt:lpstr>
      <vt:lpstr>ELEKTRICKÉ SPOTŘEBIČE  V DOMÁCNOSTI</vt:lpstr>
      <vt:lpstr>Snímek 5</vt:lpstr>
      <vt:lpstr>Snímek 6</vt:lpstr>
      <vt:lpstr>Snímek 7</vt:lpstr>
      <vt:lpstr>Snímek 8</vt:lpstr>
      <vt:lpstr>Bezpečnost a ochrana zdraví</vt:lpstr>
      <vt:lpstr>Otázky a odpovědi</vt:lpstr>
      <vt:lpstr>Otázky a odpovědi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BEZPEČNÉ ZACHÁZENÍ  S ELEKTRICKÝMI ZAŘÍZENÍMI</dc:title>
  <dc:creator>Tom</dc:creator>
  <cp:lastModifiedBy>Dum</cp:lastModifiedBy>
  <cp:revision>9</cp:revision>
  <dcterms:created xsi:type="dcterms:W3CDTF">2012-11-20T20:15:54Z</dcterms:created>
  <dcterms:modified xsi:type="dcterms:W3CDTF">2013-06-26T06:36:29Z</dcterms:modified>
</cp:coreProperties>
</file>