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1"/>
  </p:notesMasterIdLst>
  <p:sldIdLst>
    <p:sldId id="335" r:id="rId2"/>
    <p:sldId id="336" r:id="rId3"/>
    <p:sldId id="275" r:id="rId4"/>
    <p:sldId id="274" r:id="rId5"/>
    <p:sldId id="310" r:id="rId6"/>
    <p:sldId id="276" r:id="rId7"/>
    <p:sldId id="277" r:id="rId8"/>
    <p:sldId id="337" r:id="rId9"/>
    <p:sldId id="36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7663" autoAdjust="0"/>
  </p:normalViewPr>
  <p:slideViewPr>
    <p:cSldViewPr>
      <p:cViewPr varScale="1">
        <p:scale>
          <a:sx n="76" d="100"/>
          <a:sy n="76" d="100"/>
        </p:scale>
        <p:origin x="-34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B062B97-A4B2-4B1C-8A5F-C2180B53C90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2B637BF-8F07-40C1-88DE-6544090CDE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709B4E-A2E6-4EA4-8788-BC37940E237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CA80CB2E-57E9-4DF1-BCFA-26E46487A254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A4D7239-04AC-44BD-A312-60C460D90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4E00F-731E-4277-AD13-600EDE1A6B0D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5D268-F804-424F-BBF4-4C0151B84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6A1FD-2177-402D-849F-263903D24FF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F6C34A-D7D6-43BF-BA3A-66FD6E6F7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625E6-013A-44A0-97DF-2F50CDA4205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BB3CD-A9D6-4223-83D4-E1032E900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92FD51-1E48-4469-9364-9843D52CD928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2C0DF7A7-CC2C-4928-B7F0-F9B607D0D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0950E-76C7-4D5F-AAD7-EA27E61A54D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9F145-B697-4B22-92F5-C5F3808F24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37355-5BDD-4DB8-87B2-25D7073D83C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9184D-B1F8-44F9-A774-A020D3AF8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63DD8895-9A8E-4AF8-B503-96B64406FFF5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D26065C5-9066-4530-93C2-2635CE0B3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28B723A1-B4D4-4A48-A18B-C805AD1B003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AAC55FA8-3334-45AD-BE1C-6AFDFFB26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10D82-7467-4A67-8298-24AAD0111600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9E73A-C288-4A72-A332-E88768FC5F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1716A-248F-47DC-A75C-5B588F58C14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5F037-A054-4A5D-B83C-825287E9B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8029F3C1-B931-49C5-949F-B2A376502A62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CFE59D4B-5D7C-4F0D-99A5-73939D74B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3" r:id="rId6"/>
    <p:sldLayoutId id="2147483982" r:id="rId7"/>
    <p:sldLayoutId id="2147483989" r:id="rId8"/>
    <p:sldLayoutId id="2147483990" r:id="rId9"/>
    <p:sldLayoutId id="2147483981" r:id="rId10"/>
    <p:sldLayoutId id="2147483980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Menkauerova+pyramida&amp;hl=cs&amp;tbo=d&amp;biw=1280&amp;bih=638&amp;tbm=isch&amp;tbnid=DAwSg5RjDayGQM:&amp;imgrefurl=http://www.last-minute-katalog.cz/pyramidy-v-gize-50/&amp;docid=xr_xuc8YU_uq5M&amp;imgurl=http://www.last-minute-katalog.cz/uploads/images/50/large/50-91.jpg&amp;w=800&amp;h=600&amp;ei=tjP5UP_iN-fT0QXNw4GABg&amp;zoom=1" TargetMode="Externa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sk.wikipedia.org/wiki/S%C3%BA" TargetMode="External"/><Relationship Id="rId3" Type="http://schemas.openxmlformats.org/officeDocument/2006/relationships/hyperlink" Target="http://cs.wikipedia.org/wiki/Pyramida" TargetMode="External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G%C3%ADz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Chufuova_pyramida" TargetMode="External"/><Relationship Id="rId5" Type="http://schemas.openxmlformats.org/officeDocument/2006/relationships/hyperlink" Target="http://cs.wikipedia.org/wiki/Chufu" TargetMode="External"/><Relationship Id="rId4" Type="http://schemas.openxmlformats.org/officeDocument/2006/relationships/hyperlink" Target="http://cs.wikipedia.org/wiki/Egypt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fontAlgn="auto">
              <a:spcAft>
                <a:spcPts val="0"/>
              </a:spcAft>
              <a:defRPr/>
            </a:pPr>
            <a: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endParaRPr lang="cs-CZ" sz="140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+mn-lt"/>
              </a:rPr>
              <a:t>                            DUM č.12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+mn-lt"/>
              </a:rPr>
              <a:t>  </a:t>
            </a:r>
            <a:r>
              <a:rPr lang="cs-CZ" sz="30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Název školy:                 ZŠ Salvátor, Valašské Meziříčí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Číslo  projektu:             CZ.1.07/1.4.00/21.1158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Název výstupu:            VY_32_INOVACE_VIII.2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oblast:      Člověk a kultura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obor:         Výtvarná 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Téma:                            Výtvarné vyjadřování od  nejstarších dob-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pyramidy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Datum:                          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Ročník:                          druhý stupeň ZŠ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oblast:       Člověk a společnost –Výtvarná výchova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Metodický materiál:    Určeno pro zkvalitnění výuky a motivaci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v hodinách výtvarné výchovy, jako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materiál k hledání stop v dějinách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výtvarného vyjadřování 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Jméno:                          Mgr. Ludmila  Cahová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  <a:latin typeface="+mn-lt"/>
            </a:endParaRPr>
          </a:p>
        </p:txBody>
      </p:sp>
      <p:pic>
        <p:nvPicPr>
          <p:cNvPr id="14341" name="Obrázek 2" descr="OPVK_hor_zakladni_logolink_RGB_cz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04813"/>
            <a:ext cx="78486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                Anotace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5038"/>
            <a:ext cx="8229600" cy="424973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3200" smtClean="0"/>
              <a:t>   Výukový materiál má vést k zamyšlení nad vývojem stavebnictví – materiálem staveb a architekturou od nejstarších dob, dovedností zachytit jednoduchým způsobem stavbu.</a:t>
            </a:r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207962"/>
          </a:xfrm>
        </p:spPr>
        <p:txBody>
          <a:bodyPr>
            <a:normAutofit fontScale="90000"/>
          </a:bodyPr>
          <a:lstStyle/>
          <a:p>
            <a:pPr marL="484632" indent="0" fontAlgn="auto">
              <a:spcAft>
                <a:spcPts val="0"/>
              </a:spcAft>
              <a:defRPr/>
            </a:pP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338" y="69850"/>
            <a:ext cx="8532812" cy="6365875"/>
          </a:xfrm>
          <a:gradFill flip="none" rotWithShape="1">
            <a:gsLst>
              <a:gs pos="0">
                <a:schemeClr val="accent5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5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5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</p:pic>
      <p:sp>
        <p:nvSpPr>
          <p:cNvPr id="16387" name="Rectangle 1"/>
          <p:cNvSpPr>
            <a:spLocks noChangeArrowheads="1"/>
          </p:cNvSpPr>
          <p:nvPr/>
        </p:nvSpPr>
        <p:spPr bwMode="auto">
          <a:xfrm>
            <a:off x="0" y="4413250"/>
            <a:ext cx="9144000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hlinkClick r:id="rId3"/>
              </a:rPr>
              <a:t>  </a:t>
            </a:r>
            <a:r>
              <a:rPr lang="cs-CZ" sz="11600"/>
              <a:t> </a:t>
            </a:r>
            <a:r>
              <a:rPr lang="cs-CZ"/>
              <a:t>                                       </a:t>
            </a:r>
          </a:p>
          <a:p>
            <a:pPr eaLnBrk="0" hangingPunct="0"/>
            <a:endParaRPr lang="cs-CZ"/>
          </a:p>
        </p:txBody>
      </p:sp>
      <p:sp>
        <p:nvSpPr>
          <p:cNvPr id="16388" name="AutoShape 2" descr="data:image/jpeg;base64,/9j/4AAQSkZJRgABAQAAAQABAAD/2wCEAAkGBhQSEBUUExIWFRQUFhYXFxcVFxgWFxgXFhQXFRUUGhcXHCYeFxkjGRcXHy8gIygpLCwsFR4xNTAqNSYrLCkBCQoKDgwOFw8PGikcHBwpKSkpKSwsLCkpKSkpLCwpKSwpKSksLCwpKSkpKSkpKSwpKSwsNSksNSksKSwpKik2Lv/AABEIAMIBAwMBIgACEQEDEQH/xAAcAAACAgMBAQAAAAAAAAAAAAAAAgEDBAUGBwj/xABBEAABAwMCAwYEBAMHAgcBAAABAAIRAyExEkEEUWEFBiJxgZETMqHwQrHB0RRy4QcjUmKCkvFD0hUWU2OTs+Iz/8QAGAEBAQEBAQAAAAAAAAAAAAAAAAECAwT/xAAhEQEBAQADAAICAwEAAAAAAAAAARECEiFBURMxIjJhA//aAAwDAQACEQMRAD8A9ca5WNKxA9ZDHL1WPNKyAnaqmOVzQuddImEQpKAsKIU6USpUUJgohSFFiUIClRoIQhAIQhAIWn7a718Pwsio/wAcSGNBLjy6DG680r/2g8W4yK2kapDWtZiRDdyRbHXqi49jQvM+yP7UagcBXa1zSctGlwnG8ea9H4Xim1GB7HBzXCQRuEMWoQhECEIQCEIQCEIQCEIQCEKCUEyhJKEZ7NV8MG4Uh0Kym2dkw4VerftwxNFsq9oIVNNsLIAsuXJ04nCmErFYAubcLpUSnIVb2FIWGlMq2BWQlIEIQoqUIVHHccyjTdUqODWNuSZteNupCKevXaxpc5wa0XJJgD1K8+71/wBoZk0+FdAFnVIuf5J2zeOULU99u9X8U/QwxRbMTMPOzyItF46FcsROwztv6m6jUh61QvkucSTk3Mk3JPU/qqwTFjA8kEc5Pp99E7mjJF/JTW1TnbffptC3HYXeKvwpmk86SQSx12mCJz8pgRIvBWscyBnb7zhVB43J8rD6q6lj2/u93npcW3wGHhoL2GZbMjMQRbIW4XgPCceaVRj6Z0ubdp6jobEXXqnc7vs3ixoqaWVxMNGHtAF2zvnw9FWLMdUhCEQIQhAIQhAIQhBBSlOoIRLFZQn0oV1MYXD1wVkLXtowVmfFsu3Lj9OXG+erCUzCsR1Xkpp1Ss9V7esyU0qrWgPWMb1YCpSgJlGolChSoqEKjje0adFuqrUawc3ODfacrzDvF/aHVrS2kfhU94PjO86olo8kWTXXd5e/1LhKvwtDqj4mxAAnEnn06jmvPu8He6txJu7S0gf3bS4stvE3N822WrrVTUOpxc6ZJJ8RJNz57mVDKbeRHWB1thZ1qQgqti7ek38rTf8A5UPgnP78tlJdLoj8tlDbXi/MCd/3UaMKogCBaQJzkDPNV1b7D78leGibiTzvyk22/qiAQIGecn0xZFVNI3b9POcqXOtI/Y45ckPuIOkbkGL+XP2UABs2OALCPbpdEQ15Lcb/AOIE/upgzqBcPIifMECyi+YPpA8pF7p2Pj8Meg5K6j0Xut/aMKjm0uIAaTIFWYaTsHDAtN5z5ruwZwvn5xdmfc29guy7n9+30WMo1Q17AWgOa6CxpN9UzqAGI2CrNj1BCSlVDmhzSCCAQRgg4KdVkIQhAIQhAIQhAIQhBhPISmFcKag0xyXaVxxS1wTyFD6XRVlq1+2f0dzkhqKRTPJX06IhLZCS0tCqVktKSnThWrjys114yhaXvJ3pZwjRLS57hLWiwMEAy68Z5bLR95f7Q2U/iUqILnxpFQEaQ453kkX9V592l2lUqgOqVHVNhqdJHlJsLXhYtdJGV233jq8W+ajjpnwM/C2dtpMWk3Wu0x6Zgn3gqKVoJAvO4v7KXOOWt99WP3WbXTENcDkgbXd9eSHkEGfL5gJvGdt0OAJ8JMETYE3nAtiEzI3ne8XFsYsD+pUUtdxj6c557pWj/TeTYfeFbTAkCM4x+ybSZyRGRBm03+XKaMerUhk4xkTc7RKVlETJdytBIHsfuUnHyXRJiCYN77HmCm4doBkzMDPTz80FlIRi+nm0tN5E3TEzjFxYXvcTsr3EBtheBJAkzPNVvbc58jN7RgSVBj/G04InrAQCc9NoH6q74DYAzJ5n8phVPaBNozu2faFYhfinkfqVNPOM+Y/PqilxAAuCOvgHXzUVaoBzkT16mzd1odP3S74v4Z4FQuNE2LSXHRf5miDi9hEz0XqnZ3atKu3VSqNeIBOkgkSJAcMtPQrwQ0ZFjc3tHSVsOwO3qvCVNdNxgWLHOOg20yQ0iSJkKysWPdkLVdhd5KPFtJpEy2A5rhBEzGJBmNiVtVWQhCEAhCEAhCEFJTAKIRK0yhwS/CTwnCamKvhqNKuhaHtzvhw/D6ml+qq0T8MTJnA1RpCaYyu2O22cNSL3nnpbguMTpHVec95u+9Tim6GB1JgvY3diA7yI+q0vbXbr+Kql9TGGtGGiBZsyRP5lYXwwL8+YM7cljlydOPDEhsnxajebkZ9vuVY1gtJgDkQfS/TBUNuOfU2+sIazy9XR9VjXXDaIxJjqB94TMMwA0/fX6pXO3nGfEfPlChjtzA/lLr45kj8lkWnh4uM39D+yADH55vHUKRxUWjwi8yZjd08k1Z83BN+rvQW+7hFJMERMeZ/5SPrGbx0lxnrlWRaS4f7jz69fzUFoBu7l+K+bIMHtC/4jY4m0fRV0HaiBYdTKp7aqHWJkwLXk36zcKzs/iBqiDg4Pr7LXwy2ZI0mYMC5j3P0UU3avE1sjm1ufY3U1CLEWBGYnyufu6Si1oEOaCI2At9fNZUNrEZtFgIz9eUJomZg4AkAHrbV+6r0YifKJkDaSVFQdSIiMx1kCx391RG+W88j2umfTDj/wfzyggm18cufoqaTCPxOPOQd95j7lVCUA3URBAyJDb/TF1Y5otcmFJqXiTJ2IH7JWyDeI5kCY5T0/JUZfA8f8Kox7JDmmdhjaRsRY9CvWuwe+1DiiGtJZUJIDHC5gaiQRIiJ32Xi9R0ZJ87R52Cbhqz2uDmOc0i4IcAR1tELTNj6GQuD7p/2gtd8KhX1fEPh+I4ghxmGTedRsJ5ru1WEoUIQShCEFUqZVYKaVpk4UrA7Q7YpUGudUqNGlpfpkaiBOGkycQvKe9ne1/FktEtpNc409I0uu0AajqIJ/qpbiya6vvr35+H/dcPUGqXNqOA+XLYBkEOB3C85dVJcXEhznEl0jVJJuT4sk7qtrycz9+quDQOZsLjb69VztdZMRTM7DniPLDlYaZPW24+mVBqGPC44x4v3UMLg2Jdbbz/1WOVloEaSM5iADynYyrGOgXkHqDuZO9kk2jQZz9f5vuVYys6MkfW0zs7qoGptGoF22wOmSRIIvH0Svp25ybicb8/uFYytDbkuJsYkdYz577pf4i0TEwcE2GLz9wVFSxl7iB6kRHl9EPpTEC9529IB65UtEG8/6ZG/Mn7hM+CIh455O3QoKm0oGfW9wOnr9EfDAmSdt7e0q6nU0/LMHobbxn7lVdoVCXAAkN5GbuBi05BBVGh7VpiZAiPDY2Ii1tvLoqexnj4zg5pho1DqZHP8AdZ3ajbtBF8mNvf0V3ZnDBrSb+MRAzEzla3xnPWwpkENJvk7kxsg0gJtFgR19wgtgeFrtJmZE2zFyLquwF58OJE7XjxWuFlTmhPIAkxNsDfwoqUgBp07SMg77xj901Z+sC1+URb/d0VRad287wD6ZsgVlMkf4SNpx9U1SnO+OuRHnEqRAbjIvj94UNo6m/Jbd0NiOeVQnwSCJBvPSw/1JHiBnnv8A/pS8R12HygZ81Hw+YEEb6f0VQrHm9zeCJI/7h09kVGjfcmb85P8AiUzOw3xp2kR9Epd1EX3aqENQASHR9/zL0buR36Y2kafE1A34ekUyclsQGw2SSImT/iXm5uMC+3h9droYY5X6i3LZaZsfQnCcW2qxr2O1McJBGCOauXkvdXv8/h9NKqdVLUBrc4k02AAQ1oGABML0jsbvBR4oE0XF2mJlpbEzGR0VYbJCEIMMOXNd4O/1LhnNYGmrqbM0nNIbeAPPeFz3eP8AtFeKgZw+qk6m5wqCoxrpIMAC5gWdyyFwzGAkw3zhrjmTgEq3knHiv7T7TrcU8Prk1HBobOgC1zHggWJJVJoG1j/sgzGRdWFgAAJbHLS63XM7n3Vv8MIAGgmDJGu8HqbLna6yE0m3hP8As2PNGk3kETtoHnzUFmm1gBY2dNrZOU1QAuBBaSRfUOVsjGVFPZ0+EiAb6JnpY9Cpp/KQA7F/ByMwbm6SlTF9LmCdjqmDO/lITUqQdIGgSJiXjGTG5jZQXCmJBIIkCf7sn73wmIEmBN8hjoziSegWOWibFog/iL95FhyhWNeLjw9fnj6dFFXv4ZgyNRvlrgOuDcwUM4ZpBMG5t4XG1zEasX81RTqtAJ8AnEF/OSCORG/kom+WW2Bfn1F/JBnU2ty5l43Zp3zn7ul4iuwN+TTycWj9+SwnEiJ09ILgeshOx4PhOgggwNRib6b+2UFkkEjwnxRdkgiM2IUcXw4rDTcGZ+UzY2tPXKXWBEQfJ0mLFXU6k3/VTVYjeyW5L3HazYtyyrdAEQ0mBHyuvFsyrTUziP5trdc5StqhoOPVxjOfz9kEvYIgNMZ+VVFjCfkcOdiR+airefC23+aNvqooPgGAARfJ3ufyPsgv4eiy8ti5/CQMmIvj9kPY24Dd7GDz6qqHOaRAiw+fYZ6hJVpDVJjn8/LH1VRcabRYtLjBIIBt0MKtlLmDc/4B7/mqNEGfDgz4uZCsLDpkxNvxCImFRfxFIACAT/oBv9PbqsNwt8hJgfgAjnN1Y1jYMBsnPjN+dhv+6rPDtI/CTknXkRPNVFJpOiRq3/A0R1B+8q19QxdjhNo081DqA5N/37b2RViMNg58c9Rg3tKoqYDP4v8AZPn99ESZNnXx4R7wmdpizWiNw4z+d0j2zcRP8/P+qqFrUjfJmLaOW6zuye36/DVGPpue1uphe0Wa4NOCMGxIvzWG5xgjwztJ9L3VbqYx4T6/1VTHtfZvfujWpNqBj26psQCRDiNj0QvEwP8AIPfl6oUZxmVS+rUdUMTUcS4yQSSZNuSBTLRt6uO1tsqaM4moefh1R+yukudB1W/9scpUbhWPmRN9/E/Hspd0daRl7gfOzOQTsptE2cc/gt0xgJKYvp1Wtf4dvIrKkgFwA1EmdQLzEgzI8KllaMEADbV0g3jn02VjS1pxJE30REWm2yGubpOqNRiDpNr8h5ZRQKbmiNemACfF9Zt0RRkkkvcTNvGN+h6T7K2hUpuI1hsOHW4tcyMJeIaGvDQAScQSMzBn0UEl/Mv6RUbJ2uno0iZ8bmmMOIcHHT0NrKgN20sJ5lxufeeSQPDiSNGB+I+Q3UVZSpuG4g2+Zh6c7qypQgfPcDA0ec2OVXQ4cOcZZLQAfC69oPPmrjwwwGHc562yVqTUV/xYNi62xLSd7gfe6dhkk6gJ/wArRE9JCdnCNJBDHTp2IGecnFgrGcO0X0vg4xuE602K3USI/EMSGgtnbzN/yQ1pETOLWAv73UfCmwa7w9RE2O56fkrXcO23/wDSGz+s7eanWmxS35vlJmbaWna25TOabC4ucs+7BDqIaZipbyxzwo+FJE/EkBxiNyZj5U602HdSLd5HMNbFybQdwqDTaXYIJjLG/pt+5Vn8KCG3fHkdsfhUfwrBN3z5bTnHmrlNg0ReR18Ivyx7KtrCGw4SSM6MfeVe7h2gEaniehxa/wAqV7WkxqcJiDBvA6jzTrTYoMReBGSW+xv1UuJIsOZsyc+aqFPU38bb3BabRFpVtJunxS4SB+DlfmoIrtJFxBjApH8xn+iqp0TGPI/DjpiFdWHytJMZkNnnyJVfhs3x9SBgi0ZVQ1ThLXi2Tp542j25rHGMN9hAEzy5WV9OkC6xcOjgqzADgC7MxHpufNNXFfxJJER5Mn1wq9AmA4SIsaYA9Fmt4wS7+7JEfnKxqjQRfULRgHfOVUVlkiwP+yyf4M7j/wCPn6ZRUaJI1nY/LncjPRUVWgXMgeX9fRVF0Df/AOpCxjxAH4j7H90LSN3UNKmCWmcCGgjIuHbAyNpTNIJALWg2+Zxa6ALAG4PutxwXd9jCQHmLS0Dwm0AGZm3VYr+7Dalqbw7TNiHahJvhwt6KeRGI3UWO0uaGi8geMkdcAFJTq6WmGh+8E1CATtI8IPqrBwtdngbSAsW+FzQDIgAy6R7IHCVgbtIBiIeXR6mWwfXKeKp4OqZu0uk5DxAgzg5HtKXiqzmVfiA6mn8P4CYsfDEG875lNU7LLarS+o5hNocGnYXBDgbTiFHaXCvphvyVYIw0NJaGmTJBG/1F9lNiyVDuKfBJonUYIuWgTkGLWnO6tdVcbNdNhMtJvtEYH3dJ2V2ix1QudTY1jWxqe6TqJ0lmiYmYx+srZ0uObUqPaxwDqOiQGtIuMAaJb6/1Utz4XK1lVxaTJB1xJLCI07Abz9FVVptcA4ua12m4awGIvFyDK3nGcSxzWuf8zjoJa4tzbXBbcYvByFRToNdU0CodUWJcA2SMXYL2GYzaVJylMsa2loaPmaZMzg2GPqmAH4QDY5cRutjxPCPaAbkAmfCbQJk2FsJ+C7PcbubAgxIgm8zfc5WtmI1tGTAho6h7pOemN1lv4drcl2P8R/dZdThqZMgjwzq0tg30wIvJFsZlLW4JhsS9jgSNLmmTDi2QC0HTbI5rPaftrrc1panGNFY0xq1Buo+N2IH12Ww4Vmpsy6DtqnPn5rH/APLZawuYdZeNbnCwLQfFeYBkjzBPJW8NTDGTZzTYFuJ3GFufdZv+K68h0ST/ADG49vJWCpYXcTiZbfci6t/hNdF9UfCIG7jGnTeJiCb7457LG43hXUn6Ya4QPFcTNj+GbEESk9WzDPf1cBMC7c3B+irDmgXc8nB+U7mw91XTbaS1vhsb9Ln3WT2JRpcQC9hZDZc7xEaRB8bo6g4vYnzrJXA3Op22Q2wNuXNLRBixcSLYaQLKu5tpNhfx2JtB+bFj7pqLZMaSARjVeDaT4uVlUD+Apulxc8fi2AtBJxYKtnDsq02EOe5gPhj9bXxhZXE8Cx9LS2o5pLY3d5gmbBwt6qeF7NbQoMaHEu1HwtItk8/O5WfF9Ydbgi4hx1nbwttvfF1TT4WDY1IsRY3ieQuP3WbUc4YD4g7j/lU6yBdzm4iY5CY5q5oirSJIJNTraw+nOEjeEA/FUmTFiMnOOSt0kZc518FwAI2uevJIOMDn6ZLS240w6xm/5qZDairw4I+Z1hY3AM7Y6D3WIymYxUF/O3t1Wf8ACaZ/vH6QYILW7ZAv9yjiqlNotqvewA5DqBjlsriawnPdTHhFQiI8TZi+VWWugS55yBM4/VbF7Bp1APAsYdi2DdoP6LBHHEuO2n9UyKrpveBGlxjcuLT7TZCsd2qG2NMGN7IU6o6zhO1ATZg8O73kSCMgCenzKirx9Ws+WV2sbAGkQbjqR+i6b/wSic0aZ82AeiVvYXD3ikwc7c87rGVdjlXEsMu0vnYtpx53j75quZiDAE4DARyEsIXYf+AcPk0mekgewOFP/l6h/wCnn/M//uU61e0cpQqNiJfPMm3tqKwe1eGfVIFLVLIsHhpJO7icyBgLuXdh8OR8vs54x6rB43g6NIta1xaDqLrkkARLtTpFh+SvGe+naPKavHOHEhrKga91UggOOkk1CwydMGfIrpu7vaGurWhxbH+UAEkmTfy+iwux+6nxOK4h9NuscNxLCym53w/i0v74t0vIIDidJEwDGy6Tuh3dFQVXPY5lN1RzqUw1+lzneFzTNwA3exJGy6dZJU/7cvzXheU/r9Oa73t8dOHvBeS0GnUDYnSHWDbDFuYsRK6eh2WdJMEkNEFtQgPdFyWyQ2c2O/kk73dgBr6QokudSbUrvDiILaWiBMQ0ulwE8ui7DhOyqYaNJdBAI1RIkTiMqXhOsJyc/SrBk+F5tMtIBnfxFxdfqVLOKBdLtZ5EtZbInULz7rpG9kM6+5TO7Kp76vcrn0Xs0p7KbWYSHQOjGi4AicHB+gWl7v8AEVa1c06zdY+F8RhLdJaRUfT0OeLOI0tIIAMH37ujwzWiG2TCnsDbyWuvmNfk/j1ed9tvrfxQ4WGMoONAF4kOZ8U1dOm8EO+Dp6F28rcdm92fhjw6ny4nU4i+BbIMad7zddDW7Fpue57hLnfDBJJ/6TnPpwMCHOcfUrKZRiwJ9huZP1K3bbx665b7rzLtXsjiXdonh6biGmgarKZdDHEamSRMSXXviVn9j9mVeMpa62klriwEaB8sS0gRF5HM2K7h3ZrTWbW/6jWlgdazXEEjHMBJ2Z2NS4dpbTEBz3PdN5c7Jv5D2V+F73Mc4e5sxgeQj9VzPD92a/AhtIVI+If7xzNWksJObfhYH+45r1XQkdSBiQDHPrYq8eWM3a5Kr3Mn/qR7n0zdY9HuM4VDU+OTI0gEGwtvN12xSOZ9j+qyuuXpd0S0yHm9vQ+Z+4UO7qO1WeYxO+J5zExbzXVBiNKDlT3QMXqm04HNYHG9zHF2oPDgNjLSTtcCy7gsSmmEHDVu6Tzf4rWC0g3+sx9VjcR3ZpUiNfEw+8QwedxM+53XccZwQqNLXDU3cSRPsuV4/sIseS3hi5ou1wc5zgerXOuZ9FlrWnf2FSOrTxVWobkBumm2TtJBiSsTh2hrtNSwaLaiH6r76B4juuh4fs+rVJL6BAxFTT7ixWZ2g80KYOmmJIEBoGx3npyTRy9MOAJp1WlhIljhYXkwDMbK+p8IgyGyTMtEeVhnqraLnPHwxQFWmcjwjSeciIGVmUO5NFpDm62vjZwcBaDGoH6yrsiNUzhacXZUJ3LXNj0lhMIW9b3VaP8AqVPc/oUKdoOtBUwClDvv9VOsLTJgyfu6kUjz+iVtX7/olHFEEiJt+v3dA/wj/iP0VVbs1ryC4kxMAk6TqEGWzpdbmFkNrdEweFBj0ezWtc9w+Z+nUdzpEN2wAVczhwBAAAvgDckn6mfVNrCkN3RUNpDMCecCU49EuvqplBD52I9b/lCZs7/TCXWB9n7KNaCwFEpQ9QX8/wBkDygBV6gd1Id5oGxsoKFXUqACeXUIH+MJjc7T9colaqvoLtYYHvMQRqMR/KIHms5hJFwPr6WIQXgqSJVYad0aigZxSOMJXFGtAa1DnKurUAMG3L/hSKlr/f7qh9aRKHzKhz8Xt5FBPxB9lK9o3APmocJSse24BBIzBuP2UAG+XoqyzM7p3PSyiI0n7CFBfG4+iFcGX8Mf8KdAUNrJmvKCQ36KBtvf2Q56g1eglRVmmf6ptKqY88vWM56lMXn97+3mgmIMk/n+8I+JH4fqJSaPuUzNrR7WQLU4ojIt7n0jZOKhP39YTGn6wpxvhApJjkrI6KA70/JDnoJceiUH75qC5I132fyyirdISOsd78rj8kByhzjy/ZA/qqquqREEbg59Ap1nopOP+UFY4mmHaZaHchmTfkJVxdaQscUryWiecfrlWMaJnJ9Y352G6C3Vtv6qqMB2d4t9Mx+ycnkkHWyCdHhi2NrDHTCA2FDndUutBXXgxmQdhjlsniw/WynX0SmmDuesE/YRFNadXT69d0rOMZcBwdBg7kdLBWPttfmM+6YDzVEU6ocCR+35qHjp+/l1VemDN+p/phAqg7Wzf23Ai6BC18mNMbSI87yfsKmnTfqOr4cQLgGZ6ysh1WxibDFv1/dLTqWmI89vYohCPL6KFBd0+iFRnTj1/IqGZ9UIWVM0Y8yndkeqhCBmY9U7qYJggEQMiUIUojl5KBn0QhA7jYIdspQlVUD9+qsebffVCFQoyfT8kU0IUDj9VW8oQqHCirYKUKDQ8dVP8Rpk6eU2wNlm8IPy/QIQtchnOx6KW49kIUQE3++SV6hCik3VjgoQqhRhUP8A3QhBaP1SFsFCECOF1W/KhCqMaqLlQhCo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55575" y="-12954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entury Gothic" pitchFamily="34" charset="0"/>
            </a:endParaRPr>
          </a:p>
        </p:txBody>
      </p:sp>
      <p:sp>
        <p:nvSpPr>
          <p:cNvPr id="16389" name="Obdélník 5"/>
          <p:cNvSpPr>
            <a:spLocks noChangeArrowheads="1"/>
          </p:cNvSpPr>
          <p:nvPr/>
        </p:nvSpPr>
        <p:spPr bwMode="auto">
          <a:xfrm>
            <a:off x="179388" y="6237288"/>
            <a:ext cx="87137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entury Gothic" pitchFamily="34" charset="0"/>
              </a:rPr>
              <a:t>HAJOR. </a:t>
            </a:r>
            <a:r>
              <a:rPr lang="cs-CZ" sz="900" i="1">
                <a:latin typeface="Century Gothic" pitchFamily="34" charset="0"/>
              </a:rPr>
              <a:t>Soubor:Egypt.Giza.Menkaure.01.jpg Skočit na: Navigace, Hledání</a:t>
            </a:r>
            <a:r>
              <a:rPr lang="cs-CZ" sz="900">
                <a:latin typeface="Century Gothic" pitchFamily="34" charset="0"/>
              </a:rPr>
              <a:t> [online]. [cit. 16.5.2013]. Dostupný na WWW: http://cs.wikipedia.org/wiki/Soubor:Egypt.Giza.Menkaure.01.jpg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Zástupný symbol pro obsah 3" descr="800px-Gizeh_Cheops_BW_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481013"/>
            <a:ext cx="8064500" cy="5289550"/>
          </a:xfrm>
        </p:spPr>
      </p:pic>
      <p:sp>
        <p:nvSpPr>
          <p:cNvPr id="17410" name="Obdélník 4"/>
          <p:cNvSpPr>
            <a:spLocks noChangeArrowheads="1"/>
          </p:cNvSpPr>
          <p:nvPr/>
        </p:nvSpPr>
        <p:spPr bwMode="auto">
          <a:xfrm>
            <a:off x="468313" y="5949950"/>
            <a:ext cx="75596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entury Gothic" pitchFamily="34" charset="0"/>
              </a:rPr>
              <a:t>BERTHOLD WERNER. </a:t>
            </a:r>
            <a:r>
              <a:rPr lang="cs-CZ" sz="900" i="1">
                <a:latin typeface="Century Gothic" pitchFamily="34" charset="0"/>
              </a:rPr>
              <a:t>Soubor:Gizeh Cheops BW 1.jpg</a:t>
            </a:r>
            <a:r>
              <a:rPr lang="cs-CZ" sz="900">
                <a:latin typeface="Century Gothic" pitchFamily="34" charset="0"/>
              </a:rPr>
              <a:t> [online]. [cit. 16.5.2013]. Dostupný na WWW: http://cs.wikipedia.org/wiki/Soubor:Egypt.Giza.Menkaure.01.jpg 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9532" y="188640"/>
            <a:ext cx="8352928" cy="864096"/>
          </a:xfrm>
          <a:solidFill>
            <a:schemeClr val="tx1"/>
          </a:solidFill>
        </p:spPr>
        <p:txBody>
          <a:bodyPr>
            <a:noAutofit/>
          </a:bodyPr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cs-CZ" sz="12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/>
            </a:r>
            <a:br>
              <a:rPr lang="cs-CZ" sz="12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</a:br>
            <a:r>
              <a:rPr lang="cs-CZ" sz="1200" b="1" dirty="0" err="1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Rachefova</a:t>
            </a:r>
            <a:r>
              <a:rPr lang="cs-CZ" sz="12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</a:t>
            </a:r>
            <a:r>
              <a:rPr lang="cs-CZ" sz="1200" b="1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pyramida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 u 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  <a:hlinkClick r:id="rId2" action="ppaction://hlinkfile" tooltip="Gíza"/>
              </a:rPr>
              <a:t>Gízy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 je jen o málo menší než největší 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  <a:hlinkClick r:id="rId3" action="ppaction://hlinkfile" tooltip="Pyramida"/>
              </a:rPr>
              <a:t>pyramida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 v 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  <a:hlinkClick r:id="rId4" action="ppaction://hlinkfile" tooltip="Egypt"/>
              </a:rPr>
              <a:t>Egyptě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 postavená pro krále </a:t>
            </a:r>
            <a:r>
              <a:rPr lang="cs-CZ" sz="1200" dirty="0" err="1">
                <a:solidFill>
                  <a:schemeClr val="accent1">
                    <a:tint val="83000"/>
                    <a:satMod val="150000"/>
                  </a:schemeClr>
                </a:solidFill>
                <a:hlinkClick r:id="rId5" action="ppaction://hlinkfile" tooltip="Chufu"/>
              </a:rPr>
              <a:t>Chufua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 (Cheopse), ale z dnešního pohledu se jeví vyšší. Tento dojem vyvolává umístění na výše položeném místě a také do jisté míry strmější sklon stěn. Díky tomu si ji mnoho obdivovatelů plete s 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  <a:hlinkClick r:id="rId6" action="ppaction://hlinkfile" tooltip="Chufuova pyramida"/>
              </a:rPr>
              <a:t>pyramidou </a:t>
            </a:r>
            <a:r>
              <a:rPr lang="cs-CZ" sz="1200" dirty="0" err="1">
                <a:solidFill>
                  <a:schemeClr val="accent1">
                    <a:tint val="83000"/>
                    <a:satMod val="150000"/>
                  </a:schemeClr>
                </a:solidFill>
                <a:hlinkClick r:id="rId6" action="ppaction://hlinkfile" tooltip="Chufuova pyramida"/>
              </a:rPr>
              <a:t>Chufuovou</a:t>
            </a:r>
            <a: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.</a:t>
            </a:r>
            <a:br>
              <a:rPr lang="cs-CZ" sz="1200" dirty="0">
                <a:solidFill>
                  <a:schemeClr val="accent1">
                    <a:tint val="83000"/>
                    <a:satMod val="150000"/>
                  </a:schemeClr>
                </a:solidFill>
              </a:rPr>
            </a:br>
            <a:endParaRPr lang="cs-CZ" sz="12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18434" name="Picture 2" descr="http://upload.wikimedia.org/wikipedia/commons/c/c5/Egypt.Giza.Sphinx.0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7088" y="1179513"/>
            <a:ext cx="7416800" cy="500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Obdélník 3"/>
          <p:cNvSpPr>
            <a:spLocks noChangeArrowheads="1"/>
          </p:cNvSpPr>
          <p:nvPr/>
        </p:nvSpPr>
        <p:spPr bwMode="auto">
          <a:xfrm>
            <a:off x="611188" y="6237288"/>
            <a:ext cx="792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entury Gothic" pitchFamily="34" charset="0"/>
              </a:rPr>
              <a:t>ORIGINAL UPLOADER WAS THAN217 AT EN.WIKIPEDIA. </a:t>
            </a:r>
            <a:r>
              <a:rPr lang="cs-CZ" sz="900" i="1">
                <a:latin typeface="Century Gothic" pitchFamily="34" charset="0"/>
              </a:rPr>
              <a:t>Súbor:Khafre.jpg Prejsť na: navigácia, hľadanie</a:t>
            </a:r>
            <a:r>
              <a:rPr lang="cs-CZ" sz="900">
                <a:latin typeface="Century Gothic" pitchFamily="34" charset="0"/>
              </a:rPr>
              <a:t> [online]. [cit. 16.5.2013]. Dostupný na WWW: </a:t>
            </a:r>
            <a:r>
              <a:rPr lang="cs-CZ" sz="900">
                <a:latin typeface="Century Gothic" pitchFamily="34" charset="0"/>
                <a:hlinkClick r:id="rId8"/>
              </a:rPr>
              <a:t>http://sk.wikipedia.org/wiki/S%C3%BA</a:t>
            </a:r>
            <a:r>
              <a:rPr lang="cs-CZ" sz="900">
                <a:latin typeface="Century Gothic" pitchFamily="34" charset="0"/>
              </a:rPr>
              <a:t> bor:Khafre.jpg 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4572000"/>
          </a:xfrm>
        </p:spPr>
        <p:txBody>
          <a:bodyPr>
            <a:normAutofit fontScale="925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u="sng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Skalní hroby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000" b="1" dirty="0" smtClean="0"/>
              <a:t>- hrobky faraónů vytesané do skalního masívu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/>
              <a:t>                              - typické pro Novou říši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/>
              <a:t>                        - množství </a:t>
            </a:r>
            <a:r>
              <a:rPr lang="cs-CZ" sz="2000" b="1" dirty="0"/>
              <a:t>chodeb a komor podobně jako u </a:t>
            </a:r>
            <a:r>
              <a:rPr lang="cs-CZ" sz="2000" b="1" dirty="0" smtClean="0"/>
              <a:t>pyramid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endParaRPr lang="cs-CZ" sz="2000" b="1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u="sng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Chrámy a chrámové komplexy</a:t>
            </a:r>
            <a:r>
              <a:rPr lang="cs-CZ" sz="20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>
                <a:solidFill>
                  <a:srgbClr val="FF00FF"/>
                </a:solidFill>
              </a:rPr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           </a:t>
            </a:r>
            <a:r>
              <a:rPr lang="cs-CZ" sz="2000" b="1" dirty="0" smtClean="0"/>
              <a:t>               - </a:t>
            </a:r>
            <a:r>
              <a:rPr lang="cs-CZ" sz="2000" b="1" dirty="0"/>
              <a:t>zasvěcené bohům nebo zbožštělým panovníkům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u="sng" dirty="0"/>
              <a:t>Typické znaky</a:t>
            </a:r>
            <a:r>
              <a:rPr lang="cs-CZ" sz="2000" b="1" dirty="0"/>
              <a:t>: </a:t>
            </a:r>
            <a:endParaRPr lang="cs-CZ" sz="2000" b="1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endParaRPr lang="cs-CZ" sz="2000" b="1" dirty="0" smtClean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/>
              <a:t>           - </a:t>
            </a:r>
            <a:r>
              <a:rPr lang="cs-CZ" sz="2000" b="1" dirty="0"/>
              <a:t>monumentalita a osová souměrnost – osou byla cesta bohů </a:t>
            </a:r>
            <a:r>
              <a:rPr lang="cs-CZ" sz="2000" b="1" dirty="0" smtClean="0"/>
              <a:t>                          zdobena </a:t>
            </a:r>
            <a:r>
              <a:rPr lang="cs-CZ" sz="2000" b="1" dirty="0"/>
              <a:t>sfingami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/>
              <a:t>          - </a:t>
            </a:r>
            <a:r>
              <a:rPr lang="cs-CZ" sz="2000" b="1" dirty="0"/>
              <a:t>půdorys chrámu -</a:t>
            </a:r>
            <a:r>
              <a:rPr lang="cs-CZ" sz="2000" b="1" dirty="0" smtClean="0"/>
              <a:t>obdélník</a:t>
            </a:r>
            <a:endParaRPr lang="cs-CZ" sz="2000" b="1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620713"/>
            <a:ext cx="8229600" cy="5364162"/>
          </a:xfrm>
        </p:spPr>
        <p:txBody>
          <a:bodyPr>
            <a:normAutofit/>
          </a:bodyPr>
          <a:lstStyle/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000" b="1" smtClean="0"/>
              <a:t>průčelí – dvě šikmé zdi - pilony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000" b="1" smtClean="0"/>
              <a:t>vstupní brána, zdobená reliéfy, sochami    panovníků nebo obelisky</a:t>
            </a:r>
          </a:p>
          <a:p>
            <a:pPr marL="63500" indent="0">
              <a:lnSpc>
                <a:spcPct val="90000"/>
              </a:lnSpc>
              <a:buFontTx/>
              <a:buChar char="-"/>
            </a:pPr>
            <a:r>
              <a:rPr lang="cs-CZ" sz="2000" b="1" smtClean="0"/>
              <a:t>čtvercová nádvoří lemovaná sloupy –</a:t>
            </a:r>
          </a:p>
          <a:p>
            <a:pPr marL="63500" indent="0">
              <a:lnSpc>
                <a:spcPct val="90000"/>
              </a:lnSpc>
              <a:buFontTx/>
              <a:buChar char="-"/>
            </a:pPr>
            <a:r>
              <a:rPr lang="cs-CZ" sz="2000" b="1" smtClean="0"/>
              <a:t>sloupová síň – řady sloupů dělí síň na několik lodí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endParaRPr lang="cs-CZ" sz="2000" b="1" smtClean="0"/>
          </a:p>
          <a:p>
            <a:pPr marL="63500" indent="0">
              <a:lnSpc>
                <a:spcPct val="90000"/>
              </a:lnSpc>
              <a:buFontTx/>
              <a:buChar char="-"/>
            </a:pPr>
            <a:r>
              <a:rPr lang="cs-CZ" sz="2000" b="1" smtClean="0"/>
              <a:t>za sloupovou síní – svatyně a příbytky</a:t>
            </a:r>
          </a:p>
          <a:p>
            <a:pPr marL="63500" indent="0">
              <a:lnSpc>
                <a:spcPct val="90000"/>
              </a:lnSpc>
              <a:buFontTx/>
              <a:buChar char="-"/>
            </a:pPr>
            <a:r>
              <a:rPr lang="cs-CZ" sz="2000" b="1" smtClean="0"/>
              <a:t> kamenné stropy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000" b="1" smtClean="0"/>
              <a:t> 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000" b="1" u="sng" smtClean="0">
                <a:solidFill>
                  <a:srgbClr val="FF00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Památky: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endParaRPr lang="cs-CZ" sz="2000" b="1" smtClean="0">
              <a:solidFill>
                <a:srgbClr val="FF00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000" b="1" smtClean="0"/>
              <a:t>- Ramesseum-chrám vybudovaný na počest faraona Ramesse a zasvěcen bohu Amónovi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endParaRPr lang="cs-CZ" sz="2000" b="1" smtClean="0"/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000" b="1" smtClean="0"/>
              <a:t>- Amonův chrám v Karnaku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r>
              <a:rPr lang="cs-CZ" sz="2000" b="1" smtClean="0"/>
              <a:t>- Chrámový komplex v Luxoru</a:t>
            </a:r>
          </a:p>
          <a:p>
            <a:pPr marL="63500" indent="0">
              <a:lnSpc>
                <a:spcPct val="90000"/>
              </a:lnSpc>
              <a:buFont typeface="Wingdings 2" pitchFamily="18" charset="2"/>
              <a:buNone/>
            </a:pPr>
            <a:endParaRPr lang="cs-CZ" sz="2000" b="1" smtClean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Documents and Settings\ucitel\Plocha\Nová složka (3)\Megalitické stavby-perspektiva-příloha č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282575"/>
            <a:ext cx="4535487" cy="646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 výukovém materiálu byly použity fotografie a obrázky – /zdroj uveden pod kopiemi/, přednášky dějin umění –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4567</TotalTime>
  <Words>281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Century Gothic</vt:lpstr>
      <vt:lpstr>Arial</vt:lpstr>
      <vt:lpstr>Wingdings 2</vt:lpstr>
      <vt:lpstr>Verdana</vt:lpstr>
      <vt:lpstr>Calibri</vt:lpstr>
      <vt:lpstr>Franklin Gothic Heavy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SlamovaLi</cp:lastModifiedBy>
  <cp:revision>435</cp:revision>
  <dcterms:created xsi:type="dcterms:W3CDTF">2011-07-15T08:45:18Z</dcterms:created>
  <dcterms:modified xsi:type="dcterms:W3CDTF">2013-06-26T10:25:56Z</dcterms:modified>
</cp:coreProperties>
</file>