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5C3F3-AFB0-4C5D-85E2-02A1421006D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ADA08-7085-4E74-A3A7-A7F155D52D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803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5C3F3-AFB0-4C5D-85E2-02A1421006D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ADA08-7085-4E74-A3A7-A7F155D52D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9467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5C3F3-AFB0-4C5D-85E2-02A1421006D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ADA08-7085-4E74-A3A7-A7F155D52D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44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5C3F3-AFB0-4C5D-85E2-02A1421006D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ADA08-7085-4E74-A3A7-A7F155D52D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1976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5C3F3-AFB0-4C5D-85E2-02A1421006D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ADA08-7085-4E74-A3A7-A7F155D52D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6871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5C3F3-AFB0-4C5D-85E2-02A1421006D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ADA08-7085-4E74-A3A7-A7F155D52D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8205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5C3F3-AFB0-4C5D-85E2-02A1421006D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ADA08-7085-4E74-A3A7-A7F155D52D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1277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5C3F3-AFB0-4C5D-85E2-02A1421006D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ADA08-7085-4E74-A3A7-A7F155D52D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1945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5C3F3-AFB0-4C5D-85E2-02A1421006D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ADA08-7085-4E74-A3A7-A7F155D52D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9370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5C3F3-AFB0-4C5D-85E2-02A1421006D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ADA08-7085-4E74-A3A7-A7F155D52D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34701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5C3F3-AFB0-4C5D-85E2-02A1421006D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ADA08-7085-4E74-A3A7-A7F155D52D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069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5C3F3-AFB0-4C5D-85E2-02A1421006D6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8ADA08-7085-4E74-A3A7-A7F155D52D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4044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90170871"/>
              </p:ext>
            </p:extLst>
          </p:nvPr>
        </p:nvGraphicFramePr>
        <p:xfrm>
          <a:off x="1647825" y="404813"/>
          <a:ext cx="5849938" cy="2232023"/>
        </p:xfrm>
        <a:graphic>
          <a:graphicData uri="http://schemas.openxmlformats.org/drawingml/2006/table">
            <a:tbl>
              <a:tblPr firstRow="1" firstCol="1" bandRow="1"/>
              <a:tblGrid>
                <a:gridCol w="1779367"/>
                <a:gridCol w="4070571"/>
              </a:tblGrid>
              <a:tr h="46786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Tomáš Ryba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VY_32_Inovace_Fyzika_2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17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Teplo přijaté a odevzdané - výpočty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550" y="2924175"/>
            <a:ext cx="2628900" cy="199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76856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600" b="1" i="1" u="sng" smtClean="0">
                <a:latin typeface="Calibri" pitchFamily="34" charset="0"/>
                <a:ea typeface="Calibri" pitchFamily="34" charset="0"/>
                <a:cs typeface="Calibri" pitchFamily="34" charset="0"/>
              </a:rPr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žák si procvičí výpočty tepla přijatého nebo odevzdaného</a:t>
            </a:r>
          </a:p>
        </p:txBody>
      </p:sp>
    </p:spTree>
    <p:extLst>
      <p:ext uri="{BB962C8B-B14F-4D97-AF65-F5344CB8AC3E}">
        <p14:creationId xmlns:p14="http://schemas.microsoft.com/office/powerpoint/2010/main" xmlns="" val="266326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28801"/>
            <a:ext cx="7772400" cy="2520280"/>
          </a:xfrm>
        </p:spPr>
        <p:txBody>
          <a:bodyPr>
            <a:noAutofit/>
          </a:bodyPr>
          <a:lstStyle/>
          <a:p>
            <a:r>
              <a:rPr lang="cs-CZ" sz="5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 PŘIJATÉ NEBO ODEVZDANÉ PŘI TEPELNÉ VÝMĚNĚ - výpočty</a:t>
            </a:r>
            <a:endParaRPr lang="cs-CZ" sz="5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3282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 nádobě je voda o hmotnosti 250 g. Jaké teplo </a:t>
            </a:r>
            <a:r>
              <a:rPr lang="cs-CZ" sz="2800" dirty="0" smtClean="0"/>
              <a:t>přijme </a:t>
            </a:r>
            <a:r>
              <a:rPr lang="cs-CZ" sz="2800" dirty="0" smtClean="0"/>
              <a:t>voda, zvýší-li se její teplota o 20 °C?</a:t>
            </a:r>
          </a:p>
          <a:p>
            <a:pPr marL="0" indent="0">
              <a:buNone/>
            </a:pPr>
            <a:r>
              <a:rPr lang="cs-CZ" sz="2800" i="1" dirty="0" smtClean="0"/>
              <a:t>m = 250 g = 0,25 kg</a:t>
            </a:r>
          </a:p>
          <a:p>
            <a:pPr marL="0" indent="0">
              <a:buNone/>
            </a:pPr>
            <a:r>
              <a:rPr lang="cs-CZ" sz="2800" i="1" dirty="0" smtClean="0"/>
              <a:t>(t-t</a:t>
            </a:r>
            <a:r>
              <a:rPr lang="cs-CZ" sz="2800" i="1" baseline="-25000" dirty="0" smtClean="0"/>
              <a:t>0</a:t>
            </a:r>
            <a:r>
              <a:rPr lang="cs-CZ" sz="2800" i="1" dirty="0" smtClean="0"/>
              <a:t>) = 20 °C</a:t>
            </a:r>
          </a:p>
          <a:p>
            <a:pPr marL="0" indent="0">
              <a:buNone/>
            </a:pPr>
            <a:r>
              <a:rPr lang="cs-CZ" sz="2800" i="1" dirty="0" smtClean="0"/>
              <a:t>c(H</a:t>
            </a:r>
            <a:r>
              <a:rPr lang="cs-CZ" sz="2800" i="1" baseline="-25000" dirty="0" smtClean="0"/>
              <a:t>2</a:t>
            </a:r>
            <a:r>
              <a:rPr lang="cs-CZ" sz="2800" i="1" dirty="0" smtClean="0"/>
              <a:t>O) = 4180 J/</a:t>
            </a:r>
            <a:r>
              <a:rPr lang="cs-CZ" sz="2800" i="1" dirty="0" err="1" smtClean="0"/>
              <a:t>kg.°C</a:t>
            </a:r>
            <a:endParaRPr lang="cs-CZ" sz="2800" i="1" dirty="0" smtClean="0"/>
          </a:p>
          <a:p>
            <a:pPr marL="0" indent="0">
              <a:buNone/>
            </a:pPr>
            <a:r>
              <a:rPr lang="cs-CZ" sz="2800" i="1" dirty="0" smtClean="0"/>
              <a:t>Q = ?</a:t>
            </a:r>
            <a:endParaRPr lang="cs-CZ" sz="1200" dirty="0"/>
          </a:p>
          <a:p>
            <a:pPr marL="0" indent="0">
              <a:buNone/>
            </a:pPr>
            <a:r>
              <a:rPr lang="cs-CZ" sz="2800" dirty="0" smtClean="0"/>
              <a:t>Q = </a:t>
            </a:r>
            <a:r>
              <a:rPr lang="cs-CZ" sz="2800" dirty="0" err="1" smtClean="0"/>
              <a:t>c.m</a:t>
            </a:r>
            <a:r>
              <a:rPr lang="cs-CZ" sz="2800" dirty="0" smtClean="0"/>
              <a:t>.(t-t</a:t>
            </a:r>
            <a:r>
              <a:rPr lang="cs-CZ" sz="2800" baseline="-25000" dirty="0" smtClean="0"/>
              <a:t>0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r>
              <a:rPr lang="cs-CZ" sz="2800" dirty="0" smtClean="0"/>
              <a:t>Q = 4180.0,25.20</a:t>
            </a:r>
          </a:p>
          <a:p>
            <a:pPr marL="0" indent="0">
              <a:buNone/>
            </a:pPr>
            <a:r>
              <a:rPr lang="cs-CZ" sz="2800" dirty="0" smtClean="0"/>
              <a:t>Q = </a:t>
            </a:r>
            <a:r>
              <a:rPr lang="cs-CZ" sz="2800" b="1" i="1" u="sng" dirty="0" smtClean="0"/>
              <a:t>20 900 J</a:t>
            </a:r>
            <a:r>
              <a:rPr lang="cs-CZ" sz="2800" dirty="0" smtClean="0"/>
              <a:t> = </a:t>
            </a:r>
            <a:r>
              <a:rPr lang="cs-CZ" sz="2800" b="1" i="1" u="sng" dirty="0" smtClean="0"/>
              <a:t>20,9 </a:t>
            </a:r>
            <a:r>
              <a:rPr lang="cs-CZ" sz="2800" b="1" i="1" u="sng" dirty="0" err="1" smtClean="0"/>
              <a:t>kJ</a:t>
            </a:r>
            <a:endParaRPr lang="cs-CZ" sz="2800" b="1" i="1" u="sng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2800" dirty="0" smtClean="0"/>
              <a:t>Voda </a:t>
            </a:r>
            <a:r>
              <a:rPr lang="cs-CZ" sz="2800" dirty="0" smtClean="0"/>
              <a:t>přijme </a:t>
            </a:r>
            <a:r>
              <a:rPr lang="cs-CZ" sz="2800" dirty="0" smtClean="0"/>
              <a:t>teplo 20,9 </a:t>
            </a:r>
            <a:r>
              <a:rPr lang="cs-CZ" sz="2800" dirty="0" err="1" smtClean="0"/>
              <a:t>kJ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539552" y="3429000"/>
            <a:ext cx="35283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644611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766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V nádobě je voda o hmotnosti 3,5 kg. Jaké teplo odevzdá svému okolí, ochladí-li se o 40 °C, avšak nezmrzne?</a:t>
            </a:r>
          </a:p>
          <a:p>
            <a:pPr marL="0" indent="0">
              <a:buNone/>
            </a:pPr>
            <a:r>
              <a:rPr lang="cs-CZ" sz="2800" i="1" dirty="0" smtClean="0"/>
              <a:t>m = 3,5 kg</a:t>
            </a:r>
          </a:p>
          <a:p>
            <a:pPr marL="0" indent="0">
              <a:buNone/>
            </a:pPr>
            <a:r>
              <a:rPr lang="cs-CZ" sz="2800" i="1" dirty="0" smtClean="0"/>
              <a:t>(t</a:t>
            </a:r>
            <a:r>
              <a:rPr lang="cs-CZ" sz="2800" i="1" baseline="-25000" dirty="0" smtClean="0"/>
              <a:t>0</a:t>
            </a:r>
            <a:r>
              <a:rPr lang="cs-CZ" sz="2800" i="1" dirty="0" smtClean="0"/>
              <a:t>-t) = 40 °C</a:t>
            </a:r>
          </a:p>
          <a:p>
            <a:pPr marL="0" indent="0">
              <a:buNone/>
            </a:pPr>
            <a:r>
              <a:rPr lang="cs-CZ" sz="2800" i="1" dirty="0" smtClean="0"/>
              <a:t>c(H</a:t>
            </a:r>
            <a:r>
              <a:rPr lang="cs-CZ" sz="2800" i="1" baseline="-25000" dirty="0" smtClean="0"/>
              <a:t>2</a:t>
            </a:r>
            <a:r>
              <a:rPr lang="cs-CZ" sz="2800" i="1" dirty="0" smtClean="0"/>
              <a:t>O) = 4180 J/</a:t>
            </a:r>
            <a:r>
              <a:rPr lang="cs-CZ" sz="2800" i="1" dirty="0" err="1" smtClean="0"/>
              <a:t>kg.°C</a:t>
            </a:r>
            <a:endParaRPr lang="cs-CZ" sz="2800" i="1" dirty="0" smtClean="0"/>
          </a:p>
          <a:p>
            <a:pPr marL="0" indent="0">
              <a:buNone/>
            </a:pPr>
            <a:r>
              <a:rPr lang="cs-CZ" sz="2800" i="1" dirty="0" smtClean="0"/>
              <a:t>Q = ?</a:t>
            </a:r>
            <a:endParaRPr lang="cs-CZ" sz="1200" dirty="0"/>
          </a:p>
          <a:p>
            <a:pPr marL="0" indent="0">
              <a:buNone/>
            </a:pPr>
            <a:r>
              <a:rPr lang="cs-CZ" sz="2800" dirty="0" smtClean="0"/>
              <a:t>Q = </a:t>
            </a:r>
            <a:r>
              <a:rPr lang="cs-CZ" sz="2800" dirty="0" err="1" smtClean="0"/>
              <a:t>c.m</a:t>
            </a:r>
            <a:r>
              <a:rPr lang="cs-CZ" sz="2800" dirty="0" smtClean="0"/>
              <a:t>.(t</a:t>
            </a:r>
            <a:r>
              <a:rPr lang="cs-CZ" sz="2800" baseline="-25000" dirty="0" smtClean="0"/>
              <a:t>0</a:t>
            </a:r>
            <a:r>
              <a:rPr lang="cs-CZ" sz="2800" dirty="0" smtClean="0"/>
              <a:t>-t) </a:t>
            </a:r>
          </a:p>
          <a:p>
            <a:pPr marL="0" indent="0">
              <a:buNone/>
            </a:pPr>
            <a:r>
              <a:rPr lang="cs-CZ" sz="2800" dirty="0" smtClean="0"/>
              <a:t>Q = 4180.3,5.40</a:t>
            </a:r>
          </a:p>
          <a:p>
            <a:pPr marL="0" indent="0">
              <a:buNone/>
            </a:pPr>
            <a:r>
              <a:rPr lang="cs-CZ" sz="2800" dirty="0" smtClean="0"/>
              <a:t>Q = </a:t>
            </a:r>
            <a:r>
              <a:rPr lang="cs-CZ" sz="2800" b="1" i="1" u="sng" dirty="0" smtClean="0"/>
              <a:t>585 200 J</a:t>
            </a:r>
            <a:r>
              <a:rPr lang="cs-CZ" sz="2800" dirty="0" smtClean="0"/>
              <a:t> = </a:t>
            </a:r>
            <a:r>
              <a:rPr lang="cs-CZ" sz="2800" b="1" i="1" u="sng" dirty="0" smtClean="0"/>
              <a:t>585 </a:t>
            </a:r>
            <a:r>
              <a:rPr lang="cs-CZ" sz="2800" b="1" i="1" u="sng" dirty="0" err="1" smtClean="0"/>
              <a:t>kJ</a:t>
            </a:r>
            <a:endParaRPr lang="cs-CZ" sz="2800" b="1" i="1" u="sng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2800" dirty="0" smtClean="0"/>
              <a:t>Voda odevzdá teplo svému okolí 585 </a:t>
            </a:r>
            <a:r>
              <a:rPr lang="cs-CZ" sz="2800" dirty="0" err="1" smtClean="0"/>
              <a:t>kJ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539552" y="3789040"/>
            <a:ext cx="345638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67648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Bazén kryté plovárny má délku 50 m, šířku 21 m. Hloubka vody v bazénu je 1,8 m. Teplota vody je 10 °C. Jaké teplo </a:t>
            </a:r>
            <a:r>
              <a:rPr lang="cs-CZ" sz="2800" dirty="0" smtClean="0"/>
              <a:t>přijme </a:t>
            </a:r>
            <a:r>
              <a:rPr lang="cs-CZ" sz="2800" dirty="0" smtClean="0"/>
              <a:t>voda v bazénu, zvýší-li se její teplota na 25 °C?</a:t>
            </a:r>
          </a:p>
          <a:p>
            <a:pPr marL="0" indent="0">
              <a:buNone/>
            </a:pPr>
            <a:r>
              <a:rPr lang="cs-CZ" sz="2800" i="1" dirty="0" smtClean="0"/>
              <a:t>d = 50 m</a:t>
            </a:r>
          </a:p>
          <a:p>
            <a:pPr marL="0" indent="0">
              <a:buNone/>
            </a:pPr>
            <a:r>
              <a:rPr lang="cs-CZ" sz="2800" i="1" dirty="0" smtClean="0"/>
              <a:t>š = 21 m</a:t>
            </a:r>
          </a:p>
          <a:p>
            <a:pPr marL="0" indent="0">
              <a:buNone/>
            </a:pPr>
            <a:r>
              <a:rPr lang="cs-CZ" sz="2800" i="1" dirty="0" smtClean="0"/>
              <a:t>h = 1,8 m</a:t>
            </a:r>
          </a:p>
          <a:p>
            <a:pPr marL="0" indent="0">
              <a:buNone/>
            </a:pPr>
            <a:r>
              <a:rPr lang="cs-CZ" sz="2800" i="1" dirty="0" smtClean="0"/>
              <a:t>t</a:t>
            </a:r>
            <a:r>
              <a:rPr lang="cs-CZ" sz="2800" i="1" baseline="-25000" dirty="0" smtClean="0"/>
              <a:t>0</a:t>
            </a:r>
            <a:r>
              <a:rPr lang="cs-CZ" sz="2800" i="1" dirty="0" smtClean="0"/>
              <a:t> = 10 °C</a:t>
            </a:r>
          </a:p>
          <a:p>
            <a:pPr marL="0" indent="0">
              <a:buNone/>
            </a:pPr>
            <a:r>
              <a:rPr lang="cs-CZ" sz="2800" i="1" dirty="0" smtClean="0"/>
              <a:t>t = 25 °C</a:t>
            </a:r>
          </a:p>
          <a:p>
            <a:pPr marL="0" indent="0">
              <a:buNone/>
            </a:pPr>
            <a:r>
              <a:rPr lang="cs-CZ" sz="2800" i="1" dirty="0" smtClean="0"/>
              <a:t>Q = ?</a:t>
            </a:r>
          </a:p>
          <a:p>
            <a:pPr marL="0" indent="0">
              <a:buNone/>
            </a:pPr>
            <a:r>
              <a:rPr lang="cs-CZ" sz="2800" dirty="0" smtClean="0"/>
              <a:t>Q = </a:t>
            </a:r>
            <a:r>
              <a:rPr lang="cs-CZ" sz="2800" dirty="0" err="1" smtClean="0"/>
              <a:t>c.m</a:t>
            </a:r>
            <a:r>
              <a:rPr lang="cs-CZ" sz="2800" dirty="0" smtClean="0"/>
              <a:t>.(t-t</a:t>
            </a:r>
            <a:r>
              <a:rPr lang="cs-CZ" sz="2800" baseline="-25000" dirty="0" smtClean="0"/>
              <a:t>0</a:t>
            </a:r>
            <a:r>
              <a:rPr lang="cs-CZ" sz="2800" dirty="0" smtClean="0"/>
              <a:t>) 		m = </a:t>
            </a:r>
            <a:r>
              <a:rPr lang="el-GR" sz="2800" dirty="0" smtClean="0"/>
              <a:t>ρ</a:t>
            </a:r>
            <a:r>
              <a:rPr lang="cs-CZ" sz="2800" dirty="0" smtClean="0"/>
              <a:t>.V		V = </a:t>
            </a:r>
            <a:r>
              <a:rPr lang="cs-CZ" sz="2800" dirty="0" err="1" smtClean="0"/>
              <a:t>d.š.h</a:t>
            </a: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539552" y="5373216"/>
            <a:ext cx="345638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923345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 = </a:t>
            </a:r>
            <a:r>
              <a:rPr lang="cs-CZ" sz="2800" dirty="0" err="1" smtClean="0"/>
              <a:t>d.š.h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V = 50.21.1,8</a:t>
            </a:r>
          </a:p>
          <a:p>
            <a:pPr marL="0" indent="0">
              <a:buNone/>
            </a:pPr>
            <a:r>
              <a:rPr lang="cs-CZ" sz="2800" dirty="0" smtClean="0"/>
              <a:t>V = </a:t>
            </a:r>
            <a:r>
              <a:rPr lang="cs-CZ" sz="2800" b="1" i="1" dirty="0" smtClean="0"/>
              <a:t>1 890 m</a:t>
            </a:r>
            <a:r>
              <a:rPr lang="cs-CZ" sz="2800" b="1" i="1" baseline="30000" dirty="0" smtClean="0"/>
              <a:t>3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2800" dirty="0" smtClean="0"/>
              <a:t>m = </a:t>
            </a:r>
            <a:r>
              <a:rPr lang="el-GR" sz="2800" dirty="0" smtClean="0"/>
              <a:t>ρ</a:t>
            </a:r>
            <a:r>
              <a:rPr lang="cs-CZ" sz="2800" dirty="0" smtClean="0"/>
              <a:t>.V			</a:t>
            </a:r>
            <a:r>
              <a:rPr lang="el-GR" sz="2800" dirty="0" smtClean="0"/>
              <a:t> ρ</a:t>
            </a:r>
            <a:r>
              <a:rPr lang="cs-CZ" sz="2800" dirty="0" smtClean="0"/>
              <a:t>(H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O) = 1000 kg/m</a:t>
            </a:r>
            <a:r>
              <a:rPr lang="cs-CZ" sz="2800" baseline="30000" dirty="0" smtClean="0"/>
              <a:t>3</a:t>
            </a:r>
            <a:endParaRPr lang="cs-CZ" sz="2800" baseline="30000" dirty="0"/>
          </a:p>
          <a:p>
            <a:pPr marL="0" indent="0">
              <a:buNone/>
            </a:pPr>
            <a:r>
              <a:rPr lang="cs-CZ" sz="2800" dirty="0" smtClean="0"/>
              <a:t>m = 1000.1890</a:t>
            </a:r>
          </a:p>
          <a:p>
            <a:pPr marL="0" indent="0">
              <a:buNone/>
            </a:pPr>
            <a:r>
              <a:rPr lang="cs-CZ" sz="2800" dirty="0" smtClean="0"/>
              <a:t>m = </a:t>
            </a:r>
            <a:r>
              <a:rPr lang="cs-CZ" sz="2800" b="1" i="1" dirty="0" smtClean="0"/>
              <a:t>1 890 000 kg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2800" dirty="0" smtClean="0"/>
              <a:t>Q = </a:t>
            </a:r>
            <a:r>
              <a:rPr lang="cs-CZ" sz="2800" dirty="0" err="1" smtClean="0"/>
              <a:t>c.m</a:t>
            </a:r>
            <a:r>
              <a:rPr lang="cs-CZ" sz="2800" dirty="0" smtClean="0"/>
              <a:t>.(t-t</a:t>
            </a:r>
            <a:r>
              <a:rPr lang="cs-CZ" sz="2800" baseline="-25000" dirty="0" smtClean="0"/>
              <a:t>0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r>
              <a:rPr lang="cs-CZ" sz="2800" dirty="0" smtClean="0"/>
              <a:t>Q = 4180.1890000.(25-10)</a:t>
            </a:r>
          </a:p>
          <a:p>
            <a:pPr marL="0" indent="0">
              <a:buNone/>
            </a:pPr>
            <a:r>
              <a:rPr lang="cs-CZ" sz="2800" dirty="0" smtClean="0"/>
              <a:t>Q = </a:t>
            </a:r>
            <a:r>
              <a:rPr lang="cs-CZ" sz="2800" b="1" i="1" u="sng" dirty="0" smtClean="0"/>
              <a:t>118 503 000 000 J</a:t>
            </a:r>
            <a:r>
              <a:rPr lang="cs-CZ" sz="2800" b="1" i="1" dirty="0" smtClean="0"/>
              <a:t> </a:t>
            </a:r>
            <a:r>
              <a:rPr lang="cs-CZ" sz="2800" dirty="0" smtClean="0"/>
              <a:t>= </a:t>
            </a:r>
            <a:r>
              <a:rPr lang="cs-CZ" sz="2800" b="1" i="1" u="sng" dirty="0"/>
              <a:t>118,5 GJ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800" dirty="0" smtClean="0"/>
              <a:t>Voda v bazénu </a:t>
            </a:r>
            <a:r>
              <a:rPr lang="cs-CZ" sz="2800" dirty="0" smtClean="0"/>
              <a:t>přijme </a:t>
            </a:r>
            <a:r>
              <a:rPr lang="cs-CZ" sz="2800" dirty="0" smtClean="0"/>
              <a:t>teplo 118,5 GJ.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630506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Teplota měděného kotlíku o hmotnosti 5 kg se zvýší </a:t>
            </a:r>
            <a:r>
              <a:rPr lang="cs-CZ" sz="2800" dirty="0" smtClean="0"/>
              <a:t>                 z </a:t>
            </a:r>
            <a:r>
              <a:rPr lang="cs-CZ" sz="2800" dirty="0" smtClean="0"/>
              <a:t>20 °C na 30 °C. Jaké teplo kotlík při tom </a:t>
            </a:r>
            <a:r>
              <a:rPr lang="cs-CZ" sz="2800" dirty="0" smtClean="0"/>
              <a:t>přijme</a:t>
            </a:r>
            <a:r>
              <a:rPr lang="cs-CZ" sz="2800" dirty="0" smtClean="0"/>
              <a:t>?</a:t>
            </a:r>
          </a:p>
          <a:p>
            <a:pPr marL="0" indent="0">
              <a:buNone/>
            </a:pPr>
            <a:r>
              <a:rPr lang="cs-CZ" sz="2800" i="1" dirty="0" smtClean="0"/>
              <a:t>m = 5 kg</a:t>
            </a:r>
          </a:p>
          <a:p>
            <a:pPr marL="0" indent="0">
              <a:buNone/>
            </a:pPr>
            <a:r>
              <a:rPr lang="cs-CZ" sz="2800" i="1" dirty="0" smtClean="0"/>
              <a:t>t</a:t>
            </a:r>
            <a:r>
              <a:rPr lang="cs-CZ" sz="2800" i="1" baseline="-25000" dirty="0" smtClean="0"/>
              <a:t>0</a:t>
            </a:r>
            <a:r>
              <a:rPr lang="cs-CZ" sz="2800" i="1" dirty="0" smtClean="0"/>
              <a:t> = 20 °C</a:t>
            </a:r>
          </a:p>
          <a:p>
            <a:pPr marL="0" indent="0">
              <a:buNone/>
            </a:pPr>
            <a:r>
              <a:rPr lang="cs-CZ" sz="2800" i="1" dirty="0" smtClean="0"/>
              <a:t>t = 30 °C</a:t>
            </a:r>
          </a:p>
          <a:p>
            <a:pPr marL="0" indent="0">
              <a:buNone/>
            </a:pPr>
            <a:r>
              <a:rPr lang="cs-CZ" sz="2800" i="1" dirty="0" smtClean="0"/>
              <a:t>c(</a:t>
            </a:r>
            <a:r>
              <a:rPr lang="cs-CZ" sz="2800" i="1" dirty="0" err="1" smtClean="0"/>
              <a:t>Cu</a:t>
            </a:r>
            <a:r>
              <a:rPr lang="cs-CZ" sz="2800" i="1" dirty="0" smtClean="0"/>
              <a:t>) = 0,383 </a:t>
            </a:r>
            <a:r>
              <a:rPr lang="cs-CZ" sz="2800" i="1" dirty="0" err="1" smtClean="0"/>
              <a:t>kJ</a:t>
            </a:r>
            <a:r>
              <a:rPr lang="cs-CZ" sz="2800" i="1" dirty="0" smtClean="0"/>
              <a:t>/</a:t>
            </a:r>
            <a:r>
              <a:rPr lang="cs-CZ" sz="2800" i="1" dirty="0" err="1" smtClean="0"/>
              <a:t>kg.°C</a:t>
            </a:r>
            <a:endParaRPr lang="cs-CZ" sz="2800" i="1" dirty="0" smtClean="0"/>
          </a:p>
          <a:p>
            <a:pPr marL="0" indent="0">
              <a:buNone/>
            </a:pPr>
            <a:r>
              <a:rPr lang="cs-CZ" sz="2800" i="1" dirty="0" smtClean="0"/>
              <a:t>Q = ?</a:t>
            </a:r>
          </a:p>
          <a:p>
            <a:pPr marL="0" indent="0">
              <a:buNone/>
            </a:pPr>
            <a:r>
              <a:rPr lang="cs-CZ" sz="2800" dirty="0" smtClean="0"/>
              <a:t>Q = </a:t>
            </a:r>
            <a:r>
              <a:rPr lang="cs-CZ" sz="2800" dirty="0" err="1" smtClean="0"/>
              <a:t>c.m</a:t>
            </a:r>
            <a:r>
              <a:rPr lang="cs-CZ" sz="2800" dirty="0" smtClean="0"/>
              <a:t>.(t-t</a:t>
            </a:r>
            <a:r>
              <a:rPr lang="cs-CZ" sz="2800" baseline="-25000" dirty="0" smtClean="0"/>
              <a:t>0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r>
              <a:rPr lang="cs-CZ" sz="2800" dirty="0" smtClean="0"/>
              <a:t>Q = 0,383.5.(30-20)</a:t>
            </a:r>
          </a:p>
          <a:p>
            <a:pPr marL="0" indent="0">
              <a:buNone/>
            </a:pPr>
            <a:r>
              <a:rPr lang="cs-CZ" sz="2800" dirty="0" smtClean="0"/>
              <a:t>Q = </a:t>
            </a:r>
            <a:r>
              <a:rPr lang="cs-CZ" sz="2800" b="1" i="1" u="sng" dirty="0" smtClean="0"/>
              <a:t>19,15 </a:t>
            </a:r>
            <a:r>
              <a:rPr lang="cs-CZ" sz="2800" b="1" i="1" u="sng" dirty="0" err="1" smtClean="0"/>
              <a:t>kJ</a:t>
            </a:r>
            <a:endParaRPr lang="cs-CZ" sz="2800" b="1" i="1" u="sng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Kotlík </a:t>
            </a:r>
            <a:r>
              <a:rPr lang="cs-CZ" sz="2800" dirty="0" smtClean="0"/>
              <a:t>přijme </a:t>
            </a:r>
            <a:r>
              <a:rPr lang="cs-CZ" sz="2800" dirty="0" smtClean="0"/>
              <a:t>teplo 19,15 </a:t>
            </a:r>
            <a:r>
              <a:rPr lang="cs-CZ" sz="2800" dirty="0" err="1" smtClean="0"/>
              <a:t>kJ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539552" y="3861048"/>
            <a:ext cx="345638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88590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Do hliníkového hrnce o hmotnosti 300 g nalijeme vodu o hmotnosti 1 kg. Teplota hrnce i vody je 15 °C. Jaké teplo </a:t>
            </a:r>
            <a:r>
              <a:rPr lang="cs-CZ" sz="2800" dirty="0" smtClean="0"/>
              <a:t>přijme </a:t>
            </a:r>
            <a:r>
              <a:rPr lang="cs-CZ" sz="2800" dirty="0" smtClean="0"/>
              <a:t>hrnec s vodou, zvýší-li se jejich teplota na 100 °C? Kolik procent tohoto tepla </a:t>
            </a:r>
            <a:r>
              <a:rPr lang="cs-CZ" sz="2800" dirty="0" smtClean="0"/>
              <a:t>přijme </a:t>
            </a:r>
            <a:r>
              <a:rPr lang="cs-CZ" sz="2800" dirty="0" smtClean="0"/>
              <a:t>voda a kolik hrnec?</a:t>
            </a:r>
          </a:p>
          <a:p>
            <a:pPr marL="0" indent="0">
              <a:buNone/>
            </a:pPr>
            <a:r>
              <a:rPr lang="cs-CZ" sz="2800" i="1" dirty="0" smtClean="0"/>
              <a:t>m(Al) = 300 g = 0,3 kg	c(Al) = 0,896 </a:t>
            </a:r>
            <a:r>
              <a:rPr lang="cs-CZ" sz="2800" i="1" dirty="0" err="1" smtClean="0"/>
              <a:t>kJ</a:t>
            </a:r>
            <a:r>
              <a:rPr lang="cs-CZ" sz="2800" i="1" dirty="0" smtClean="0"/>
              <a:t>/</a:t>
            </a:r>
            <a:r>
              <a:rPr lang="cs-CZ" sz="2800" i="1" dirty="0" err="1" smtClean="0"/>
              <a:t>kg.°C</a:t>
            </a:r>
            <a:endParaRPr lang="cs-CZ" sz="2800" i="1" dirty="0" smtClean="0"/>
          </a:p>
          <a:p>
            <a:pPr marL="0" indent="0">
              <a:buNone/>
            </a:pPr>
            <a:r>
              <a:rPr lang="cs-CZ" sz="2800" i="1" dirty="0" smtClean="0"/>
              <a:t>m(H</a:t>
            </a:r>
            <a:r>
              <a:rPr lang="cs-CZ" sz="2800" i="1" baseline="-25000" dirty="0" smtClean="0"/>
              <a:t>2</a:t>
            </a:r>
            <a:r>
              <a:rPr lang="cs-CZ" sz="2800" i="1" dirty="0" smtClean="0"/>
              <a:t>O) = 1 kg		c(H</a:t>
            </a:r>
            <a:r>
              <a:rPr lang="cs-CZ" sz="2800" i="1" baseline="-25000" dirty="0" smtClean="0"/>
              <a:t>2</a:t>
            </a:r>
            <a:r>
              <a:rPr lang="cs-CZ" sz="2800" i="1" dirty="0" smtClean="0"/>
              <a:t>O) = 4,18 </a:t>
            </a:r>
            <a:r>
              <a:rPr lang="cs-CZ" sz="2800" i="1" dirty="0" err="1" smtClean="0"/>
              <a:t>kJ</a:t>
            </a:r>
            <a:r>
              <a:rPr lang="cs-CZ" sz="2800" i="1" dirty="0" smtClean="0"/>
              <a:t>/</a:t>
            </a:r>
            <a:r>
              <a:rPr lang="cs-CZ" sz="2800" i="1" dirty="0" err="1" smtClean="0"/>
              <a:t>kg.°C</a:t>
            </a:r>
            <a:endParaRPr lang="cs-CZ" sz="2800" i="1" dirty="0" smtClean="0"/>
          </a:p>
          <a:p>
            <a:pPr marL="0" indent="0">
              <a:buNone/>
            </a:pPr>
            <a:r>
              <a:rPr lang="cs-CZ" sz="2800" i="1" dirty="0" smtClean="0"/>
              <a:t>t</a:t>
            </a:r>
            <a:r>
              <a:rPr lang="cs-CZ" sz="2800" i="1" baseline="-25000" dirty="0" smtClean="0"/>
              <a:t>0</a:t>
            </a:r>
            <a:r>
              <a:rPr lang="cs-CZ" sz="2800" i="1" dirty="0" smtClean="0"/>
              <a:t> = 15 °C</a:t>
            </a:r>
          </a:p>
          <a:p>
            <a:pPr marL="0" indent="0">
              <a:buNone/>
            </a:pPr>
            <a:r>
              <a:rPr lang="cs-CZ" sz="2800" i="1" dirty="0" smtClean="0"/>
              <a:t>t = 100 °C</a:t>
            </a:r>
          </a:p>
          <a:p>
            <a:pPr marL="0" indent="0">
              <a:buNone/>
            </a:pPr>
            <a:r>
              <a:rPr lang="cs-CZ" sz="2800" i="1" dirty="0" smtClean="0"/>
              <a:t>Q = ?</a:t>
            </a:r>
          </a:p>
          <a:p>
            <a:pPr marL="0" indent="0">
              <a:buNone/>
            </a:pPr>
            <a:r>
              <a:rPr lang="cs-CZ" sz="2800" dirty="0" smtClean="0"/>
              <a:t>Q = </a:t>
            </a:r>
            <a:r>
              <a:rPr lang="cs-CZ" sz="2800" dirty="0" err="1" smtClean="0"/>
              <a:t>c.m</a:t>
            </a:r>
            <a:r>
              <a:rPr lang="cs-CZ" sz="2800" dirty="0" smtClean="0"/>
              <a:t>.(t-t</a:t>
            </a:r>
            <a:r>
              <a:rPr lang="cs-CZ" sz="2800" baseline="-25000" dirty="0" smtClean="0"/>
              <a:t>0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539552" y="5157192"/>
            <a:ext cx="727280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969859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Q(Al) = 0,896.0,3.(100-15)</a:t>
            </a:r>
          </a:p>
          <a:p>
            <a:pPr marL="0" indent="0">
              <a:buNone/>
            </a:pPr>
            <a:r>
              <a:rPr lang="cs-CZ" sz="2800" dirty="0" smtClean="0"/>
              <a:t>Q(Al) = </a:t>
            </a:r>
            <a:r>
              <a:rPr lang="cs-CZ" sz="2800" b="1" i="1" u="sng" dirty="0" smtClean="0"/>
              <a:t>23 </a:t>
            </a:r>
            <a:r>
              <a:rPr lang="cs-CZ" sz="2800" b="1" i="1" u="sng" dirty="0" err="1" smtClean="0"/>
              <a:t>kJ</a:t>
            </a:r>
            <a:endParaRPr lang="cs-CZ" sz="2800" b="1" i="1" u="sng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800" dirty="0" smtClean="0"/>
              <a:t>Q (H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O) = 4,18.1 .(100-15)	</a:t>
            </a:r>
            <a:r>
              <a:rPr lang="cs-CZ" sz="2800" dirty="0"/>
              <a:t>	</a:t>
            </a:r>
            <a:r>
              <a:rPr lang="cs-CZ" sz="2800" dirty="0" smtClean="0"/>
              <a:t>Q = 23+355</a:t>
            </a:r>
          </a:p>
          <a:p>
            <a:pPr marL="0" indent="0">
              <a:buNone/>
            </a:pPr>
            <a:r>
              <a:rPr lang="cs-CZ" sz="2800" dirty="0" smtClean="0"/>
              <a:t>Q (H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O) = </a:t>
            </a:r>
            <a:r>
              <a:rPr lang="cs-CZ" sz="2800" b="1" i="1" u="sng" dirty="0" smtClean="0"/>
              <a:t>355 </a:t>
            </a:r>
            <a:r>
              <a:rPr lang="cs-CZ" sz="2800" b="1" i="1" u="sng" dirty="0" err="1" smtClean="0"/>
              <a:t>kJ</a:t>
            </a:r>
            <a:r>
              <a:rPr lang="cs-CZ" sz="2800" dirty="0" smtClean="0"/>
              <a:t>				Q = </a:t>
            </a:r>
            <a:r>
              <a:rPr lang="cs-CZ" sz="2800" b="1" i="1" u="sng" dirty="0" smtClean="0"/>
              <a:t>378 </a:t>
            </a:r>
            <a:r>
              <a:rPr lang="cs-CZ" sz="2800" b="1" i="1" u="sng" dirty="0" err="1" smtClean="0"/>
              <a:t>kJ</a:t>
            </a:r>
            <a:endParaRPr lang="cs-CZ" sz="2800" b="1" i="1" u="sng" dirty="0" smtClean="0"/>
          </a:p>
          <a:p>
            <a:pPr marL="0" indent="0">
              <a:buNone/>
            </a:pPr>
            <a:endParaRPr lang="cs-CZ" sz="2000" b="1" i="1" u="sng" dirty="0" smtClean="0"/>
          </a:p>
          <a:p>
            <a:pPr marL="0" indent="0">
              <a:buNone/>
            </a:pPr>
            <a:r>
              <a:rPr lang="cs-CZ" sz="2800" dirty="0" smtClean="0"/>
              <a:t>378 ……………… 100%</a:t>
            </a:r>
          </a:p>
          <a:p>
            <a:pPr marL="0" indent="0">
              <a:buNone/>
            </a:pPr>
            <a:r>
              <a:rPr lang="cs-CZ" sz="2800" dirty="0" smtClean="0"/>
              <a:t>355 ……………… x%</a:t>
            </a:r>
          </a:p>
          <a:p>
            <a:pPr marL="0" indent="0">
              <a:buNone/>
            </a:pPr>
            <a:r>
              <a:rPr lang="cs-CZ" sz="2800" dirty="0" smtClean="0"/>
              <a:t>x = 355.100/378</a:t>
            </a:r>
          </a:p>
          <a:p>
            <a:pPr marL="0" indent="0">
              <a:buNone/>
            </a:pPr>
            <a:r>
              <a:rPr lang="cs-CZ" sz="2800" dirty="0" smtClean="0"/>
              <a:t>x = </a:t>
            </a:r>
            <a:r>
              <a:rPr lang="cs-CZ" sz="2800" b="1" i="1" u="sng" dirty="0" smtClean="0"/>
              <a:t>94%</a:t>
            </a:r>
            <a:r>
              <a:rPr lang="cs-CZ" sz="2800" dirty="0" smtClean="0"/>
              <a:t> 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			100 – 94 = </a:t>
            </a:r>
            <a:r>
              <a:rPr lang="cs-CZ" sz="2800" b="1" i="1" u="sng" dirty="0" smtClean="0"/>
              <a:t>6%</a:t>
            </a:r>
            <a:r>
              <a:rPr lang="cs-CZ" sz="2800" dirty="0" smtClean="0"/>
              <a:t> </a:t>
            </a:r>
            <a:r>
              <a:rPr lang="cs-CZ" sz="2800" dirty="0" err="1" smtClean="0"/>
              <a:t>Al</a:t>
            </a:r>
            <a:endParaRPr lang="cs-CZ" sz="2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2800" dirty="0" smtClean="0"/>
              <a:t>Hrnec s vodou </a:t>
            </a:r>
            <a:r>
              <a:rPr lang="cs-CZ" sz="2800" dirty="0" smtClean="0"/>
              <a:t>přijme </a:t>
            </a:r>
            <a:r>
              <a:rPr lang="cs-CZ" sz="2800" dirty="0" smtClean="0"/>
              <a:t>teplo 378 </a:t>
            </a:r>
            <a:r>
              <a:rPr lang="cs-CZ" sz="2800" dirty="0" err="1" smtClean="0"/>
              <a:t>kJ</a:t>
            </a:r>
            <a:r>
              <a:rPr lang="cs-CZ" sz="2800" dirty="0" smtClean="0"/>
              <a:t>, z toho 94% 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	 a 6% </a:t>
            </a:r>
            <a:r>
              <a:rPr lang="cs-CZ" sz="2800" dirty="0" err="1" smtClean="0"/>
              <a:t>Al</a:t>
            </a:r>
            <a:r>
              <a:rPr lang="cs-CZ" sz="2800" dirty="0" smtClean="0"/>
              <a:t>.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539552" y="4149080"/>
            <a:ext cx="302433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3707904" y="3170245"/>
            <a:ext cx="0" cy="864096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467544" y="3191138"/>
            <a:ext cx="0" cy="864096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75108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Železný výkovek o hmotnosti 540 g a teplotě 15 °C byl vložen do pece. Tam zvýšil teplotu na 600 °C, což je teplota potřebná pro další zpracování.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Jaké teplo přijal výkovek?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Jakou teplotu by měla voda o stejné hmotnosti a stejné počáteční teplotě, kdyby přijala stejné teplo? Došlo by k varu vody?</a:t>
            </a:r>
          </a:p>
          <a:p>
            <a:pPr marL="0" indent="0">
              <a:buNone/>
            </a:pPr>
            <a:r>
              <a:rPr lang="cs-CZ" sz="2800" i="1" dirty="0" smtClean="0"/>
              <a:t>m (</a:t>
            </a:r>
            <a:r>
              <a:rPr lang="cs-CZ" sz="2800" i="1" dirty="0" err="1" smtClean="0"/>
              <a:t>Fe</a:t>
            </a:r>
            <a:r>
              <a:rPr lang="cs-CZ" sz="2800" i="1" dirty="0" smtClean="0"/>
              <a:t>) = 540 g = 0,54 kg</a:t>
            </a:r>
          </a:p>
          <a:p>
            <a:pPr marL="0" indent="0">
              <a:buNone/>
            </a:pPr>
            <a:r>
              <a:rPr lang="cs-CZ" sz="2800" i="1" dirty="0"/>
              <a:t>t</a:t>
            </a:r>
            <a:r>
              <a:rPr lang="cs-CZ" sz="2800" i="1" baseline="-25000" dirty="0"/>
              <a:t>0</a:t>
            </a:r>
            <a:r>
              <a:rPr lang="cs-CZ" sz="2800" i="1" dirty="0"/>
              <a:t> = </a:t>
            </a:r>
            <a:r>
              <a:rPr lang="cs-CZ" sz="2800" i="1" dirty="0" smtClean="0"/>
              <a:t>15 </a:t>
            </a:r>
            <a:r>
              <a:rPr lang="cs-CZ" sz="2800" i="1" dirty="0"/>
              <a:t>°C</a:t>
            </a:r>
          </a:p>
          <a:p>
            <a:pPr marL="0" indent="0">
              <a:buNone/>
            </a:pPr>
            <a:r>
              <a:rPr lang="cs-CZ" sz="2800" i="1" dirty="0"/>
              <a:t>t = </a:t>
            </a:r>
            <a:r>
              <a:rPr lang="cs-CZ" sz="2800" i="1" dirty="0" smtClean="0"/>
              <a:t>600 </a:t>
            </a:r>
            <a:r>
              <a:rPr lang="cs-CZ" sz="2800" i="1" dirty="0"/>
              <a:t>°</a:t>
            </a:r>
            <a:r>
              <a:rPr lang="cs-CZ" sz="2800" i="1" dirty="0" smtClean="0"/>
              <a:t>C</a:t>
            </a:r>
          </a:p>
          <a:p>
            <a:pPr marL="0" indent="0">
              <a:buNone/>
            </a:pPr>
            <a:r>
              <a:rPr lang="cs-CZ" sz="2800" i="1" dirty="0" smtClean="0"/>
              <a:t>c(</a:t>
            </a:r>
            <a:r>
              <a:rPr lang="cs-CZ" sz="2800" i="1" dirty="0" err="1" smtClean="0"/>
              <a:t>Fe</a:t>
            </a:r>
            <a:r>
              <a:rPr lang="cs-CZ" sz="2800" i="1" dirty="0" smtClean="0"/>
              <a:t>) = 0,45 </a:t>
            </a:r>
            <a:r>
              <a:rPr lang="cs-CZ" sz="2800" i="1" dirty="0" err="1" smtClean="0"/>
              <a:t>kJ</a:t>
            </a:r>
            <a:r>
              <a:rPr lang="cs-CZ" sz="2800" i="1" dirty="0" smtClean="0"/>
              <a:t>/</a:t>
            </a:r>
            <a:r>
              <a:rPr lang="cs-CZ" sz="2800" i="1" dirty="0" err="1" smtClean="0"/>
              <a:t>kg.°C</a:t>
            </a:r>
            <a:endParaRPr lang="cs-CZ" sz="2800" i="1" dirty="0" smtClean="0"/>
          </a:p>
          <a:p>
            <a:pPr marL="0" indent="0">
              <a:buNone/>
            </a:pPr>
            <a:r>
              <a:rPr lang="cs-CZ" sz="2800" i="1" dirty="0"/>
              <a:t>c(H</a:t>
            </a:r>
            <a:r>
              <a:rPr lang="cs-CZ" sz="2800" i="1" baseline="-25000" dirty="0"/>
              <a:t>2</a:t>
            </a:r>
            <a:r>
              <a:rPr lang="cs-CZ" sz="2800" i="1" dirty="0"/>
              <a:t>O) = 4,18 </a:t>
            </a:r>
            <a:r>
              <a:rPr lang="cs-CZ" sz="2800" i="1" dirty="0" err="1"/>
              <a:t>kJ</a:t>
            </a:r>
            <a:r>
              <a:rPr lang="cs-CZ" sz="2800" i="1" dirty="0"/>
              <a:t>/</a:t>
            </a:r>
            <a:r>
              <a:rPr lang="cs-CZ" sz="2800" i="1" dirty="0" err="1"/>
              <a:t>kg.°C</a:t>
            </a:r>
            <a:endParaRPr lang="cs-CZ" sz="2800" i="1" dirty="0"/>
          </a:p>
          <a:p>
            <a:pPr marL="0" indent="0">
              <a:buNone/>
            </a:pPr>
            <a:r>
              <a:rPr lang="cs-CZ" sz="2800" i="1" dirty="0" smtClean="0"/>
              <a:t>Q = ?		t = ?</a:t>
            </a:r>
            <a:endParaRPr lang="cs-CZ" sz="2800" i="1" dirty="0"/>
          </a:p>
          <a:p>
            <a:pPr marL="0" indent="0">
              <a:buNone/>
            </a:pPr>
            <a:endParaRPr lang="cs-CZ" sz="28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539552" y="6597352"/>
            <a:ext cx="38884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92554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Q = </a:t>
            </a:r>
            <a:r>
              <a:rPr lang="cs-CZ" sz="2800" dirty="0" err="1"/>
              <a:t>c.m</a:t>
            </a:r>
            <a:r>
              <a:rPr lang="cs-CZ" sz="2800" dirty="0"/>
              <a:t>.(t-t</a:t>
            </a:r>
            <a:r>
              <a:rPr lang="cs-CZ" sz="2800" baseline="-25000" dirty="0"/>
              <a:t>0</a:t>
            </a:r>
            <a:r>
              <a:rPr lang="cs-CZ" sz="2800" dirty="0"/>
              <a:t>)</a:t>
            </a:r>
          </a:p>
          <a:p>
            <a:pPr marL="0" indent="0">
              <a:buNone/>
            </a:pPr>
            <a:r>
              <a:rPr lang="cs-CZ" sz="2800" dirty="0" smtClean="0"/>
              <a:t>Q = 0,45.0,54.(600-15) </a:t>
            </a:r>
          </a:p>
          <a:p>
            <a:pPr marL="0" indent="0">
              <a:buNone/>
            </a:pPr>
            <a:r>
              <a:rPr lang="cs-CZ" sz="2800" dirty="0" smtClean="0"/>
              <a:t>Q = </a:t>
            </a:r>
            <a:r>
              <a:rPr lang="cs-CZ" sz="2800" b="1" i="1" u="sng" dirty="0" smtClean="0"/>
              <a:t>142,2 </a:t>
            </a:r>
            <a:r>
              <a:rPr lang="cs-CZ" sz="2800" b="1" i="1" u="sng" dirty="0" err="1" smtClean="0"/>
              <a:t>kJ</a:t>
            </a:r>
            <a:endParaRPr lang="cs-CZ" sz="2800" b="1" i="1" u="sng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142,2 = 4,18.0,54.(t-15)</a:t>
            </a:r>
          </a:p>
          <a:p>
            <a:pPr marL="0" indent="0">
              <a:buNone/>
            </a:pPr>
            <a:r>
              <a:rPr lang="cs-CZ" sz="2800" dirty="0" smtClean="0"/>
              <a:t>63 = t-15</a:t>
            </a:r>
          </a:p>
          <a:p>
            <a:pPr marL="0" indent="0">
              <a:buNone/>
            </a:pPr>
            <a:r>
              <a:rPr lang="cs-CZ" sz="2800" dirty="0" smtClean="0"/>
              <a:t>t = </a:t>
            </a:r>
            <a:r>
              <a:rPr lang="cs-CZ" sz="2800" b="1" i="1" u="sng" dirty="0" smtClean="0"/>
              <a:t>78 °C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Výkovek přijal teplo 142,2 </a:t>
            </a:r>
            <a:r>
              <a:rPr lang="cs-CZ" sz="2800" dirty="0" err="1" smtClean="0"/>
              <a:t>kJ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Voda by měla teplotu 78 °C a varu by nebylo dosaženo.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164522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4"/>
            <a:ext cx="8229600" cy="5184353"/>
          </a:xfrm>
        </p:spPr>
        <p:txBody>
          <a:bodyPr>
            <a:normAutofit/>
          </a:bodyPr>
          <a:lstStyle/>
          <a:p>
            <a:r>
              <a:rPr lang="cs-CZ" sz="2400" dirty="0"/>
              <a:t>KOLÁŘOVÁ, Růžená a Jiří BOHUNĚK. </a:t>
            </a:r>
            <a:r>
              <a:rPr lang="cs-CZ" sz="2400" i="1" dirty="0"/>
              <a:t>Fyzika pro 8. ročník základní školy</a:t>
            </a:r>
            <a:r>
              <a:rPr lang="cs-CZ" sz="2400" dirty="0"/>
              <a:t>. Dotisk 1. vydání. Praha: Prometheus, </a:t>
            </a:r>
            <a:r>
              <a:rPr lang="cs-CZ" sz="2400" dirty="0" err="1"/>
              <a:t>spol.s</a:t>
            </a:r>
            <a:r>
              <a:rPr lang="cs-CZ" sz="2400" dirty="0"/>
              <a:t> r.o., 2008. Učebnice pro základní školy. ISBN 978-80-7196-149-9. </a:t>
            </a:r>
          </a:p>
        </p:txBody>
      </p:sp>
      <p:sp>
        <p:nvSpPr>
          <p:cNvPr id="13315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algn="l"/>
            <a:r>
              <a:rPr lang="cs-CZ" sz="3200" b="1" i="1" u="sng" smtClean="0">
                <a:latin typeface="Calibri" pitchFamily="34" charset="0"/>
                <a:ea typeface="Calibri" pitchFamily="34" charset="0"/>
                <a:cs typeface="Calibri" pitchFamily="34" charset="0"/>
              </a:rPr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xmlns="" val="2855848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>
        <p:cover dir="ld"/>
      </p:transition>
    </mc:Choice>
    <mc:Fallback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629</Words>
  <Application>Microsoft Office PowerPoint</Application>
  <PresentationFormat>Předvádění na obrazovce (4:3)</PresentationFormat>
  <Paragraphs>111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Anotace</vt:lpstr>
      <vt:lpstr>TEPLO PŘIJATÉ NEBO ODEVZDANÉ PŘI TEPELNÉ VÝMĚNĚ - výpočty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TEPLO PŘIJATÉ NEBO ODEVZDANÉ PŘI TEPELNÉ VÝMĚNĚ - výpočty</dc:title>
  <dc:creator>Tom</dc:creator>
  <cp:lastModifiedBy>Dum</cp:lastModifiedBy>
  <cp:revision>30</cp:revision>
  <dcterms:created xsi:type="dcterms:W3CDTF">2012-11-21T19:44:40Z</dcterms:created>
  <dcterms:modified xsi:type="dcterms:W3CDTF">2013-06-26T06:38:08Z</dcterms:modified>
</cp:coreProperties>
</file>