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9"/>
  </p:notesMasterIdLst>
  <p:sldIdLst>
    <p:sldId id="338" r:id="rId2"/>
    <p:sldId id="339" r:id="rId3"/>
    <p:sldId id="278" r:id="rId4"/>
    <p:sldId id="308" r:id="rId5"/>
    <p:sldId id="309" r:id="rId6"/>
    <p:sldId id="340" r:id="rId7"/>
    <p:sldId id="3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CC0000"/>
    <a:srgbClr val="FF00FF"/>
    <a:srgbClr val="FFFFCC"/>
    <a:srgbClr val="FFFF99"/>
    <a:srgbClr val="666699"/>
    <a:srgbClr val="FFFF66"/>
    <a:srgbClr val="FFFFFF"/>
    <a:srgbClr val="F3F31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7663" autoAdjust="0"/>
  </p:normalViewPr>
  <p:slideViewPr>
    <p:cSldViewPr>
      <p:cViewPr varScale="1">
        <p:scale>
          <a:sx n="73" d="100"/>
          <a:sy n="73" d="100"/>
        </p:scale>
        <p:origin x="-9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22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603EA-980F-4452-9BEA-8A3439942D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DD133-DFFB-4214-A556-8C6F1F6F8B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sfingy&amp;start=200&amp;hl=cs&amp;tbo=d&amp;biw=1280&amp;bih=638&amp;tbm=isch&amp;tbnid=9-J61gxYAUWBKM:&amp;imgrefurl=http://cs.wikipedia.org/wiki/Sfinga_(Egypt)&amp;docid=aYF3sD6fI6ACDM&amp;imgurl=http://upload.wikimedia.org/wikipedia/commons/thumb/5/56/WLA_brooklynmuseum_Striding_Sphinx_2.jpg/210px-WLA_brooklynmuseum_Striding_Sphinx_2.jpg&amp;w=210&amp;h=158&amp;ei=xjb5UOCbFMOm0AX6n4CgDA&amp;zoom=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sfingy&amp;start=200&amp;hl=cs&amp;tbo=d&amp;biw=1280&amp;bih=638&amp;tbm=isch&amp;tbnid=9-J61gxYAUWBKM:&amp;imgrefurl=http://cs.wikipedia.org/wiki/Sfinga_(Egypt)&amp;docid=aYF3sD6fI6ACDM&amp;imgurl=http://upload.wikimedia.org/wikipedia/commons/thumb/5/56/WLA_brooklynmuseum_Striding_Sphinx_2.jpg/210px-WLA_brooklynmuseum_Striding_Sphinx_2.jpg&amp;w=210&amp;h=158&amp;ei=xjb5UOCbFMOm0AX6n4CgDA&amp;zoom=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332656"/>
            <a:ext cx="7772400" cy="5112568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500" lnSpcReduction="10000"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1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058253"/>
            <a:ext cx="7848872" cy="5663089"/>
          </a:xfrm>
          <a:prstGeom prst="rect">
            <a:avLst/>
          </a:prstGeom>
          <a:solidFill>
            <a:schemeClr val="tx1">
              <a:lumMod val="6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 anchor="ctr">
            <a:spAutoFit/>
          </a:bodyPr>
          <a:lstStyle/>
          <a:p>
            <a:r>
              <a:rPr lang="cs-CZ" sz="28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</a:rPr>
              <a:t>                            DUM č.13</a:t>
            </a:r>
          </a:p>
          <a:p>
            <a:r>
              <a:rPr lang="cs-CZ" sz="28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</a:rPr>
              <a:t>  </a:t>
            </a:r>
            <a:r>
              <a:rPr lang="cs-CZ" sz="30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Franklin Gothic Heavy" pitchFamily="34" charset="0"/>
              </a:rPr>
              <a:t>výtvarné vyjadřování od nejstarších dob  </a:t>
            </a:r>
          </a:p>
          <a:p>
            <a:endParaRPr lang="cs-CZ" dirty="0" smtClean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Název školy:                 ZŠ Salvátor, Valašské Meziříčí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Číslo  projektu:             CZ.1.07/1.4.00/21.1158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Název výstupu:            VY_32_INOVACE_IX.3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oblast:      Člověk a kultura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obor:         Výtvarná  výchova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Téma:                            Výtvarné vyjadřování od  nejstarších dob-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předměty v hrobkách                                         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Datum:                          2011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Ročník:                          druhý stupeň ZŠ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oblast:       Člověk a společnost –Výtvarná výchova                        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Metodický materiál:    Určeno pro zkvalitnění výuky a motivaci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v hodinách výtvarné výchovy, jako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materiál k hledání stop v dějinách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výtvarného vyjadřování .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Jméno:                         Mgr. Ludmila  Cahová</a:t>
            </a:r>
          </a:p>
          <a:p>
            <a:endParaRPr lang="cs-CZ" sz="1600" dirty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5"/>
            <a:ext cx="7848872" cy="72007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42499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  Výukový materiál má vést k zamyšlení nad vývojem architektury, zdobných prvků staveb od nejstarších dob, dovedností zachytit zdobné prvky - ornament – nalezené předměty v hrobkách.</a:t>
            </a:r>
            <a:endParaRPr lang="cs-CZ" sz="3200" b="1" dirty="0"/>
          </a:p>
        </p:txBody>
      </p:sp>
    </p:spTree>
  </p:cSld>
  <p:clrMapOvr>
    <a:masterClrMapping/>
  </p:clrMapOvr>
  <p:transition spd="med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61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b="1" dirty="0"/>
              <a:t>Skalní chrámy</a:t>
            </a:r>
          </a:p>
          <a:p>
            <a:pPr>
              <a:buNone/>
            </a:pPr>
            <a:r>
              <a:rPr lang="cs-CZ" sz="2000" b="1" dirty="0"/>
              <a:t>Svatyně vytesané do skalního masivu, typický pro Novou říši</a:t>
            </a:r>
          </a:p>
          <a:p>
            <a:pPr>
              <a:buNone/>
            </a:pPr>
            <a:r>
              <a:rPr lang="cs-CZ" sz="2000" b="1" dirty="0"/>
              <a:t>Chrám v Abú </a:t>
            </a:r>
            <a:r>
              <a:rPr lang="cs-CZ" sz="2000" b="1" dirty="0" smtClean="0"/>
              <a:t>Simbil</a:t>
            </a:r>
          </a:p>
          <a:p>
            <a:pPr>
              <a:buNone/>
            </a:pPr>
            <a:endParaRPr lang="cs-CZ" sz="2000" b="1" dirty="0"/>
          </a:p>
          <a:p>
            <a:pPr>
              <a:buNone/>
            </a:pPr>
            <a:r>
              <a:rPr lang="cs-CZ" sz="2000" b="1" u="sng" dirty="0">
                <a:solidFill>
                  <a:srgbClr val="FFFF66"/>
                </a:solidFill>
              </a:rPr>
              <a:t>Sochařství</a:t>
            </a:r>
            <a:endParaRPr lang="cs-CZ" sz="2000" b="1" dirty="0">
              <a:solidFill>
                <a:srgbClr val="FFFF66"/>
              </a:solidFill>
            </a:endParaRPr>
          </a:p>
          <a:p>
            <a:pPr marL="64008" indent="0">
              <a:buNone/>
            </a:pPr>
            <a:r>
              <a:rPr lang="cs-CZ" sz="2000" b="1" dirty="0"/>
              <a:t> </a:t>
            </a:r>
          </a:p>
          <a:p>
            <a:pPr>
              <a:buNone/>
            </a:pPr>
            <a:r>
              <a:rPr lang="cs-CZ" sz="2000" b="1" dirty="0" smtClean="0"/>
              <a:t>     Sloužilo </a:t>
            </a:r>
            <a:r>
              <a:rPr lang="cs-CZ" sz="2000" b="1" dirty="0"/>
              <a:t>k oslavě panovníka, k vnitřní a vnější výzdobě chrámů, hrobek - plastiky, reliéfy…</a:t>
            </a:r>
          </a:p>
          <a:p>
            <a:pPr marL="64008" indent="0">
              <a:buNone/>
            </a:pPr>
            <a:r>
              <a:rPr lang="cs-CZ" sz="2000" b="1" dirty="0"/>
              <a:t> </a:t>
            </a:r>
          </a:p>
          <a:p>
            <a:pPr>
              <a:buNone/>
            </a:pPr>
            <a:r>
              <a:rPr lang="cs-CZ" sz="2000" b="1" dirty="0" smtClean="0"/>
              <a:t>     Oficiální </a:t>
            </a:r>
            <a:r>
              <a:rPr lang="cs-CZ" sz="2000" b="1" dirty="0"/>
              <a:t>sochařství</a:t>
            </a:r>
          </a:p>
          <a:p>
            <a:pPr marL="64008" indent="0" algn="r">
              <a:buNone/>
            </a:pPr>
            <a:r>
              <a:rPr lang="cs-CZ" sz="2000" b="1" dirty="0" smtClean="0"/>
              <a:t>                            </a:t>
            </a:r>
            <a:r>
              <a:rPr lang="cs-CZ" sz="2000" b="1" dirty="0"/>
              <a:t>- sochy panovníků v životních a nadživotních </a:t>
            </a:r>
            <a:r>
              <a:rPr lang="cs-CZ" sz="2000" b="1" dirty="0" smtClean="0"/>
              <a:t>  velikostech </a:t>
            </a:r>
            <a:r>
              <a:rPr lang="cs-CZ" sz="2000" b="1" dirty="0"/>
              <a:t>(kolosy</a:t>
            </a:r>
            <a:r>
              <a:rPr lang="cs-CZ" sz="2000" b="1" dirty="0" smtClean="0"/>
              <a:t>)</a:t>
            </a:r>
          </a:p>
          <a:p>
            <a:pPr>
              <a:buNone/>
            </a:pPr>
            <a:r>
              <a:rPr lang="cs-CZ" sz="2000" b="1" dirty="0" smtClean="0"/>
              <a:t>                            </a:t>
            </a:r>
            <a:r>
              <a:rPr lang="cs-CZ" sz="2000" b="1" dirty="0" smtClean="0"/>
              <a:t>       </a:t>
            </a:r>
            <a:r>
              <a:rPr lang="cs-CZ" sz="2000" b="1" dirty="0" smtClean="0"/>
              <a:t>- </a:t>
            </a:r>
            <a:r>
              <a:rPr lang="cs-CZ" sz="2000" b="1" dirty="0" smtClean="0"/>
              <a:t>sfingy-postavy </a:t>
            </a:r>
            <a:r>
              <a:rPr lang="cs-CZ" sz="2000" b="1" dirty="0" smtClean="0"/>
              <a:t>mající tělo lvice a </a:t>
            </a:r>
            <a:r>
              <a:rPr lang="cs-CZ" sz="2000" b="1" dirty="0" smtClean="0"/>
              <a:t>hlavu člověka</a:t>
            </a: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   </a:t>
            </a:r>
            <a:r>
              <a:rPr lang="cs-CZ" sz="2000" b="1" dirty="0" smtClean="0"/>
              <a:t>                                </a:t>
            </a:r>
            <a:r>
              <a:rPr lang="cs-CZ" sz="2000" b="1" dirty="0" smtClean="0"/>
              <a:t>- pohřební masky (ze zlata, zdobené reliéfy)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2286000" y="-188014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367328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8/82/Six_sphinxes_Serapeum_at_Saqqara_Louv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262075" cy="480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60212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dirty="0" smtClean="0">
                <a:latin typeface="Arial" charset="0"/>
                <a:hlinkClick r:id="rId3"/>
              </a:rPr>
              <a:t>210px‑WLA_</a:t>
            </a:r>
            <a:r>
              <a:rPr lang="cs-CZ" sz="900" dirty="0" err="1" smtClean="0">
                <a:latin typeface="Arial" charset="0"/>
                <a:hlinkClick r:id="rId3"/>
              </a:rPr>
              <a:t>brooklynmuseum</a:t>
            </a:r>
            <a:r>
              <a:rPr lang="cs-CZ" sz="900" dirty="0" smtClean="0">
                <a:latin typeface="Arial" charset="0"/>
                <a:hlinkClick r:id="rId3"/>
              </a:rPr>
              <a:t>_</a:t>
            </a:r>
            <a:r>
              <a:rPr lang="cs-CZ" sz="900" dirty="0" err="1" smtClean="0">
                <a:latin typeface="Arial" charset="0"/>
                <a:hlinkClick r:id="rId3"/>
              </a:rPr>
              <a:t>Striding</a:t>
            </a:r>
            <a:r>
              <a:rPr lang="cs-CZ" sz="900" dirty="0" smtClean="0">
                <a:latin typeface="Arial" charset="0"/>
                <a:hlinkClick r:id="rId3"/>
              </a:rPr>
              <a:t>_</a:t>
            </a:r>
            <a:r>
              <a:rPr lang="cs-CZ" sz="900" dirty="0" err="1" smtClean="0">
                <a:latin typeface="Arial" charset="0"/>
                <a:hlinkClick r:id="rId3"/>
              </a:rPr>
              <a:t>Sphinx</a:t>
            </a:r>
            <a:r>
              <a:rPr lang="cs-CZ" sz="900" dirty="0" smtClean="0">
                <a:latin typeface="Arial" charset="0"/>
                <a:hlinkClick r:id="rId3"/>
              </a:rPr>
              <a:t>_2.jpg</a:t>
            </a:r>
            <a:endParaRPr lang="cs-CZ" sz="900" dirty="0" smtClean="0">
              <a:latin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dirty="0" err="1" smtClean="0">
                <a:latin typeface="Arial" charset="0"/>
              </a:rPr>
              <a:t>cs.wikipedia.org</a:t>
            </a:r>
            <a:endParaRPr lang="cs-CZ" sz="900" dirty="0" smtClean="0"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1901983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5/56/WLA_brooklynmuseum_Striding_Sphinx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77686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83568" y="4980477"/>
            <a:ext cx="8460432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  </a:t>
            </a:r>
            <a:r>
              <a:rPr kumimoji="0" lang="cs-CZ" sz="7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210px‑WLA_</a:t>
            </a:r>
            <a:r>
              <a:rPr kumimoji="0" lang="cs-CZ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brooklynmuseum</a:t>
            </a:r>
            <a:r>
              <a:rPr kumimoji="0" lang="cs-CZ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_</a:t>
            </a:r>
            <a:r>
              <a:rPr kumimoji="0" lang="cs-CZ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Striding</a:t>
            </a:r>
            <a:r>
              <a:rPr kumimoji="0" lang="cs-CZ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_</a:t>
            </a:r>
            <a:r>
              <a:rPr kumimoji="0" lang="cs-CZ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Sphinx</a:t>
            </a:r>
            <a:r>
              <a:rPr kumimoji="0" lang="cs-CZ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_2.jpg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cs.wikipedia.org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6019192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ucitel\Plocha\Nová složka (3)\Geometrické ornamenty - příloha č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60648"/>
            <a:ext cx="4389566" cy="633670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ucitel\Plocha\S7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1412776"/>
            <a:ext cx="4136779" cy="39419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" name="Obdélník 3"/>
          <p:cNvSpPr/>
          <p:nvPr/>
        </p:nvSpPr>
        <p:spPr>
          <a:xfrm>
            <a:off x="251520" y="2204864"/>
            <a:ext cx="8640960" cy="30469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/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výukovém materiálu byly použity fotografie a obrázky – /zdroj uveden pod kopiemi/, přednášky dějin umění – </a:t>
            </a:r>
          </a:p>
          <a:p>
            <a:pPr lvl="0" algn="ctr"/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vlastních zdrojů, bylo čerpáno z knihy Dějiny umění Aloise Bauera - bez přímé citace a texty z Bible. Výukové listy byly zhotoveny autorsky v grafickém programu.  </a:t>
            </a:r>
          </a:p>
          <a:p>
            <a:pPr lvl="0" algn="ctr"/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24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4565</TotalTime>
  <Words>207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Snímek 1</vt:lpstr>
      <vt:lpstr>                 Anotace</vt:lpstr>
      <vt:lpstr>Snímek 3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 materiál</dc:title>
  <dc:creator>ZŠ Salvátor</dc:creator>
  <cp:lastModifiedBy>ZŠ Salvátor</cp:lastModifiedBy>
  <cp:revision>433</cp:revision>
  <dcterms:created xsi:type="dcterms:W3CDTF">2011-07-15T08:45:18Z</dcterms:created>
  <dcterms:modified xsi:type="dcterms:W3CDTF">2013-06-25T09:38:07Z</dcterms:modified>
</cp:coreProperties>
</file>