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9" r:id="rId2"/>
    <p:sldId id="260" r:id="rId3"/>
    <p:sldId id="256" r:id="rId4"/>
    <p:sldId id="257" r:id="rId5"/>
    <p:sldId id="258" r:id="rId6"/>
    <p:sldId id="261" r:id="rId7"/>
    <p:sldId id="262" r:id="rId8"/>
    <p:sldId id="263" r:id="rId9"/>
    <p:sldId id="264" r:id="rId10"/>
    <p:sldId id="270" r:id="rId11"/>
    <p:sldId id="272" r:id="rId12"/>
    <p:sldId id="268" r:id="rId13"/>
    <p:sldId id="269" r:id="rId14"/>
    <p:sldId id="265" r:id="rId15"/>
    <p:sldId id="266" r:id="rId16"/>
    <p:sldId id="267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387A2-5414-4A73-8067-56244081C58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7073CD-2E36-4528-B658-D4F031AEB2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997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obrázek: autor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073CD-2E36-4528-B658-D4F031AEB24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33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6.1.2006 [cit. 2012-11-23]. Dostupné z: http://upload.wikimedia.org/wikipedia/commons/c/c3/Swiss_fuses.jpg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30.4.2006 [cit. 2012-11-23]. Dostupné z: http://upload.wikimedia.org/wikipedia/commons/2/25/Fuse.jpg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5.10.2005 [cit. 2012-11-23]. Dostupné z: http://upload.wikimedia.org/wikipedia/commons/6/6d/Car_fuses.jpg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073CD-2E36-4528-B658-D4F031AEB24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618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9.9.2010 [cit. 2012-11-23]. Dostupné z: http://upload.wikimedia.org/wikipedia/commons/f/fd/Jtecul.jpg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5.5.2009 [cit. 2012-11-23]. Dostupné z: http://upload.wikimedia.org/wikipedia/commons/e/ea/Cicuit_breaker_1_pole.jpg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7073CD-2E36-4528-B658-D4F031AEB24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979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Blesky_1: © Tom Ryba, 2007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Blesky_2: © Tom Ryba, 2007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Blesky_3: © Tom Ryba, 2007</a:t>
            </a:r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A58D698-7E18-49EB-A34F-CA0081C7C6AC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85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49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309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179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80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6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95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245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84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83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CBD7D-BC87-4848-BD88-2CC9060B2A4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E6CAF-063A-46A5-9D52-950815192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699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363440"/>
              </p:ext>
            </p:extLst>
          </p:nvPr>
        </p:nvGraphicFramePr>
        <p:xfrm>
          <a:off x="1647825" y="404813"/>
          <a:ext cx="5849938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9367"/>
                <a:gridCol w="4070571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Tomáš Ryba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VY_32_Inovace_Fyzika_2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Ochrana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před úrazem elektrickým proudem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388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bude vědět, kdy může dojít k úrazu elektrickým proudem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bude znát bezpečné elektrické napětí a proud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bude znát základní bezpečnostní předpisy a zásady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vysvětlí pojmy zkrat, pojistka, jistič, blesk a bleskosvod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dokáže podat první pomoc při úrazu elektrickým proudem</a:t>
            </a:r>
          </a:p>
        </p:txBody>
      </p:sp>
    </p:spTree>
    <p:extLst>
      <p:ext uri="{BB962C8B-B14F-4D97-AF65-F5344CB8AC3E}">
        <p14:creationId xmlns:p14="http://schemas.microsoft.com/office/powerpoint/2010/main" val="246736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2952327"/>
          </a:xfrm>
        </p:spPr>
        <p:txBody>
          <a:bodyPr>
            <a:no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 PŘED ÚRAZEM ELEKTRICKÝM PROUDEM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468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u="sng" dirty="0" smtClean="0"/>
              <a:t>nebezpečí úrazu </a:t>
            </a:r>
            <a:r>
              <a:rPr lang="cs-CZ" dirty="0" smtClean="0"/>
              <a:t>elektrickým proudem vzniká, </a:t>
            </a:r>
            <a:r>
              <a:rPr lang="cs-CZ" b="1" u="sng" dirty="0" smtClean="0"/>
              <a:t>stane-li se tělo</a:t>
            </a:r>
            <a:r>
              <a:rPr lang="cs-CZ" dirty="0" smtClean="0"/>
              <a:t> nebo jeho část </a:t>
            </a:r>
            <a:r>
              <a:rPr lang="cs-CZ" b="1" u="sng" dirty="0" smtClean="0"/>
              <a:t>součástí elektrického obvodu</a:t>
            </a:r>
          </a:p>
          <a:p>
            <a:r>
              <a:rPr lang="cs-CZ" b="1" u="sng" dirty="0" smtClean="0"/>
              <a:t>bezpečné elektrické napětí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i="1" dirty="0" smtClean="0"/>
              <a:t>25 V</a:t>
            </a:r>
            <a:r>
              <a:rPr lang="cs-CZ" dirty="0" smtClean="0"/>
              <a:t> – stejnosměrné napětí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i="1" dirty="0" smtClean="0"/>
              <a:t>12 V</a:t>
            </a:r>
            <a:r>
              <a:rPr lang="cs-CZ" dirty="0" smtClean="0"/>
              <a:t> – střídavé napětí</a:t>
            </a:r>
          </a:p>
          <a:p>
            <a:r>
              <a:rPr lang="cs-CZ" b="1" u="sng" dirty="0" smtClean="0"/>
              <a:t>bezpečný elektrický proud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i="1" dirty="0" smtClean="0"/>
              <a:t>25 mA</a:t>
            </a:r>
            <a:r>
              <a:rPr lang="cs-CZ" dirty="0" smtClean="0"/>
              <a:t> – stejnosměrný proud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i="1" dirty="0" smtClean="0"/>
              <a:t>10 mA</a:t>
            </a:r>
            <a:r>
              <a:rPr lang="cs-CZ" dirty="0" smtClean="0"/>
              <a:t> – střídavý proud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095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doma se používá střídavé napětí </a:t>
            </a:r>
            <a:r>
              <a:rPr lang="cs-CZ" b="1" i="1" dirty="0" smtClean="0"/>
              <a:t>230 V</a:t>
            </a:r>
            <a:r>
              <a:rPr lang="cs-CZ" dirty="0" smtClean="0"/>
              <a:t>, což představuje </a:t>
            </a:r>
            <a:r>
              <a:rPr lang="cs-CZ" b="1" i="1" u="sng" dirty="0" smtClean="0"/>
              <a:t>napětí životu nebezpečné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483768" y="2492896"/>
            <a:ext cx="3888432" cy="3384376"/>
          </a:xfrm>
          <a:prstGeom prst="triangle">
            <a:avLst/>
          </a:prstGeom>
          <a:solidFill>
            <a:srgbClr val="FFFF00"/>
          </a:solidFill>
          <a:ln w="1143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845567" y="3501008"/>
            <a:ext cx="538045" cy="1152128"/>
          </a:xfrm>
          <a:prstGeom prst="line">
            <a:avLst/>
          </a:prstGeom>
          <a:ln w="1111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818273" y="4502714"/>
            <a:ext cx="817368" cy="150422"/>
          </a:xfrm>
          <a:prstGeom prst="line">
            <a:avLst/>
          </a:prstGeom>
          <a:ln w="1111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063760" y="4502714"/>
            <a:ext cx="508240" cy="1176857"/>
          </a:xfrm>
          <a:prstGeom prst="straightConnector1">
            <a:avLst/>
          </a:prstGeom>
          <a:ln w="1111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96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Bezpečnostní předpisy a zásady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nedotýkejte se jakýchkoliv odkrytých el. zařízení, jestliže jsou pod napětím</a:t>
            </a:r>
          </a:p>
          <a:p>
            <a:r>
              <a:rPr lang="cs-CZ" dirty="0" smtClean="0"/>
              <a:t>nikdy nestrkáme drobné předměty do el. zásuvky</a:t>
            </a:r>
          </a:p>
          <a:p>
            <a:r>
              <a:rPr lang="cs-CZ" dirty="0" smtClean="0"/>
              <a:t>nedotýkáme se mokrou rukou el. zařízení připojených k zásuvce</a:t>
            </a:r>
          </a:p>
          <a:p>
            <a:r>
              <a:rPr lang="cs-CZ" dirty="0" smtClean="0"/>
              <a:t>jsme-li ve vodě nebo na mokré podlaze, zásadně nepoužíváme el. spotřebič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34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Bezpečnostní předpisy a zásady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vždy respektujeme návody k obsluze</a:t>
            </a:r>
          </a:p>
          <a:p>
            <a:r>
              <a:rPr lang="cs-CZ" dirty="0" smtClean="0"/>
              <a:t>el. spotřebič přemisťujeme zásadně odpojený</a:t>
            </a:r>
          </a:p>
          <a:p>
            <a:r>
              <a:rPr lang="cs-CZ" dirty="0" smtClean="0"/>
              <a:t>el. spotřebič zapojujeme do zásuvky vypnutý</a:t>
            </a:r>
          </a:p>
          <a:p>
            <a:r>
              <a:rPr lang="cs-CZ" dirty="0" smtClean="0"/>
              <a:t>nikdy nepoužívat el. spotřebič s poškozenou izolaci na přívodní šňůře</a:t>
            </a:r>
          </a:p>
          <a:p>
            <a:r>
              <a:rPr lang="cs-CZ" dirty="0" smtClean="0"/>
              <a:t>nedotýkáme se jednou rukou zapnutého spotřebiče a zároveň druhou rukou např. radiátoru nebo jiných kovových částí, které by mohly být vodivě spojeny se 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02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Bezpečnostní předpisy a zásady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r>
              <a:rPr lang="cs-CZ" dirty="0" smtClean="0"/>
              <a:t>pokud měníme např. žárovku ve svítidle, tak jej vždy odpojíme ze zásuvky</a:t>
            </a:r>
          </a:p>
          <a:p>
            <a:r>
              <a:rPr lang="cs-CZ" dirty="0" smtClean="0"/>
              <a:t>vadné el. spotřebiče svěříme do opravy odborníkům</a:t>
            </a:r>
          </a:p>
          <a:p>
            <a:r>
              <a:rPr lang="cs-CZ" dirty="0" smtClean="0"/>
              <a:t>dbáme nápisů a značek na el. rozvodech a zařízeních</a:t>
            </a:r>
          </a:p>
          <a:p>
            <a:r>
              <a:rPr lang="cs-CZ" dirty="0" smtClean="0"/>
              <a:t>nehrajeme si v blízkosti el. vedení (draci) a nelezeme na sloupy el. vedení</a:t>
            </a:r>
          </a:p>
          <a:p>
            <a:r>
              <a:rPr lang="cs-CZ" dirty="0" smtClean="0"/>
              <a:t>nedotýkáme se drátu spadlých na 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02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b="1" i="1" u="sng" dirty="0" smtClean="0"/>
              <a:t>zkrat</a:t>
            </a:r>
            <a:r>
              <a:rPr lang="cs-CZ" dirty="0" smtClean="0"/>
              <a:t> – nebezpečná situace, kdy dojde ke spojení fázového a nulového vodiče, může vést k požáru</a:t>
            </a:r>
          </a:p>
          <a:p>
            <a:r>
              <a:rPr lang="cs-CZ" b="1" i="1" dirty="0" smtClean="0"/>
              <a:t>tavná pojistka</a:t>
            </a:r>
            <a:r>
              <a:rPr lang="cs-CZ" dirty="0" smtClean="0"/>
              <a:t> nebo </a:t>
            </a:r>
            <a:r>
              <a:rPr lang="cs-CZ" b="1" i="1" dirty="0" smtClean="0"/>
              <a:t>jistič</a:t>
            </a:r>
            <a:r>
              <a:rPr lang="cs-CZ" dirty="0" smtClean="0"/>
              <a:t> chrání el. obvod před poškozením při zkratu</a:t>
            </a:r>
          </a:p>
          <a:p>
            <a:r>
              <a:rPr lang="cs-CZ" b="1" i="1" u="sng" dirty="0" smtClean="0"/>
              <a:t>blesk</a:t>
            </a:r>
            <a:r>
              <a:rPr lang="cs-CZ" dirty="0" smtClean="0"/>
              <a:t> – el. výboj mezi dvěma mraky nebo mezi mrakem a zemí</a:t>
            </a:r>
          </a:p>
          <a:p>
            <a:r>
              <a:rPr lang="cs-CZ" b="1" dirty="0" smtClean="0"/>
              <a:t>bleskosvod</a:t>
            </a:r>
            <a:r>
              <a:rPr lang="cs-CZ" dirty="0" smtClean="0"/>
              <a:t> – chrání budovy před ničivými účinky blesku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09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3/Swiss_fus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58" y="2609191"/>
            <a:ext cx="4697278" cy="388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7658" y="757279"/>
            <a:ext cx="180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Tavná pojistka</a:t>
            </a:r>
            <a:endParaRPr lang="cs-CZ" b="1" i="1" dirty="0"/>
          </a:p>
        </p:txBody>
      </p:sp>
      <p:pic>
        <p:nvPicPr>
          <p:cNvPr id="1028" name="Picture 4" descr="http://upload.wikimedia.org/wikipedia/commons/2/25/Fu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109"/>
            <a:ext cx="6405265" cy="2158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6/6d/Car_fus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107" y="3212976"/>
            <a:ext cx="374573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01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f/fd/Jtecu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470301" cy="430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1984" y="9087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Jistič</a:t>
            </a:r>
            <a:endParaRPr lang="cs-CZ" b="1" i="1" dirty="0"/>
          </a:p>
        </p:txBody>
      </p:sp>
      <p:pic>
        <p:nvPicPr>
          <p:cNvPr id="2052" name="Picture 4" descr="http://upload.wikimedia.org/wikipedia/commons/e/ea/Cicuit_breaker_1_po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4576"/>
            <a:ext cx="3705225" cy="55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54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C:\Users\Tom\Desktop\DUM\fotky\P111036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142875"/>
            <a:ext cx="4868863" cy="292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5" descr="C:\Users\Tom\Desktop\DUM\fotky\P111043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650" y="3044825"/>
            <a:ext cx="5721350" cy="381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6" descr="C:\Users\Tom\Desktop\DUM\fotky\P111038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606550"/>
            <a:ext cx="3870325" cy="387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54868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Blesky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512933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První pomoc při úrazu elektrickým proudem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přerušíme elektrický proud</a:t>
            </a:r>
          </a:p>
          <a:p>
            <a:r>
              <a:rPr lang="cs-CZ" dirty="0" smtClean="0"/>
              <a:t>zasaženého vytáhneme z nebezpečného místa (nesmíme se sami vystavit nebezpečí)</a:t>
            </a:r>
          </a:p>
          <a:p>
            <a:r>
              <a:rPr lang="cs-CZ" dirty="0" smtClean="0"/>
              <a:t>nedotýkáme se holou rukou těla postiženého, vlhkých částí oděvu, ani kovových předmětů spojených s tělem</a:t>
            </a:r>
          </a:p>
          <a:p>
            <a:r>
              <a:rPr lang="cs-CZ" dirty="0" smtClean="0"/>
              <a:t>uvolnit oděv a zkontrolovat tep a dech</a:t>
            </a:r>
          </a:p>
          <a:p>
            <a:r>
              <a:rPr lang="cs-CZ" dirty="0" smtClean="0"/>
              <a:t>zavolat lékaře (155), popř. hasiče (150)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2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1. Kdy hrozí úraz el. proudem?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stane-li se tělo součásti el. obvodu 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2. Jaké je bezpečné stejnosměrné napětí?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25 V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3. Jaký je bezpečný střídavý proud?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10 mA</a:t>
            </a:r>
          </a:p>
        </p:txBody>
      </p:sp>
    </p:spTree>
    <p:extLst>
      <p:ext uri="{BB962C8B-B14F-4D97-AF65-F5344CB8AC3E}">
        <p14:creationId xmlns:p14="http://schemas.microsoft.com/office/powerpoint/2010/main" val="35906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4. Je nutné odpojit svítidlo ze zásuvky při výměně žárovky?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ano, vždy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5. Které součástky chrání el. obvod před zkratem a poškozením spotřebičů?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tavná pojistka a jistič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6. Jak se nazývá el. výboj mezi mraky?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blesk</a:t>
            </a:r>
          </a:p>
        </p:txBody>
      </p:sp>
    </p:spTree>
    <p:extLst>
      <p:ext uri="{BB962C8B-B14F-4D97-AF65-F5344CB8AC3E}">
        <p14:creationId xmlns:p14="http://schemas.microsoft.com/office/powerpoint/2010/main" val="131058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4"/>
            <a:ext cx="8229600" cy="518435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KOLÁŘOVÁ, Růžena, Jiří BOHŮNĚK, Ivan ŠTOLL, Miroslav SVOBODA a Marek WOLF. </a:t>
            </a:r>
            <a:r>
              <a:rPr lang="cs-CZ" sz="2400" i="1" dirty="0" smtClean="0"/>
              <a:t>Fyzika pro 9. ročník základní školy</a:t>
            </a:r>
            <a:r>
              <a:rPr lang="cs-CZ" sz="2400" dirty="0" smtClean="0"/>
              <a:t>. 1.vydání. Praha: Prometheus, spol. s r.o., 2005. Učebnice pro základní školy. ISBN 80-7196-193-0. 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obrázky: autor</a:t>
            </a:r>
          </a:p>
          <a:p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6.1.2006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2012-11-23].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Dostupné z: http://upload.wikimedia.org/wikipedia/commons/c/c3/Swiss_fuses.jpg</a:t>
            </a: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30.4.2006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2012-11-23]. Dostupné z: http://upload.wikimedia.org/wikipedia/commons/2/25/Fuse.jpg</a:t>
            </a:r>
          </a:p>
        </p:txBody>
      </p:sp>
      <p:sp>
        <p:nvSpPr>
          <p:cNvPr id="1331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32009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4"/>
            <a:ext cx="8229600" cy="5256361"/>
          </a:xfrm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5.10.2005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2012-11-23]. Dostupné z: http://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upload.wikimedia.org/wikipedia/commons/6/6d/Car_fuses.jpg</a:t>
            </a:r>
          </a:p>
          <a:p>
            <a:pPr>
              <a:spcBef>
                <a:spcPct val="0"/>
              </a:spcBef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9.9.2010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2012-11-23]. Dostupné z: http://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upload.wikimedia.org/wikipedia/commons/f/fd/Jtecul.jpg</a:t>
            </a:r>
          </a:p>
          <a:p>
            <a:pPr>
              <a:spcBef>
                <a:spcPct val="0"/>
              </a:spcBef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5.5.2009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2012-11-23]. Dostupné z: http://upload.wikimedia.org/wikipedia/commons/e/ea/Cicuit_breaker_1_pole.jpg</a:t>
            </a:r>
          </a:p>
          <a:p>
            <a:pPr>
              <a:spcBef>
                <a:spcPct val="0"/>
              </a:spcBef>
            </a:pPr>
            <a:r>
              <a:rPr lang="cs-CZ" sz="2400" dirty="0" smtClean="0"/>
              <a:t>Blesky_1: © Tom Ryba, 2007</a:t>
            </a:r>
          </a:p>
          <a:p>
            <a:pPr>
              <a:spcBef>
                <a:spcPct val="0"/>
              </a:spcBef>
            </a:pPr>
            <a:r>
              <a:rPr lang="cs-CZ" sz="2400" dirty="0" smtClean="0"/>
              <a:t>Blesky_2: © Tom Ryba, 2007</a:t>
            </a:r>
          </a:p>
          <a:p>
            <a:pPr>
              <a:spcBef>
                <a:spcPct val="0"/>
              </a:spcBef>
            </a:pPr>
            <a:r>
              <a:rPr lang="cs-CZ" sz="2400" dirty="0" smtClean="0"/>
              <a:t>Blesky_3: © Tom Ryba, 2007</a:t>
            </a:r>
          </a:p>
          <a:p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1331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68116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826</Words>
  <Application>Microsoft Office PowerPoint</Application>
  <PresentationFormat>Předvádění na obrazovce (4:3)</PresentationFormat>
  <Paragraphs>100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OCHRANA PŘED ÚRAZEM ELEKTRICKÝM PROUDEM</vt:lpstr>
      <vt:lpstr>Prezentace aplikace PowerPoint</vt:lpstr>
      <vt:lpstr>Prezentace aplikace PowerPoint</vt:lpstr>
      <vt:lpstr>Bezpečnostní předpisy a zásady</vt:lpstr>
      <vt:lpstr>Bezpečnostní předpisy a zásady</vt:lpstr>
      <vt:lpstr>Bezpečnostní předpisy a zásady</vt:lpstr>
      <vt:lpstr>Prezentace aplikace PowerPoint</vt:lpstr>
      <vt:lpstr>Prezentace aplikace PowerPoint</vt:lpstr>
      <vt:lpstr>Prezentace aplikace PowerPoint</vt:lpstr>
      <vt:lpstr>Prezentace aplikace PowerPoint</vt:lpstr>
      <vt:lpstr>První pomoc při úrazu elektrickým proudem</vt:lpstr>
      <vt:lpstr>Otázky a odpovědi</vt:lpstr>
      <vt:lpstr>Otázky a odpovědi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PŘED ÚRAZEM ELEKTRICKÝM PROUDEM</dc:title>
  <dc:creator>Tom</dc:creator>
  <cp:lastModifiedBy>Tom</cp:lastModifiedBy>
  <cp:revision>21</cp:revision>
  <dcterms:created xsi:type="dcterms:W3CDTF">2012-11-25T20:56:54Z</dcterms:created>
  <dcterms:modified xsi:type="dcterms:W3CDTF">2012-12-01T15:56:13Z</dcterms:modified>
</cp:coreProperties>
</file>