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11"/>
  </p:notesMasterIdLst>
  <p:sldIdLst>
    <p:sldId id="348" r:id="rId2"/>
    <p:sldId id="350" r:id="rId3"/>
    <p:sldId id="288" r:id="rId4"/>
    <p:sldId id="287" r:id="rId5"/>
    <p:sldId id="289" r:id="rId6"/>
    <p:sldId id="279" r:id="rId7"/>
    <p:sldId id="291" r:id="rId8"/>
    <p:sldId id="349" r:id="rId9"/>
    <p:sldId id="3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CC0000"/>
    <a:srgbClr val="FF00FF"/>
    <a:srgbClr val="FFFFCC"/>
    <a:srgbClr val="FFFF99"/>
    <a:srgbClr val="666699"/>
    <a:srgbClr val="FFFF66"/>
    <a:srgbClr val="FFFFFF"/>
    <a:srgbClr val="F3F31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7663" autoAdjust="0"/>
  </p:normalViewPr>
  <p:slideViewPr>
    <p:cSldViewPr>
      <p:cViewPr varScale="1">
        <p:scale>
          <a:sx n="73" d="100"/>
          <a:sy n="73" d="100"/>
        </p:scale>
        <p:origin x="-99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20" y="22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603EA-980F-4452-9BEA-8A3439942DC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DD133-DFFB-4214-A556-8C6F1F6F8B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2DD133-DFFB-4214-A556-8C6F1F6F8B32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DB4A91D-E5D1-4B5C-BB44-EBFCB2709DE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994E3F0-4CD1-43A2-9B0D-A425A72556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ransition spd="med">
    <p:newsflash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332656"/>
            <a:ext cx="7772400" cy="5112568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7500" lnSpcReduction="100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2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sng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1400" b="0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14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058253"/>
            <a:ext cx="7848872" cy="5663089"/>
          </a:xfrm>
          <a:prstGeom prst="rect">
            <a:avLst/>
          </a:prstGeom>
          <a:solidFill>
            <a:schemeClr val="tx1">
              <a:lumMod val="65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 anchor="ctr">
            <a:spAutoFit/>
          </a:bodyPr>
          <a:lstStyle/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                           DUM č.14</a:t>
            </a:r>
          </a:p>
          <a:p>
            <a:r>
              <a:rPr lang="cs-CZ" sz="28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</a:rPr>
              <a:t>  </a:t>
            </a:r>
            <a:r>
              <a:rPr lang="cs-CZ" sz="3000" b="1" cap="small" spc="10" dirty="0" smtClean="0">
                <a:solidFill>
                  <a:srgbClr val="FF0000"/>
                </a:solidFill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  <a:uFill>
                  <a:solidFill>
                    <a:srgbClr val="FF0000"/>
                  </a:solidFill>
                </a:uFill>
                <a:latin typeface="Franklin Gothic Heavy" pitchFamily="34" charset="0"/>
              </a:rPr>
              <a:t>výtvarné vyjadřování od nejstarších dob  </a:t>
            </a:r>
          </a:p>
          <a:p>
            <a:endParaRPr lang="cs-CZ" dirty="0" smtClean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školy:                 ZŠ Salvátor, Valašské Meziříčí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Číslo  projektu:             CZ.1.07/1.4.00/21.1158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Název výstupu:            VY_32_INOVACE_VI.1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Člověk a kultura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obor:         Výtvarná  výchova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Téma:                            Výtvarné vyjadřování od  nejstarších dob-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výroba nádoby              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Datum:                          2011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Ročník:                          druhý stupeň ZŠ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Vzdělávací oblast:       Člověk a společnost –Výtvarná výchova                        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Metodický materiál:    Určeno pro zkvalitnění výuky a motivaci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 hodinách výtvarné výchovy, jako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materiál k hledání stop v dějinách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                                       výtvarného vyjadřování . </a:t>
            </a:r>
          </a:p>
          <a:p>
            <a:r>
              <a:rPr lang="cs-CZ" dirty="0" smtClean="0">
                <a:effectLst>
                  <a:outerShdw blurRad="342900" dist="50800" dir="600000" algn="ctr" rotWithShape="0">
                    <a:srgbClr val="FFFFCC">
                      <a:alpha val="82745"/>
                    </a:srgbClr>
                  </a:outerShdw>
                </a:effectLst>
              </a:rPr>
              <a:t>   Jméno:                          Mgr. Ludmila  Cahová</a:t>
            </a:r>
          </a:p>
          <a:p>
            <a:endParaRPr lang="cs-CZ" sz="1600" dirty="0">
              <a:effectLst>
                <a:outerShdw blurRad="342900" dist="50800" dir="600000" algn="ctr" rotWithShape="0">
                  <a:srgbClr val="FFFFCC">
                    <a:alpha val="82745"/>
                  </a:srgbClr>
                </a:outerShdw>
              </a:effectLst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5"/>
            <a:ext cx="7848872" cy="72007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2499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Výukový materiál má vést k zamyšlení nad vývojem ručně zdobených a vyráběných  předmětů denní potřeby, od nejstarších dob - a dovedností vyrobit jednoduchou nádobu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</p:cSld>
  <p:clrMapOvr>
    <a:masterClrMapping/>
  </p:clrMapOvr>
  <p:transition spd="med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215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/>
              <a:t>Neoficiální sochařství </a:t>
            </a:r>
          </a:p>
          <a:p>
            <a:pPr algn="r">
              <a:buNone/>
            </a:pPr>
            <a:r>
              <a:rPr lang="cs-CZ" sz="2000" b="1" dirty="0" smtClean="0"/>
              <a:t>                               - dřevěné plastiky (sošky služek, otroků, zvířat) vkládané do hrobů</a:t>
            </a:r>
          </a:p>
          <a:p>
            <a:pPr>
              <a:buNone/>
            </a:pPr>
            <a:r>
              <a:rPr lang="cs-CZ" sz="2000" b="1" dirty="0" smtClean="0"/>
              <a:t>                                         </a:t>
            </a:r>
            <a:r>
              <a:rPr lang="cs-CZ" sz="2000" b="1" dirty="0"/>
              <a:t>- portrétní sochy</a:t>
            </a:r>
          </a:p>
          <a:p>
            <a:pPr>
              <a:buNone/>
            </a:pPr>
            <a:r>
              <a:rPr lang="cs-CZ" sz="2000" b="1" dirty="0"/>
              <a:t>                               </a:t>
            </a:r>
            <a:r>
              <a:rPr lang="cs-CZ" sz="2000" b="1" dirty="0" smtClean="0"/>
              <a:t>          - </a:t>
            </a:r>
            <a:r>
              <a:rPr lang="cs-CZ" sz="2000" b="1" dirty="0"/>
              <a:t>sádrové odlitky hlav (podle </a:t>
            </a:r>
            <a:r>
              <a:rPr lang="cs-CZ" sz="2000" b="1" dirty="0" smtClean="0"/>
              <a:t>kterých</a:t>
            </a:r>
          </a:p>
          <a:p>
            <a:pPr>
              <a:buNone/>
            </a:pPr>
            <a:r>
              <a:rPr lang="cs-CZ" sz="2000" b="1" dirty="0" smtClean="0"/>
              <a:t>                                           </a:t>
            </a:r>
            <a:r>
              <a:rPr lang="cs-CZ" sz="2000" b="1" dirty="0"/>
              <a:t>se tesaly sochy)</a:t>
            </a:r>
          </a:p>
          <a:p>
            <a:endParaRPr lang="cs-CZ" sz="2000" b="1" dirty="0"/>
          </a:p>
          <a:p>
            <a:endParaRPr lang="cs-CZ" sz="2000" b="1" dirty="0"/>
          </a:p>
          <a:p>
            <a:pPr>
              <a:buNone/>
            </a:pPr>
            <a:r>
              <a:rPr lang="cs-CZ" sz="2000" b="1" dirty="0" smtClean="0"/>
              <a:t>Typické </a:t>
            </a:r>
            <a:r>
              <a:rPr lang="cs-CZ" sz="2000" b="1" dirty="0"/>
              <a:t>znaky:</a:t>
            </a:r>
          </a:p>
          <a:p>
            <a:pPr algn="r">
              <a:buNone/>
            </a:pPr>
            <a:r>
              <a:rPr lang="cs-CZ" sz="2000" b="1" dirty="0" smtClean="0"/>
              <a:t>                           </a:t>
            </a:r>
            <a:r>
              <a:rPr lang="cs-CZ" sz="2000" b="1" dirty="0"/>
              <a:t>- zákon </a:t>
            </a:r>
            <a:r>
              <a:rPr lang="cs-CZ" sz="2000" b="1" dirty="0" err="1"/>
              <a:t>frontality</a:t>
            </a:r>
            <a:r>
              <a:rPr lang="cs-CZ" sz="2000" b="1" dirty="0"/>
              <a:t> (plastiky bez pohybu, v čelním pohledu nebo z profilu)</a:t>
            </a:r>
          </a:p>
          <a:p>
            <a:pPr>
              <a:buNone/>
            </a:pPr>
            <a:r>
              <a:rPr lang="cs-CZ" sz="2000" b="1" dirty="0" smtClean="0"/>
              <a:t>                                        </a:t>
            </a:r>
            <a:r>
              <a:rPr lang="cs-CZ" sz="2000" b="1" dirty="0"/>
              <a:t>- strnulá přísnost a monumentalita</a:t>
            </a:r>
          </a:p>
          <a:p>
            <a:pPr>
              <a:buNone/>
            </a:pPr>
            <a:r>
              <a:rPr lang="cs-CZ" sz="2000" b="1" dirty="0"/>
              <a:t>                              </a:t>
            </a:r>
            <a:r>
              <a:rPr lang="cs-CZ" sz="2000" b="1" dirty="0" smtClean="0"/>
              <a:t>           </a:t>
            </a:r>
            <a:r>
              <a:rPr lang="cs-CZ" sz="2000" b="1" dirty="0"/>
              <a:t>- časté polychromování</a:t>
            </a:r>
          </a:p>
          <a:p>
            <a:pPr algn="r">
              <a:buNone/>
            </a:pPr>
            <a:r>
              <a:rPr lang="cs-CZ" sz="2000" b="1" dirty="0" smtClean="0"/>
              <a:t>                                    </a:t>
            </a:r>
            <a:r>
              <a:rPr lang="cs-CZ" sz="2000" b="1" dirty="0"/>
              <a:t>- na místo očí vkládání drahých kamenů (inkrustace)</a:t>
            </a:r>
          </a:p>
          <a:p>
            <a:pPr>
              <a:buNone/>
            </a:pPr>
            <a:r>
              <a:rPr lang="cs-CZ" sz="2000" b="1" dirty="0"/>
              <a:t>                              </a:t>
            </a:r>
            <a:r>
              <a:rPr lang="cs-CZ" sz="2000" b="1" dirty="0" smtClean="0"/>
              <a:t>          </a:t>
            </a:r>
            <a:r>
              <a:rPr lang="cs-CZ" sz="2000" b="1" dirty="0"/>
              <a:t>- usmívající se </a:t>
            </a:r>
            <a:r>
              <a:rPr lang="cs-CZ" sz="2000" b="1" dirty="0" smtClean="0"/>
              <a:t>výrazy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2286000" y="-188014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67328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Autofit/>
          </a:bodyPr>
          <a:lstStyle/>
          <a:p>
            <a:endParaRPr lang="cs-CZ" sz="2000" dirty="0" smtClean="0"/>
          </a:p>
          <a:p>
            <a:pPr marL="64008" indent="0">
              <a:buNone/>
            </a:pPr>
            <a:r>
              <a:rPr lang="cs-CZ" sz="2000" dirty="0"/>
              <a:t> </a:t>
            </a:r>
          </a:p>
          <a:p>
            <a:pPr marL="64008" indent="0">
              <a:buNone/>
            </a:pPr>
            <a:r>
              <a:rPr lang="cs-CZ" sz="2000" dirty="0"/>
              <a:t>  </a:t>
            </a:r>
          </a:p>
          <a:p>
            <a:pPr>
              <a:buNone/>
            </a:pPr>
            <a:r>
              <a:rPr lang="cs-CZ" sz="2000" b="1" u="sng" dirty="0"/>
              <a:t>Památky:</a:t>
            </a:r>
            <a:endParaRPr lang="cs-CZ" sz="2000" b="1" dirty="0"/>
          </a:p>
          <a:p>
            <a:pPr marL="64008" indent="0">
              <a:buNone/>
            </a:pPr>
            <a:r>
              <a:rPr lang="cs-CZ" sz="2000" b="1" dirty="0"/>
              <a:t>                                       </a:t>
            </a:r>
            <a:r>
              <a:rPr lang="cs-CZ" sz="2000" b="1" dirty="0" smtClean="0"/>
              <a:t>     </a:t>
            </a:r>
            <a:r>
              <a:rPr lang="cs-CZ" sz="2000" b="1" dirty="0" smtClean="0"/>
              <a:t> </a:t>
            </a:r>
            <a:r>
              <a:rPr lang="cs-CZ" sz="2000" b="1" dirty="0"/>
              <a:t>- sfinga v Gíze</a:t>
            </a:r>
          </a:p>
          <a:p>
            <a:pPr marL="64008" indent="0">
              <a:buNone/>
            </a:pPr>
            <a:r>
              <a:rPr lang="cs-CZ" sz="2000" b="1" dirty="0"/>
              <a:t>                                       </a:t>
            </a:r>
            <a:r>
              <a:rPr lang="cs-CZ" sz="2000" b="1" dirty="0" smtClean="0"/>
              <a:t>    </a:t>
            </a:r>
            <a:r>
              <a:rPr lang="cs-CZ" sz="2000" b="1" dirty="0" smtClean="0"/>
              <a:t>  </a:t>
            </a:r>
            <a:r>
              <a:rPr lang="cs-CZ" sz="2000" b="1" dirty="0"/>
              <a:t>- sochy panovníků</a:t>
            </a:r>
          </a:p>
          <a:p>
            <a:pPr marL="64008" indent="0" algn="r">
              <a:buNone/>
            </a:pPr>
            <a:r>
              <a:rPr lang="cs-CZ" sz="2000" b="1" dirty="0" smtClean="0"/>
              <a:t>                             </a:t>
            </a:r>
            <a:r>
              <a:rPr lang="cs-CZ" sz="2000" b="1" dirty="0" smtClean="0"/>
              <a:t>    </a:t>
            </a:r>
            <a:r>
              <a:rPr lang="cs-CZ" sz="2000" b="1" dirty="0" smtClean="0"/>
              <a:t>- </a:t>
            </a:r>
            <a:r>
              <a:rPr lang="cs-CZ" sz="2000" b="1" dirty="0"/>
              <a:t>Sedící písař (portrétní soška vysokého úředníka)</a:t>
            </a:r>
          </a:p>
          <a:p>
            <a:pPr algn="r">
              <a:buNone/>
            </a:pPr>
            <a:r>
              <a:rPr lang="cs-CZ" sz="2000" b="1" dirty="0" smtClean="0"/>
              <a:t>                                   </a:t>
            </a:r>
            <a:r>
              <a:rPr lang="cs-CZ" sz="2000" b="1" dirty="0"/>
              <a:t>- </a:t>
            </a:r>
            <a:r>
              <a:rPr lang="cs-CZ" sz="2000" b="1" dirty="0" err="1"/>
              <a:t>Saltova</a:t>
            </a:r>
            <a:r>
              <a:rPr lang="cs-CZ" sz="2000" b="1" dirty="0"/>
              <a:t> (červená) hlava (snaha zachytit charakteristický výraz</a:t>
            </a:r>
            <a:r>
              <a:rPr lang="cs-CZ" sz="2000" b="1" dirty="0" smtClean="0"/>
              <a:t>)</a:t>
            </a:r>
          </a:p>
          <a:p>
            <a:pPr marL="64008" indent="0">
              <a:buNone/>
            </a:pPr>
            <a:endParaRPr lang="cs-CZ" sz="2000" b="1" dirty="0"/>
          </a:p>
          <a:p>
            <a:pPr>
              <a:buNone/>
            </a:pPr>
            <a:r>
              <a:rPr lang="cs-CZ" sz="2000" b="1" dirty="0"/>
              <a:t>                                        - </a:t>
            </a:r>
            <a:r>
              <a:rPr lang="cs-CZ" sz="2000" b="1" dirty="0" err="1"/>
              <a:t>Rahotep</a:t>
            </a:r>
            <a:r>
              <a:rPr lang="cs-CZ" sz="2000" b="1" dirty="0"/>
              <a:t> s manželkou </a:t>
            </a:r>
            <a:r>
              <a:rPr lang="cs-CZ" sz="2000" b="1" dirty="0" err="1"/>
              <a:t>Nefertou</a:t>
            </a:r>
            <a:endParaRPr lang="cs-CZ" sz="2000" b="1" dirty="0"/>
          </a:p>
          <a:p>
            <a:pPr>
              <a:buNone/>
            </a:pPr>
            <a:r>
              <a:rPr lang="cs-CZ" sz="2000" b="1" dirty="0"/>
              <a:t>                                        - zlatá pohřební maska </a:t>
            </a:r>
            <a:r>
              <a:rPr lang="cs-CZ" sz="2000" b="1" dirty="0" err="1"/>
              <a:t>Tutanchamóna</a:t>
            </a:r>
            <a:endParaRPr lang="cs-CZ" sz="2000" b="1" dirty="0"/>
          </a:p>
          <a:p>
            <a:pPr>
              <a:buNone/>
            </a:pPr>
            <a:r>
              <a:rPr lang="cs-CZ" sz="2000" b="1" dirty="0"/>
              <a:t>                                        - sfinga z růžové žuly</a:t>
            </a:r>
          </a:p>
          <a:p>
            <a:pPr>
              <a:buNone/>
            </a:pPr>
            <a:r>
              <a:rPr lang="cs-CZ" sz="2000" b="1" dirty="0"/>
              <a:t>                                        - sošky z </a:t>
            </a:r>
            <a:r>
              <a:rPr lang="cs-CZ" sz="2000" b="1" dirty="0" err="1"/>
              <a:t>Meketréova</a:t>
            </a:r>
            <a:r>
              <a:rPr lang="cs-CZ" sz="2000" b="1" dirty="0"/>
              <a:t> </a:t>
            </a:r>
            <a:r>
              <a:rPr lang="cs-CZ" sz="2000" b="1" dirty="0" smtClean="0"/>
              <a:t>hrobu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2286000" y="-188014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67328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51872"/>
            <a:ext cx="8229600" cy="590612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dirty="0" smtClean="0"/>
              <a:t>                                        </a:t>
            </a:r>
            <a:r>
              <a:rPr lang="cs-CZ" sz="2000" b="1" dirty="0"/>
              <a:t>- Kolosy </a:t>
            </a:r>
            <a:r>
              <a:rPr lang="cs-CZ" sz="2000" b="1" dirty="0" err="1"/>
              <a:t>Nemnóvy</a:t>
            </a:r>
            <a:endParaRPr lang="cs-CZ" sz="2000" b="1" dirty="0"/>
          </a:p>
          <a:p>
            <a:pPr>
              <a:buNone/>
            </a:pPr>
            <a:r>
              <a:rPr lang="cs-CZ" sz="2000" b="1" dirty="0"/>
              <a:t>                                        - sedící sochy královny </a:t>
            </a:r>
            <a:r>
              <a:rPr lang="cs-CZ" sz="2000" b="1" dirty="0" err="1"/>
              <a:t>Hatšepsotewy</a:t>
            </a:r>
            <a:r>
              <a:rPr lang="cs-CZ" sz="2000" b="1" dirty="0"/>
              <a:t> a </a:t>
            </a:r>
            <a:r>
              <a:rPr lang="cs-CZ" sz="2000" b="1" dirty="0" err="1"/>
              <a:t>Thutmóse</a:t>
            </a:r>
            <a:r>
              <a:rPr lang="cs-CZ" sz="2000" b="1" dirty="0"/>
              <a:t> III.</a:t>
            </a:r>
          </a:p>
          <a:p>
            <a:pPr>
              <a:buNone/>
            </a:pPr>
            <a:r>
              <a:rPr lang="cs-CZ" sz="2000" b="1" dirty="0"/>
              <a:t>                                        - hlava královny </a:t>
            </a:r>
            <a:r>
              <a:rPr lang="cs-CZ" sz="2000" b="1" dirty="0" err="1"/>
              <a:t>Nefertiti</a:t>
            </a:r>
            <a:r>
              <a:rPr lang="cs-CZ" sz="2000" b="1" dirty="0"/>
              <a:t> </a:t>
            </a:r>
          </a:p>
          <a:p>
            <a:pPr>
              <a:buNone/>
            </a:pPr>
            <a:r>
              <a:rPr lang="cs-CZ" sz="2000" b="1" dirty="0"/>
              <a:t> </a:t>
            </a:r>
          </a:p>
          <a:p>
            <a:pPr>
              <a:buNone/>
            </a:pPr>
            <a:r>
              <a:rPr lang="cs-CZ" sz="2000" b="1" dirty="0"/>
              <a:t> </a:t>
            </a:r>
          </a:p>
          <a:p>
            <a:pPr>
              <a:buNone/>
            </a:pPr>
            <a:r>
              <a:rPr lang="cs-CZ" sz="2000" b="1" dirty="0" smtClean="0"/>
              <a:t>     Reliéfy </a:t>
            </a:r>
            <a:endParaRPr lang="cs-CZ" sz="2000" b="1" dirty="0"/>
          </a:p>
          <a:p>
            <a:pPr>
              <a:buNone/>
            </a:pPr>
            <a:r>
              <a:rPr lang="cs-CZ" sz="2000" b="1" dirty="0"/>
              <a:t> </a:t>
            </a:r>
          </a:p>
          <a:p>
            <a:pPr>
              <a:buNone/>
            </a:pPr>
            <a:r>
              <a:rPr lang="cs-CZ" sz="2000" b="1" dirty="0"/>
              <a:t>    </a:t>
            </a:r>
            <a:r>
              <a:rPr lang="cs-CZ" sz="2000" b="1" dirty="0" smtClean="0"/>
              <a:t>- </a:t>
            </a:r>
            <a:r>
              <a:rPr lang="cs-CZ" sz="2000" b="1" dirty="0"/>
              <a:t>měly blíže k malbě než k sochařství,</a:t>
            </a:r>
          </a:p>
          <a:p>
            <a:pPr>
              <a:buNone/>
            </a:pPr>
            <a:r>
              <a:rPr lang="cs-CZ" sz="2000" b="1" dirty="0"/>
              <a:t>    </a:t>
            </a:r>
            <a:r>
              <a:rPr lang="cs-CZ" sz="2000" b="1" dirty="0" smtClean="0"/>
              <a:t>- </a:t>
            </a:r>
            <a:r>
              <a:rPr lang="cs-CZ" sz="2000" b="1" dirty="0"/>
              <a:t>byly mělké, nízké, často doplňovány nápisy a </a:t>
            </a:r>
            <a:r>
              <a:rPr lang="cs-CZ" sz="2000" b="1" dirty="0" smtClean="0"/>
              <a:t>                  </a:t>
            </a:r>
            <a:r>
              <a:rPr lang="cs-CZ" sz="2000" b="1" dirty="0" smtClean="0"/>
              <a:t>  polychromované</a:t>
            </a:r>
            <a:r>
              <a:rPr lang="cs-CZ" sz="2000" b="1" dirty="0"/>
              <a:t>,</a:t>
            </a:r>
          </a:p>
          <a:p>
            <a:pPr>
              <a:buNone/>
            </a:pPr>
            <a:r>
              <a:rPr lang="cs-CZ" sz="2000" b="1" dirty="0"/>
              <a:t>   </a:t>
            </a:r>
            <a:r>
              <a:rPr lang="cs-CZ" sz="2000" b="1" dirty="0" smtClean="0"/>
              <a:t> - </a:t>
            </a:r>
            <a:r>
              <a:rPr lang="cs-CZ" sz="2000" b="1" dirty="0"/>
              <a:t>vnitřní a vnější výzdoba chrámů a pyramid,</a:t>
            </a:r>
          </a:p>
          <a:p>
            <a:pPr>
              <a:buNone/>
            </a:pPr>
            <a:r>
              <a:rPr lang="cs-CZ" sz="2000" b="1" dirty="0"/>
              <a:t>    </a:t>
            </a:r>
            <a:r>
              <a:rPr lang="cs-CZ" sz="2000" b="1" dirty="0" smtClean="0"/>
              <a:t>- </a:t>
            </a:r>
            <a:r>
              <a:rPr lang="cs-CZ" sz="2000" b="1" dirty="0"/>
              <a:t>obelisky (vysoké sloupy z jednoho kusu kamene)</a:t>
            </a:r>
          </a:p>
          <a:p>
            <a:pPr>
              <a:buNone/>
            </a:pPr>
            <a:r>
              <a:rPr lang="cs-CZ" sz="2000" b="1" dirty="0"/>
              <a:t> </a:t>
            </a:r>
          </a:p>
          <a:p>
            <a:pPr>
              <a:buNone/>
            </a:pPr>
            <a:r>
              <a:rPr lang="cs-CZ" sz="2000" b="1" dirty="0"/>
              <a:t> 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2286000" y="-188014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67328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612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Malířství</a:t>
            </a:r>
          </a:p>
          <a:p>
            <a:pPr>
              <a:buNone/>
            </a:pPr>
            <a:r>
              <a:rPr lang="cs-CZ" sz="2000" b="1" dirty="0"/>
              <a:t> </a:t>
            </a:r>
          </a:p>
          <a:p>
            <a:r>
              <a:rPr lang="cs-CZ" sz="2000" dirty="0"/>
              <a:t>                   - nástěnné malby v prostorách chrámů a pyramid, povrch sarkofágů</a:t>
            </a:r>
          </a:p>
          <a:p>
            <a:r>
              <a:rPr lang="cs-CZ" sz="2000" dirty="0"/>
              <a:t>                   - hlavní výrazové prostředky-obrysové linie a plošné kolorování</a:t>
            </a:r>
          </a:p>
          <a:p>
            <a:r>
              <a:rPr lang="cs-CZ" sz="2000" dirty="0"/>
              <a:t>                   - plastický tvar se promítal na plochu bez </a:t>
            </a:r>
            <a:r>
              <a:rPr lang="cs-CZ" sz="2000" dirty="0" smtClean="0"/>
              <a:t>perspektivních </a:t>
            </a:r>
            <a:r>
              <a:rPr lang="cs-CZ" sz="2000" dirty="0"/>
              <a:t>zkratek</a:t>
            </a:r>
          </a:p>
          <a:p>
            <a:r>
              <a:rPr lang="cs-CZ" sz="2000" dirty="0"/>
              <a:t>                   - </a:t>
            </a:r>
            <a:r>
              <a:rPr lang="cs-CZ" sz="2000" dirty="0" smtClean="0"/>
              <a:t>více pohledů </a:t>
            </a:r>
            <a:r>
              <a:rPr lang="cs-CZ" sz="2000" dirty="0"/>
              <a:t>- ( tělo, oko-zepředu, nohy, hlava, ruce – z profilu)</a:t>
            </a:r>
          </a:p>
          <a:p>
            <a:r>
              <a:rPr lang="cs-CZ" sz="2000" dirty="0"/>
              <a:t>                   - pásová perspektiva - (co je nejdál- na pásu nejvyšší)</a:t>
            </a:r>
          </a:p>
          <a:p>
            <a:r>
              <a:rPr lang="cs-CZ" sz="2000" dirty="0"/>
              <a:t>                   - hieratická perspektiva - (velikost figury podle postavení)</a:t>
            </a:r>
          </a:p>
          <a:p>
            <a:r>
              <a:rPr lang="cs-CZ" sz="2000" dirty="0"/>
              <a:t>                   - náměty, scény ze života, práce na poli, chov dobytka, řemeslnické </a:t>
            </a:r>
            <a:r>
              <a:rPr lang="cs-CZ" sz="2000" dirty="0" smtClean="0"/>
              <a:t>práce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 </a:t>
            </a:r>
          </a:p>
        </p:txBody>
      </p:sp>
      <p:sp>
        <p:nvSpPr>
          <p:cNvPr id="6" name="Obdélník 5"/>
          <p:cNvSpPr/>
          <p:nvPr/>
        </p:nvSpPr>
        <p:spPr>
          <a:xfrm>
            <a:off x="2286000" y="-188014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367328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7200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3200" b="1" dirty="0" smtClean="0"/>
              <a:t>   - </a:t>
            </a:r>
            <a:r>
              <a:rPr lang="cs-CZ" sz="3200" b="1" dirty="0"/>
              <a:t>malba a barva nebyla obrazem reality, ale symbolem, byla </a:t>
            </a:r>
            <a:r>
              <a:rPr lang="cs-CZ" sz="3200" b="1" dirty="0" smtClean="0"/>
              <a:t>    prostředníkem </a:t>
            </a:r>
            <a:r>
              <a:rPr lang="cs-CZ" sz="3200" b="1" dirty="0"/>
              <a:t>v kontaktu </a:t>
            </a:r>
            <a:r>
              <a:rPr lang="cs-CZ" sz="3200" b="1" dirty="0" smtClean="0"/>
              <a:t> světem </a:t>
            </a:r>
            <a:r>
              <a:rPr lang="cs-CZ" sz="3200" b="1" dirty="0"/>
              <a:t>“nahoře“ - obrazy jsou zkratky k vyjádření všeho podstatného (není zde místo </a:t>
            </a:r>
          </a:p>
          <a:p>
            <a:pPr>
              <a:buNone/>
            </a:pPr>
            <a:r>
              <a:rPr lang="cs-CZ" sz="3200" b="1" dirty="0" smtClean="0"/>
              <a:t>     pro </a:t>
            </a:r>
            <a:r>
              <a:rPr lang="cs-CZ" sz="3200" b="1" dirty="0"/>
              <a:t>tvůrčí fantazii)</a:t>
            </a:r>
          </a:p>
          <a:p>
            <a:pPr>
              <a:buNone/>
            </a:pPr>
            <a:r>
              <a:rPr lang="cs-CZ" sz="3200" b="1" dirty="0"/>
              <a:t> </a:t>
            </a:r>
          </a:p>
          <a:p>
            <a:pPr>
              <a:buNone/>
            </a:pPr>
            <a:r>
              <a:rPr lang="cs-CZ" sz="3200" b="1" dirty="0"/>
              <a:t>Užité umění</a:t>
            </a:r>
          </a:p>
          <a:p>
            <a:pPr>
              <a:buNone/>
            </a:pPr>
            <a:r>
              <a:rPr lang="cs-CZ" sz="3200" b="1" dirty="0"/>
              <a:t> </a:t>
            </a:r>
          </a:p>
          <a:p>
            <a:pPr>
              <a:buNone/>
            </a:pPr>
            <a:r>
              <a:rPr lang="cs-CZ" sz="3200" b="1" dirty="0"/>
              <a:t>  </a:t>
            </a:r>
            <a:r>
              <a:rPr lang="cs-CZ" sz="3200" b="1" dirty="0" smtClean="0"/>
              <a:t> </a:t>
            </a:r>
            <a:r>
              <a:rPr lang="cs-CZ" sz="3200" b="1" dirty="0" smtClean="0"/>
              <a:t>              </a:t>
            </a:r>
            <a:r>
              <a:rPr lang="cs-CZ" sz="3200" b="1" dirty="0" smtClean="0"/>
              <a:t>- </a:t>
            </a:r>
            <a:r>
              <a:rPr lang="cs-CZ" sz="3200" b="1" dirty="0"/>
              <a:t>vysoká úroveň uměleckého řemesla:</a:t>
            </a:r>
          </a:p>
          <a:p>
            <a:pPr algn="r">
              <a:buNone/>
            </a:pPr>
            <a:r>
              <a:rPr lang="cs-CZ" sz="3200" b="1" dirty="0" smtClean="0"/>
              <a:t>   </a:t>
            </a:r>
            <a:r>
              <a:rPr lang="cs-CZ" sz="3200" b="1" dirty="0"/>
              <a:t>- šperky ze zlata, zdobené emaily, vykládané </a:t>
            </a:r>
            <a:r>
              <a:rPr lang="cs-CZ" sz="3200" b="1" dirty="0" smtClean="0"/>
              <a:t> drahými </a:t>
            </a:r>
            <a:r>
              <a:rPr lang="cs-CZ" sz="3200" b="1" dirty="0"/>
              <a:t>kameny</a:t>
            </a:r>
          </a:p>
          <a:p>
            <a:pPr>
              <a:buNone/>
            </a:pPr>
            <a:r>
              <a:rPr lang="cs-CZ" sz="3200" b="1" dirty="0"/>
              <a:t>   </a:t>
            </a:r>
            <a:r>
              <a:rPr lang="cs-CZ" sz="3200" b="1" dirty="0" smtClean="0"/>
              <a:t>              </a:t>
            </a:r>
            <a:r>
              <a:rPr lang="cs-CZ" sz="3200" b="1" dirty="0" smtClean="0"/>
              <a:t>- </a:t>
            </a:r>
            <a:r>
              <a:rPr lang="cs-CZ" sz="3200" b="1" dirty="0"/>
              <a:t>keramika, vázy, nábytek</a:t>
            </a:r>
          </a:p>
          <a:p>
            <a:pPr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</a:t>
            </a:r>
            <a:r>
              <a:rPr lang="cs-CZ" sz="3200" b="1" dirty="0" smtClean="0"/>
              <a:t>              </a:t>
            </a:r>
            <a:r>
              <a:rPr lang="cs-CZ" sz="3200" b="1" dirty="0"/>
              <a:t>- fajánsové kachle</a:t>
            </a:r>
          </a:p>
          <a:p>
            <a:pPr>
              <a:buNone/>
            </a:pPr>
            <a:r>
              <a:rPr lang="cs-CZ" sz="3200" b="1"/>
              <a:t>  </a:t>
            </a:r>
            <a:r>
              <a:rPr lang="cs-CZ" sz="3200" b="1" smtClean="0"/>
              <a:t>  </a:t>
            </a:r>
            <a:r>
              <a:rPr lang="cs-CZ" sz="3200" b="1" smtClean="0"/>
              <a:t>             - </a:t>
            </a:r>
            <a:r>
              <a:rPr lang="cs-CZ" sz="3200" b="1" dirty="0"/>
              <a:t>dřevěné lodě</a:t>
            </a:r>
          </a:p>
          <a:p>
            <a:pPr>
              <a:buNone/>
            </a:pPr>
            <a:r>
              <a:rPr lang="cs-CZ" sz="3200" b="1" dirty="0" smtClean="0"/>
              <a:t> </a:t>
            </a:r>
          </a:p>
          <a:p>
            <a:pPr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655112939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citel\Plocha\Nová složka (3)\Paleolit - váza - příloha č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4624"/>
            <a:ext cx="4752528" cy="672189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newsfla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ucitel\Plocha\S7.jpg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483768" y="1412776"/>
            <a:ext cx="4136779" cy="3941911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184150" dist="241300" dir="11520000" sx="110000" sy="110000" algn="ctr">
              <a:srgbClr val="000000">
                <a:alpha val="18000"/>
              </a:srgbClr>
            </a:outerShdw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sp>
        <p:nvSpPr>
          <p:cNvPr id="4" name="Obdélník 3"/>
          <p:cNvSpPr/>
          <p:nvPr/>
        </p:nvSpPr>
        <p:spPr>
          <a:xfrm>
            <a:off x="251520" y="2204864"/>
            <a:ext cx="8640960" cy="3046988"/>
          </a:xfrm>
          <a:prstGeom prst="rect">
            <a:avLst/>
          </a:prstGeom>
          <a:effectLst>
            <a:innerShdw blurRad="114300">
              <a:prstClr val="black"/>
            </a:innerShdw>
          </a:effectLst>
        </p:spPr>
        <p:txBody>
          <a:bodyPr wrap="square">
            <a:spAutoFit/>
          </a:bodyPr>
          <a:lstStyle/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výukovém materiálu byly použity fotografie a obrázky – /zdroj uveden pod kopiemi/, přednášky dějin umění –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vlastních zdrojů, bylo čerpáno z knihy Dějiny umění Aloise Bauera - bez přímé citace a texty z Bible. Výukové listy byly zhotoveny autorsky v grafickém programu.  </a:t>
            </a:r>
          </a:p>
          <a:p>
            <a:pPr lvl="0" algn="ctr"/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400" b="1" dirty="0">
              <a:solidFill>
                <a:schemeClr val="accent5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 advClick="0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4565</TotalTime>
  <Words>268</Words>
  <Application>Microsoft Office PowerPoint</Application>
  <PresentationFormat>Předvádění na obrazovce (4:3)</PresentationFormat>
  <Paragraphs>90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Snímek 1</vt:lpstr>
      <vt:lpstr>                 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 materiál</dc:title>
  <dc:creator>ZŠ Salvátor</dc:creator>
  <cp:lastModifiedBy>ZŠ Salvátor</cp:lastModifiedBy>
  <cp:revision>437</cp:revision>
  <dcterms:created xsi:type="dcterms:W3CDTF">2011-07-15T08:45:18Z</dcterms:created>
  <dcterms:modified xsi:type="dcterms:W3CDTF">2013-06-25T09:43:52Z</dcterms:modified>
</cp:coreProperties>
</file>