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notesMasterIdLst>
    <p:notesMasterId r:id="rId9"/>
  </p:notesMasterIdLst>
  <p:sldIdLst>
    <p:sldId id="344" r:id="rId2"/>
    <p:sldId id="347" r:id="rId3"/>
    <p:sldId id="409" r:id="rId4"/>
    <p:sldId id="410" r:id="rId5"/>
    <p:sldId id="411" r:id="rId6"/>
    <p:sldId id="346" r:id="rId7"/>
    <p:sldId id="3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33CC"/>
    <a:srgbClr val="CC0000"/>
    <a:srgbClr val="FF00FF"/>
    <a:srgbClr val="FFFFCC"/>
    <a:srgbClr val="FFFF99"/>
    <a:srgbClr val="666699"/>
    <a:srgbClr val="FFFF66"/>
    <a:srgbClr val="FFFFFF"/>
    <a:srgbClr val="F3F31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7663" autoAdjust="0"/>
  </p:normalViewPr>
  <p:slideViewPr>
    <p:cSldViewPr>
      <p:cViewPr varScale="1">
        <p:scale>
          <a:sx n="73" d="100"/>
          <a:sy n="73" d="100"/>
        </p:scale>
        <p:origin x="-99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120" y="224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603EA-980F-4452-9BEA-8A3439942DC6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2DD133-DFFB-4214-A556-8C6F1F6F8B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transition spd="med">
    <p:newsflash/>
  </p:transition>
  <p:timing>
    <p:tnLst>
      <p:par>
        <p:cTn id="1" dur="indefinite" restart="never" nodeType="tmRoot"/>
      </p:par>
    </p:tnLst>
  </p:timing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332656"/>
            <a:ext cx="7772400" cy="5112568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97500" lnSpcReduction="10000"/>
          </a:bodyPr>
          <a:lstStyle/>
          <a:p>
            <a:pPr marL="484632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1400" b="0" i="0" u="none" strike="noStrike" kern="1200" cap="none" spc="0" normalizeH="0" baseline="0" noProof="0" dirty="0">
              <a:ln w="6350">
                <a:solidFill>
                  <a:schemeClr val="accent1">
                    <a:shade val="43000"/>
                  </a:schemeClr>
                </a:solidFill>
              </a:ln>
              <a:solidFill>
                <a:schemeClr val="accent1">
                  <a:tint val="83000"/>
                  <a:satMod val="1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058253"/>
            <a:ext cx="7848872" cy="5663089"/>
          </a:xfrm>
          <a:prstGeom prst="rect">
            <a:avLst/>
          </a:prstGeom>
          <a:solidFill>
            <a:schemeClr val="tx1">
              <a:lumMod val="65000"/>
            </a:schemeClr>
          </a:solidFill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 anchor="ctr">
            <a:spAutoFit/>
          </a:bodyPr>
          <a:lstStyle/>
          <a:p>
            <a:r>
              <a:rPr lang="cs-CZ" sz="2800" b="1" cap="small" spc="10" dirty="0" smtClean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</a:rPr>
              <a:t>                            DUM č.15</a:t>
            </a:r>
          </a:p>
          <a:p>
            <a:r>
              <a:rPr lang="cs-CZ" sz="2800" b="1" cap="small" spc="10" dirty="0" smtClean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</a:rPr>
              <a:t>  </a:t>
            </a:r>
            <a:r>
              <a:rPr lang="cs-CZ" sz="3000" b="1" cap="small" spc="10" dirty="0" smtClean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  <a:latin typeface="Franklin Gothic Heavy" pitchFamily="34" charset="0"/>
              </a:rPr>
              <a:t>výtvarné vyjadřování od nejstarších dob  </a:t>
            </a:r>
          </a:p>
          <a:p>
            <a:endParaRPr lang="cs-CZ" dirty="0" smtClean="0">
              <a:effectLst>
                <a:outerShdw blurRad="342900" dist="50800" dir="600000" algn="ctr" rotWithShape="0">
                  <a:srgbClr val="FFFFCC">
                    <a:alpha val="82745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Název školy:                 ZŠ Salvátor, Valašské Meziříčí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Číslo  projektu:             CZ.1.07/1.4.00/21.1158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Název výstupu:            VY_32_INOVACE_VIII.6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Vzdělávací oblast:      Člověk a kultura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Vzdělávací obor:         Výtvarná  výchova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Téma:                            Výtvarné vyjadřování od  nejstarších dob-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nádoby na potraviny                                      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Datum:                          2011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Ročník:                          druhý stupeň ZŠ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Vzdělávací oblast:       Člověk a společnost –Výtvarná výchova                        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Metodický materiál:    Určeno pro zkvalitnění výuky a motivaci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v hodinách výtvarné výchovy, jako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materiál k hledání stop v dějinách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výtvarného vyjadřování .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Jméno:                          </a:t>
            </a:r>
            <a:r>
              <a:rPr lang="cs-CZ" dirty="0" err="1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Mgr.Ludmila</a:t>
            </a:r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Cahová</a:t>
            </a:r>
          </a:p>
          <a:p>
            <a:endParaRPr lang="cs-CZ" sz="1600" dirty="0">
              <a:effectLst>
                <a:outerShdw blurRad="342900" dist="50800" dir="600000" algn="ctr" rotWithShape="0">
                  <a:srgbClr val="FFFFCC">
                    <a:alpha val="82745"/>
                  </a:srgbClr>
                </a:outerShdw>
              </a:effectLst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04665"/>
            <a:ext cx="7848872" cy="720079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424994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200" dirty="0" smtClean="0"/>
              <a:t>Výukový materiál má vést k zamyšlení nad užitým uměním, vývojem ručně vyráběných předmětů od nejstarších dob, dovedností vyrobit jednoduchým způsobem nádobu denní potřeby, šperk.</a:t>
            </a:r>
            <a:endParaRPr lang="cs-CZ" sz="3200" dirty="0"/>
          </a:p>
        </p:txBody>
      </p:sp>
    </p:spTree>
  </p:cSld>
  <p:clrMapOvr>
    <a:masterClrMapping/>
  </p:clrMapOvr>
  <p:transition spd="med">
    <p:newsflash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69" name="Rectangle 1"/>
          <p:cNvSpPr>
            <a:spLocks noChangeArrowheads="1"/>
          </p:cNvSpPr>
          <p:nvPr/>
        </p:nvSpPr>
        <p:spPr bwMode="auto">
          <a:xfrm>
            <a:off x="2843808" y="0"/>
            <a:ext cx="6300192" cy="82022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i="0" u="none" strike="noStrike" cap="none" normalizeH="0" baseline="0" dirty="0" smtClean="0">
                <a:ln>
                  <a:noFill/>
                </a:ln>
                <a:effectLst/>
                <a:latin typeface="Arial" charset="0"/>
              </a:rPr>
              <a:t>Historie zlatnictví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effectLst/>
                <a:latin typeface="Arial" charset="0"/>
              </a:rPr>
              <a:t>Zlatnictví a stříbrnictví je velmi staré řemeslo. Naši předkové se zdobili primitivními šperky ještě dříve, než se začali odívat. Existence šperku je prokazatelná již v dávné historii. Původně se ovšem využívalo přírodních produktů jen v málo pozměněné podobě, květinových ozdob, kostí, mušlí, řetězů ze zubů apod. Teprve asi 2700 let před n. l., když se lidé naučili opracovávat kovy, odívali se ve stále nádhernější oděvy a šperk se stal neodmyslitelnou součástí vyjadřující moc a bohatství nositele. Řemeslníci, kteří vyráběli kromě nástrojů, nářadí a užitkových předmětů jehlice, náramky a jiné ozdoby, měli stále více zájemců o ozdobné předměty, takže se mnozí zruční kováři a kovolijci počali specializovat na výrobu šperků, přičemž postupně zpracovávali kromě bronzu i zlato a stříbro- objevily se první zlatnické práce. O jejich vysoké technické i umělecké hodnotě svědčí bohaté nálezy např. z hrobek egyptských faraonů a řecké šperky z Mykén. Pokud jde o slovanskou oblast, jsou skvělým dokladem vyspělosti zlatnictví vzácné nálezy na území Velké Moravy pocházející z 9. století. Historie zlatnické výroby na našem území je doložena některými písemnými doklady.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effectLst/>
                <a:latin typeface="Arial" charset="0"/>
              </a:rPr>
              <a:t>  </a:t>
            </a:r>
            <a:r>
              <a:rPr kumimoji="0" lang="cs-CZ" sz="7700" b="1" i="0" u="none" strike="noStrike" cap="none" normalizeH="0" baseline="0" dirty="0" smtClean="0">
                <a:ln>
                  <a:noFill/>
                </a:ln>
                <a:effectLst/>
                <a:latin typeface="Arial" charset="0"/>
              </a:rPr>
              <a:t> </a:t>
            </a:r>
            <a:endParaRPr kumimoji="0" lang="cs-CZ" sz="1800" b="1" i="0" u="none" strike="noStrike" cap="none" normalizeH="0" baseline="0" dirty="0" smtClean="0">
              <a:ln>
                <a:noFill/>
              </a:ln>
              <a:effectLst/>
              <a:latin typeface="Arial" charset="0"/>
            </a:endParaRPr>
          </a:p>
        </p:txBody>
      </p:sp>
      <p:pic>
        <p:nvPicPr>
          <p:cNvPr id="160770" name="Picture 2" descr="Náušni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620688"/>
            <a:ext cx="2381250" cy="1228725"/>
          </a:xfrm>
          <a:prstGeom prst="rect">
            <a:avLst/>
          </a:prstGeom>
          <a:noFill/>
        </p:spPr>
      </p:pic>
      <p:pic>
        <p:nvPicPr>
          <p:cNvPr id="160772" name="Picture 4" descr="P&amp;rcaron;ív&amp;ecaron;sek, &amp;ccaron;eský graná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276872"/>
            <a:ext cx="2381250" cy="329565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51520" y="5733256"/>
            <a:ext cx="24837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900" i="1" dirty="0" smtClean="0"/>
              <a:t>Výsledná citace:</a:t>
            </a:r>
            <a:endParaRPr lang="pt-BR" sz="900" dirty="0" smtClean="0"/>
          </a:p>
          <a:p>
            <a:r>
              <a:rPr lang="pt-BR" sz="900" dirty="0" smtClean="0"/>
              <a:t>AUTOR NEUVEDEN. </a:t>
            </a:r>
            <a:r>
              <a:rPr lang="pt-BR" sz="900" i="1" dirty="0" smtClean="0"/>
              <a:t>Historie zlatnictví</a:t>
            </a:r>
            <a:r>
              <a:rPr lang="pt-BR" sz="900" dirty="0" smtClean="0"/>
              <a:t> [online]. [cit. 23.6.2013]. Dostupný na WWW: http://www.zlatosperk.cz/historie_sperkarstvi.html </a:t>
            </a:r>
            <a:endParaRPr lang="cs-CZ" sz="900" dirty="0"/>
          </a:p>
        </p:txBody>
      </p:sp>
    </p:spTree>
  </p:cSld>
  <p:clrMapOvr>
    <a:masterClrMapping/>
  </p:clrMapOvr>
  <p:transition spd="med">
    <p:newsflash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1196752"/>
            <a:ext cx="6912768" cy="51552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latin typeface="Arial" charset="0"/>
              </a:rPr>
              <a:t>O jejich vysoké technické i umělecké hodnotě svědčí bohaté nálezy např. z hrobek egyptských faraonů a řecké šperky z Mykén. Pokud jde o slovanskou oblast, jsou skvělým dokladem vyspělosti zlatnictví vzácné nálezy na území Velké Moravy pocházející z 9. století. Historie zlatnické výroby na našem území je doložena některými písemnými doklady.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b="1" dirty="0" smtClean="0">
              <a:latin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b="1" dirty="0" smtClean="0"/>
              <a:t>Hlavní rozkvět českého zlatnictví spadá do časů císaře a krále Karla IV. (1346-1378), který byl vzácným příznivcem pražských zlatníků. Vyznamenal je mnohými dary, zvláště historickými památkami na patrona zlatníků sv. </a:t>
            </a:r>
            <a:r>
              <a:rPr lang="cs-CZ" b="1" dirty="0" err="1" smtClean="0"/>
              <a:t>Eligia</a:t>
            </a:r>
            <a:r>
              <a:rPr lang="cs-CZ" b="1" dirty="0" smtClean="0"/>
              <a:t>, uloženými ve sbírkách Národního muzea. Nejskvělejší památkou té doby je Svatováclavská koruna českých králů, kterou dal Karel IV. Zhotovit roku 1346 v Praze. </a:t>
            </a:r>
            <a:endParaRPr lang="cs-CZ" b="1" dirty="0" smtClean="0">
              <a:latin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latin typeface="Arial" charset="0"/>
              </a:rPr>
              <a:t>  </a:t>
            </a:r>
            <a:r>
              <a:rPr lang="cs-CZ" sz="7700" b="1" dirty="0" smtClean="0">
                <a:latin typeface="Arial" charset="0"/>
              </a:rPr>
              <a:t> </a:t>
            </a:r>
            <a:endParaRPr lang="cs-CZ" b="1" dirty="0" smtClean="0">
              <a:latin typeface="Arial" charset="0"/>
            </a:endParaRPr>
          </a:p>
        </p:txBody>
      </p:sp>
    </p:spTree>
  </p:cSld>
  <p:clrMapOvr>
    <a:masterClrMapping/>
  </p:clrMapOvr>
  <p:transition spd="med">
    <p:newsflash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Klenot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79943" y="2924944"/>
            <a:ext cx="4336441" cy="3321878"/>
          </a:xfrm>
          <a:prstGeom prst="rect">
            <a:avLst/>
          </a:prstGeom>
          <a:noFill/>
        </p:spPr>
      </p:pic>
      <p:pic>
        <p:nvPicPr>
          <p:cNvPr id="1026" name="Picture 2" descr="Svatováclavská korun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764704"/>
            <a:ext cx="4154845" cy="3373736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827584" y="5373216"/>
            <a:ext cx="2880320" cy="7848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900" i="1" dirty="0" smtClean="0"/>
              <a:t>Výsledná citace:</a:t>
            </a:r>
            <a:endParaRPr lang="pt-BR" sz="900" dirty="0" smtClean="0"/>
          </a:p>
          <a:p>
            <a:r>
              <a:rPr lang="pt-BR" sz="900" dirty="0" smtClean="0"/>
              <a:t>AUTOR NEUVEDEN. </a:t>
            </a:r>
            <a:r>
              <a:rPr lang="pt-BR" sz="900" i="1" dirty="0" smtClean="0"/>
              <a:t>Historie zlatnictví</a:t>
            </a:r>
            <a:r>
              <a:rPr lang="pt-BR" sz="900" dirty="0" smtClean="0"/>
              <a:t> [online]. [cit. 23.6.2013]. Dostupný na WWW: http://www.zlatosperk.cz/historie_sperkarstvi.html </a:t>
            </a:r>
            <a:endParaRPr lang="cs-CZ" sz="900" dirty="0"/>
          </a:p>
        </p:txBody>
      </p:sp>
    </p:spTree>
  </p:cSld>
  <p:clrMapOvr>
    <a:masterClrMapping/>
  </p:clrMapOvr>
  <p:transition spd="med">
    <p:newsflash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C:\Documents and Settings\ucitel\Plocha\Nová složka (3)\Mezolit a neolit - nádoba z hlíny - příloha č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16632"/>
            <a:ext cx="4686551" cy="660060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newsflash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Documents and Settings\ucitel\Plocha\S7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2483768" y="1412776"/>
            <a:ext cx="4136779" cy="3941911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</p:pic>
      <p:sp>
        <p:nvSpPr>
          <p:cNvPr id="4" name="Obdélník 3"/>
          <p:cNvSpPr/>
          <p:nvPr/>
        </p:nvSpPr>
        <p:spPr>
          <a:xfrm>
            <a:off x="251520" y="2204864"/>
            <a:ext cx="8640960" cy="3046988"/>
          </a:xfrm>
          <a:prstGeom prst="rect">
            <a:avLst/>
          </a:prstGeom>
          <a:effectLst>
            <a:innerShdw blurRad="114300">
              <a:prstClr val="black"/>
            </a:innerShdw>
          </a:effectLst>
        </p:spPr>
        <p:txBody>
          <a:bodyPr wrap="square">
            <a:spAutoFit/>
          </a:bodyPr>
          <a:lstStyle/>
          <a:p>
            <a:pPr lvl="0" algn="ctr"/>
            <a:r>
              <a:rPr lang="cs-CZ" sz="24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výukovém materiálu byly použity fotografie a obrázky – /zdroj uveden pod kopiemi/, přednášky dějin umění – </a:t>
            </a:r>
          </a:p>
          <a:p>
            <a:pPr lvl="0" algn="ctr"/>
            <a:r>
              <a:rPr lang="cs-CZ" sz="24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vlastních zdrojů, bylo čerpáno z knihy Dějiny umění Aloise Bauera - bez přímé citace a texty z Bible. Výukové listy byly zhotoveny autorsky v grafickém programu.  </a:t>
            </a:r>
          </a:p>
          <a:p>
            <a:pPr lvl="0" algn="ctr"/>
            <a:r>
              <a:rPr lang="cs-CZ" sz="24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400" b="1" dirty="0">
              <a:solidFill>
                <a:schemeClr val="accent5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 advClick="0">
    <p:newsfla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4557</TotalTime>
  <Words>558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Talent</vt:lpstr>
      <vt:lpstr>Snímek 1</vt:lpstr>
      <vt:lpstr>                 Anotace</vt:lpstr>
      <vt:lpstr>Snímek 3</vt:lpstr>
      <vt:lpstr>Snímek 4</vt:lpstr>
      <vt:lpstr>Snímek 5</vt:lpstr>
      <vt:lpstr>Snímek 6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 materiál</dc:title>
  <dc:creator>ZŠ Salvátor</dc:creator>
  <cp:lastModifiedBy>ZŠ Salvátor</cp:lastModifiedBy>
  <cp:revision>431</cp:revision>
  <dcterms:created xsi:type="dcterms:W3CDTF">2011-07-15T08:45:18Z</dcterms:created>
  <dcterms:modified xsi:type="dcterms:W3CDTF">2013-06-25T08:39:25Z</dcterms:modified>
</cp:coreProperties>
</file>