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9"/>
  </p:notesMasterIdLst>
  <p:sldIdLst>
    <p:sldId id="351" r:id="rId2"/>
    <p:sldId id="353" r:id="rId3"/>
    <p:sldId id="290" r:id="rId4"/>
    <p:sldId id="292" r:id="rId5"/>
    <p:sldId id="281" r:id="rId6"/>
    <p:sldId id="352" r:id="rId7"/>
    <p:sldId id="3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33CC"/>
    <a:srgbClr val="CC0000"/>
    <a:srgbClr val="FF00FF"/>
    <a:srgbClr val="FFFFCC"/>
    <a:srgbClr val="FFFF99"/>
    <a:srgbClr val="666699"/>
    <a:srgbClr val="FFFF66"/>
    <a:srgbClr val="FFFFFF"/>
    <a:srgbClr val="F3F31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7663" autoAdjust="0"/>
  </p:normalViewPr>
  <p:slideViewPr>
    <p:cSldViewPr>
      <p:cViewPr varScale="1">
        <p:scale>
          <a:sx n="71" d="100"/>
          <a:sy n="71" d="100"/>
        </p:scale>
        <p:origin x="-105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0" y="22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70" d="100"/>
        <a:sy n="7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603EA-980F-4452-9BEA-8A3439942DC6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2DD133-DFFB-4214-A556-8C6F1F6F8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 spd="med">
    <p:newsflash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Libanon" TargetMode="External"/><Relationship Id="rId3" Type="http://schemas.openxmlformats.org/officeDocument/2006/relationships/hyperlink" Target="http://cs.wikipedia.org/wiki/Eufrat" TargetMode="External"/><Relationship Id="rId7" Type="http://schemas.openxmlformats.org/officeDocument/2006/relationships/hyperlink" Target="http://cs.wikipedia.org/wiki/S%C3%BDrie" TargetMode="External"/><Relationship Id="rId2" Type="http://schemas.openxmlformats.org/officeDocument/2006/relationships/hyperlink" Target="http://cs.wikipedia.org/wiki/Bl%C3%ADzk%C3%BD_v%C3%BDcho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Ir%C3%A1k" TargetMode="External"/><Relationship Id="rId11" Type="http://schemas.openxmlformats.org/officeDocument/2006/relationships/hyperlink" Target="http://cs.wikipedia.org/wiki/Egypt" TargetMode="External"/><Relationship Id="rId5" Type="http://schemas.openxmlformats.org/officeDocument/2006/relationships/hyperlink" Target="http://cs.wikipedia.org/wiki/%C3%9Arodn%C3%BD_p%C5%AFlm%C4%9Bs%C3%ADc" TargetMode="External"/><Relationship Id="rId10" Type="http://schemas.openxmlformats.org/officeDocument/2006/relationships/hyperlink" Target="http://cs.wikipedia.org/wiki/Jord%C3%A1nsko" TargetMode="External"/><Relationship Id="rId4" Type="http://schemas.openxmlformats.org/officeDocument/2006/relationships/hyperlink" Target="http://cs.wikipedia.org/wiki/Tigris" TargetMode="External"/><Relationship Id="rId9" Type="http://schemas.openxmlformats.org/officeDocument/2006/relationships/hyperlink" Target="http://cs.wikipedia.org/wiki/Izrae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inive" TargetMode="External"/><Relationship Id="rId2" Type="http://schemas.openxmlformats.org/officeDocument/2006/relationships/hyperlink" Target="http://cs.wikipedia.org/wiki/A%C5%A1%C5%A1u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abyl%C3%B3nie" TargetMode="External"/><Relationship Id="rId5" Type="http://schemas.openxmlformats.org/officeDocument/2006/relationships/hyperlink" Target="http://cs.wikipedia.org/wiki/Babylon" TargetMode="External"/><Relationship Id="rId4" Type="http://schemas.openxmlformats.org/officeDocument/2006/relationships/hyperlink" Target="http://cs.wikipedia.org/wiki/As%C3%BDrie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332656"/>
            <a:ext cx="7772400" cy="5112568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7500" lnSpcReduction="10000"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14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892383"/>
            <a:ext cx="7848872" cy="5940088"/>
          </a:xfrm>
          <a:prstGeom prst="rect">
            <a:avLst/>
          </a:prstGeom>
          <a:solidFill>
            <a:schemeClr val="tx1">
              <a:lumMod val="65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ctr">
            <a:spAutoFit/>
          </a:bodyPr>
          <a:lstStyle/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                          DUM č.16 </a:t>
            </a:r>
          </a:p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</a:t>
            </a:r>
            <a:r>
              <a:rPr lang="cs-CZ" sz="30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Franklin Gothic Heavy" pitchFamily="34" charset="0"/>
              </a:rPr>
              <a:t>výtvarné vyjadřování od nejstarších dob  </a:t>
            </a:r>
          </a:p>
          <a:p>
            <a:endParaRPr lang="cs-CZ" dirty="0" smtClean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školy:                 ZŠ Salvátor, Valašské Meziříčí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Číslo  projektu:             CZ.1.07/1.4.00/21.1158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výstupu:            VY_32_INOVACE_IX.4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Člověk a kultura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obor:         Výtvarná  výchova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Téma:                            Výtvarné vyjadřování od  nejstarších dob-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zobrazení a zachycení události , stavby v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perspektivě            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Datum:                          2011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Ročník:                          druhý stupeň ZŠ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 Člověk a společnost –Výtvarná výchova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Metodický materiál:    Určeno pro zkvalitnění výuky a motivaci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 hodinách výtvarné výchovy, jako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materiál k hledání stop v dějinách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výtvarného vyjadřování .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Jméno:                          </a:t>
            </a:r>
            <a:r>
              <a:rPr lang="cs-CZ" dirty="0" err="1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Mgr.Ludmila</a:t>
            </a:r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Cahová</a:t>
            </a:r>
          </a:p>
          <a:p>
            <a:endParaRPr lang="cs-CZ" sz="1600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60649"/>
            <a:ext cx="7848872" cy="72007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24994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Výukový materiál má vést k zamyšlení nad činnostmi člověka  v průběhu staletí a jejich dopadem na život dalších generací. Rozvíjí  dovednost zachytit kresbou perspektivu.</a:t>
            </a:r>
            <a:endParaRPr lang="cs-CZ" sz="3200" dirty="0"/>
          </a:p>
        </p:txBody>
      </p:sp>
    </p:spTree>
  </p:cSld>
  <p:clrMapOvr>
    <a:masterClrMapping/>
  </p:clrMapOvr>
  <p:transition spd="med">
    <p:newsfla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2112"/>
          </a:xfrm>
        </p:spPr>
        <p:txBody>
          <a:bodyPr>
            <a:no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UMĚNÍ  </a:t>
            </a:r>
            <a:r>
              <a:rPr lang="cs-CZ" sz="2000" b="1" dirty="0"/>
              <a:t>MEZOPOTÁMIE  </a:t>
            </a:r>
            <a:endParaRPr lang="cs-CZ" sz="2000" dirty="0"/>
          </a:p>
          <a:p>
            <a:pPr marL="64008" indent="0">
              <a:buNone/>
            </a:pPr>
            <a:r>
              <a:rPr lang="cs-CZ" sz="2000" b="1" dirty="0"/>
              <a:t> </a:t>
            </a:r>
            <a:endParaRPr lang="cs-CZ" sz="2000" dirty="0"/>
          </a:p>
          <a:p>
            <a:r>
              <a:rPr lang="cs-CZ" sz="2000" b="1" dirty="0" smtClean="0"/>
              <a:t>Území </a:t>
            </a:r>
            <a:r>
              <a:rPr lang="cs-CZ" sz="2000" b="1" dirty="0"/>
              <a:t>na </a:t>
            </a:r>
            <a:r>
              <a:rPr lang="cs-CZ" sz="2000" b="1" u="sng" dirty="0">
                <a:hlinkClick r:id="rId2" tooltip="Blízký východ"/>
              </a:rPr>
              <a:t>Blízkém východě</a:t>
            </a:r>
            <a:r>
              <a:rPr lang="cs-CZ" sz="2000" b="1" dirty="0"/>
              <a:t>, nacházející se mezi středním tokem řek </a:t>
            </a:r>
            <a:r>
              <a:rPr lang="cs-CZ" sz="2000" b="1" u="sng" dirty="0">
                <a:hlinkClick r:id="rId3" tooltip="Eufrat"/>
              </a:rPr>
              <a:t>Eufrat</a:t>
            </a:r>
            <a:r>
              <a:rPr lang="cs-CZ" sz="2000" b="1" dirty="0"/>
              <a:t> a </a:t>
            </a:r>
            <a:r>
              <a:rPr lang="cs-CZ" sz="2000" b="1" u="sng" dirty="0">
                <a:hlinkClick r:id="rId4" tooltip="Tigris"/>
              </a:rPr>
              <a:t>Tigris</a:t>
            </a:r>
            <a:r>
              <a:rPr lang="cs-CZ" sz="2000" b="1" dirty="0"/>
              <a:t>, v širším slova smyslu pak území obklopující větší část toku těchto dvou řek. Součást tzv. </a:t>
            </a:r>
            <a:r>
              <a:rPr lang="cs-CZ" sz="2000" b="1" i="1" u="sng" dirty="0">
                <a:hlinkClick r:id="rId5" tooltip="Úrodný půlměsíc"/>
              </a:rPr>
              <a:t>úrodného půlměsíce</a:t>
            </a:r>
            <a:r>
              <a:rPr lang="cs-CZ" sz="2000" b="1" dirty="0"/>
              <a:t>, tj. území zahrnující dnešní </a:t>
            </a:r>
            <a:r>
              <a:rPr lang="cs-CZ" sz="2000" b="1" u="sng" dirty="0">
                <a:hlinkClick r:id="rId6" tooltip="Irák"/>
              </a:rPr>
              <a:t>Irák</a:t>
            </a:r>
            <a:r>
              <a:rPr lang="cs-CZ" sz="2000" b="1" dirty="0"/>
              <a:t>, </a:t>
            </a:r>
            <a:r>
              <a:rPr lang="cs-CZ" sz="2000" b="1" u="sng" dirty="0">
                <a:hlinkClick r:id="rId7" tooltip="Sýrie"/>
              </a:rPr>
              <a:t>Sýrii</a:t>
            </a:r>
            <a:r>
              <a:rPr lang="cs-CZ" sz="2000" b="1" dirty="0"/>
              <a:t>, </a:t>
            </a:r>
            <a:r>
              <a:rPr lang="cs-CZ" sz="2000" b="1" u="sng" dirty="0">
                <a:hlinkClick r:id="rId8" tooltip="Libanon"/>
              </a:rPr>
              <a:t>Libanon</a:t>
            </a:r>
            <a:r>
              <a:rPr lang="cs-CZ" sz="2000" b="1" dirty="0"/>
              <a:t>, </a:t>
            </a:r>
            <a:r>
              <a:rPr lang="cs-CZ" sz="2000" b="1" u="sng" dirty="0">
                <a:hlinkClick r:id="rId9" tooltip="Izrael"/>
              </a:rPr>
              <a:t>Izrael</a:t>
            </a:r>
            <a:r>
              <a:rPr lang="cs-CZ" sz="2000" b="1" dirty="0"/>
              <a:t>, </a:t>
            </a:r>
            <a:r>
              <a:rPr lang="cs-CZ" sz="2000" b="1" u="sng" dirty="0">
                <a:hlinkClick r:id="rId10" tooltip="Jordánsko"/>
              </a:rPr>
              <a:t>Jordánsko</a:t>
            </a:r>
            <a:r>
              <a:rPr lang="cs-CZ" sz="2000" b="1" dirty="0"/>
              <a:t> a </a:t>
            </a:r>
            <a:r>
              <a:rPr lang="cs-CZ" sz="2000" b="1" u="sng" dirty="0">
                <a:hlinkClick r:id="rId11" tooltip="Egypt"/>
              </a:rPr>
              <a:t>Egypt</a:t>
            </a:r>
            <a:r>
              <a:rPr lang="cs-CZ" sz="2000" b="1" dirty="0"/>
              <a:t>, kde se poprvé rozvíjela zemědělská kultura a kde se zrodily první písemné památky v dějinách lidstva. Dnes je Mezopotámie součástí Iráku a východní Sýrie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2286000" y="-188014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367328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906128"/>
          </a:xfrm>
        </p:spPr>
        <p:txBody>
          <a:bodyPr>
            <a:noAutofit/>
          </a:bodyPr>
          <a:lstStyle/>
          <a:p>
            <a:r>
              <a:rPr lang="cs-CZ" sz="2000" b="1" dirty="0" smtClean="0"/>
              <a:t>- </a:t>
            </a:r>
            <a:r>
              <a:rPr lang="cs-CZ" sz="2000" b="1" dirty="0"/>
              <a:t>před 5 000 lety obývaly tuto část země dva národy – Sumerové- asijský národ,                                                                                                                               </a:t>
            </a:r>
            <a:r>
              <a:rPr lang="cs-CZ" sz="2000" b="1" dirty="0" err="1"/>
              <a:t>Akkadové</a:t>
            </a:r>
            <a:r>
              <a:rPr lang="cs-CZ" sz="2000" b="1" dirty="0"/>
              <a:t>- semitský národ</a:t>
            </a:r>
          </a:p>
          <a:p>
            <a:pPr marL="64008" indent="0">
              <a:buNone/>
            </a:pPr>
            <a:r>
              <a:rPr lang="cs-CZ" sz="2000" b="1" dirty="0"/>
              <a:t> </a:t>
            </a:r>
          </a:p>
          <a:p>
            <a:r>
              <a:rPr lang="cs-CZ" sz="2000" b="1" dirty="0"/>
              <a:t>- podle Bible byla Mezopotámie kolébkou světových dějin. Tvůrci mezopotámské kultury byli Sumerové ( kolem roku 3 000př.n .l. měla sumerská abeceda 900 znaků, které se později zjednodušily do klínového písma</a:t>
            </a:r>
          </a:p>
          <a:p>
            <a:r>
              <a:rPr lang="cs-CZ" sz="2000" b="1" dirty="0"/>
              <a:t>- Zatímco sever Mezopotámie v okolí měst </a:t>
            </a:r>
            <a:r>
              <a:rPr lang="cs-CZ" sz="2000" b="1" u="sng" dirty="0" err="1">
                <a:hlinkClick r:id="rId2" tooltip="Aššur"/>
              </a:rPr>
              <a:t>Aššur</a:t>
            </a:r>
            <a:r>
              <a:rPr lang="cs-CZ" sz="2000" b="1" dirty="0"/>
              <a:t> a </a:t>
            </a:r>
            <a:r>
              <a:rPr lang="cs-CZ" sz="2000" b="1" u="sng" dirty="0">
                <a:hlinkClick r:id="rId3" tooltip="Ninive"/>
              </a:rPr>
              <a:t>Ninive</a:t>
            </a:r>
            <a:r>
              <a:rPr lang="cs-CZ" sz="2000" b="1" dirty="0"/>
              <a:t> byl později zván </a:t>
            </a:r>
            <a:r>
              <a:rPr lang="cs-CZ" sz="2000" b="1" u="sng" dirty="0">
                <a:hlinkClick r:id="rId4" tooltip="Asýrie"/>
              </a:rPr>
              <a:t>Asýrie</a:t>
            </a:r>
            <a:r>
              <a:rPr lang="cs-CZ" sz="2000" b="1" dirty="0"/>
              <a:t>, jihu kolem města </a:t>
            </a:r>
            <a:r>
              <a:rPr lang="cs-CZ" sz="2000" b="1" u="sng" dirty="0">
                <a:hlinkClick r:id="rId5" tooltip="Babylon"/>
              </a:rPr>
              <a:t>Babylón</a:t>
            </a:r>
            <a:r>
              <a:rPr lang="cs-CZ" sz="2000" b="1" dirty="0"/>
              <a:t> se dostalo označení </a:t>
            </a:r>
            <a:r>
              <a:rPr lang="cs-CZ" sz="2000" b="1" u="sng" dirty="0">
                <a:hlinkClick r:id="rId6" tooltip="Babylónie"/>
              </a:rPr>
              <a:t>Babylónie</a:t>
            </a:r>
            <a:r>
              <a:rPr lang="cs-CZ" sz="2000" b="1" dirty="0"/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2286000" y="-188014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367328"/>
      </p:ext>
    </p:extLst>
  </p:cSld>
  <p:clrMapOvr>
    <a:masterClrMapping/>
  </p:clrMapOvr>
  <p:transition spd="med">
    <p:newsflash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CCECFF">
                  <a:shade val="30000"/>
                  <a:satMod val="115000"/>
                </a:srgbClr>
              </a:gs>
              <a:gs pos="50000">
                <a:srgbClr val="CCECFF">
                  <a:shade val="67500"/>
                  <a:satMod val="115000"/>
                </a:srgbClr>
              </a:gs>
              <a:gs pos="100000">
                <a:srgbClr val="CCECFF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txBody>
          <a:bodyPr>
            <a:normAutofit fontScale="90000"/>
          </a:bodyPr>
          <a:lstStyle/>
          <a:p>
            <a:r>
              <a:rPr lang="cs-CZ" dirty="0">
                <a:effectLst/>
              </a:rPr>
              <a:t> </a:t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> </a:t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> </a:t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> </a:t>
            </a:r>
            <a:br>
              <a:rPr lang="cs-CZ" dirty="0">
                <a:effectLst/>
              </a:rPr>
            </a:br>
            <a:r>
              <a:rPr lang="cs-CZ" sz="2200" dirty="0">
                <a:effectLst/>
              </a:rPr>
              <a:t>- Babylonská říše - 2 000 let př.n.l. dosáhla na území Mezopotámie největšího rozkvětu. Hlavní město- Babylón, panovník </a:t>
            </a:r>
            <a:r>
              <a:rPr lang="cs-CZ" sz="2200" dirty="0" err="1" smtClean="0">
                <a:effectLst/>
              </a:rPr>
              <a:t>Chammurapi</a:t>
            </a:r>
            <a:r>
              <a:rPr lang="cs-CZ" sz="2200" dirty="0" smtClean="0">
                <a:effectLst/>
              </a:rPr>
              <a:t> - </a:t>
            </a:r>
            <a:r>
              <a:rPr lang="cs-CZ" sz="2000" dirty="0" smtClean="0">
                <a:solidFill>
                  <a:schemeClr val="bg1"/>
                </a:solidFill>
              </a:rPr>
              <a:t>Rekonstruované hradby Babylonu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200" dirty="0">
                <a:effectLst/>
              </a:rPr>
              <a:t/>
            </a:r>
            <a:br>
              <a:rPr lang="cs-CZ" sz="2200" dirty="0">
                <a:effectLst/>
              </a:rPr>
            </a:br>
            <a:r>
              <a:rPr lang="cs-CZ" sz="2200" dirty="0">
                <a:effectLst/>
              </a:rPr>
              <a:t> </a:t>
            </a:r>
            <a:br>
              <a:rPr lang="cs-CZ" sz="2200" dirty="0">
                <a:effectLst/>
              </a:rPr>
            </a:br>
            <a:r>
              <a:rPr lang="cs-CZ" dirty="0">
                <a:effectLst/>
              </a:rPr>
              <a:t> </a:t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> </a:t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3"/>
            <a:ext cx="7920880" cy="4318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6165304"/>
            <a:ext cx="79563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/>
              <a:t>RADOMIL, CM. </a:t>
            </a:r>
            <a:r>
              <a:rPr lang="cs-CZ" sz="900" i="1" dirty="0" smtClean="0"/>
              <a:t>Soubor:</a:t>
            </a:r>
            <a:r>
              <a:rPr lang="cs-CZ" sz="900" i="1" dirty="0" err="1" smtClean="0"/>
              <a:t>Walls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of</a:t>
            </a:r>
            <a:r>
              <a:rPr lang="cs-CZ" sz="900" i="1" dirty="0" smtClean="0"/>
              <a:t> Babylon 2 RB.JPG</a:t>
            </a:r>
            <a:r>
              <a:rPr lang="cs-CZ" sz="900" dirty="0" smtClean="0"/>
              <a:t> [online]. [cit. 16.5.2013]. Dostupný na WWW: http://cs.wikipedia.org/wiki/Soubor:Walls_of_Babylon_2_RB.JPG </a:t>
            </a:r>
            <a:endParaRPr lang="cs-CZ" sz="9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4822211"/>
      </p:ext>
    </p:extLst>
  </p:cSld>
  <p:clrMapOvr>
    <a:masterClrMapping/>
  </p:clrMapOvr>
  <p:transition spd="med">
    <p:newsfla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ucitel\Plocha\Nová složka (3)\Babylon - kresba v perspektivě - příloha č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6557" y="116632"/>
            <a:ext cx="4655683" cy="6621214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6876256" y="2276872"/>
            <a:ext cx="1980728" cy="24468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/>
              <a:t>LEVELS ADJUSTED FROM FILE:PIETER_BRUEGEL_THE_ELDER_-_THE_TOWER_OF_BABEL_(VIENNA)_-_GOOGLE_ART_PROJECT.JPG, ORIGINALLY FROM GOOGLE ART PROJECT.. </a:t>
            </a:r>
            <a:r>
              <a:rPr lang="cs-CZ" sz="900" i="1" dirty="0" smtClean="0"/>
              <a:t>Soubor:</a:t>
            </a:r>
            <a:r>
              <a:rPr lang="cs-CZ" sz="900" i="1" dirty="0" err="1" smtClean="0"/>
              <a:t>Pieter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Bruegel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the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Elder</a:t>
            </a:r>
            <a:r>
              <a:rPr lang="cs-CZ" sz="900" i="1" dirty="0" smtClean="0"/>
              <a:t> - </a:t>
            </a:r>
            <a:r>
              <a:rPr lang="cs-CZ" sz="900" i="1" dirty="0" err="1" smtClean="0"/>
              <a:t>The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Tower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of</a:t>
            </a:r>
            <a:r>
              <a:rPr lang="cs-CZ" sz="900" i="1" dirty="0" smtClean="0"/>
              <a:t> Babel (</a:t>
            </a:r>
            <a:r>
              <a:rPr lang="cs-CZ" sz="900" i="1" dirty="0" err="1" smtClean="0"/>
              <a:t>Vienna</a:t>
            </a:r>
            <a:r>
              <a:rPr lang="cs-CZ" sz="900" i="1" dirty="0" smtClean="0"/>
              <a:t>) - </a:t>
            </a:r>
            <a:r>
              <a:rPr lang="cs-CZ" sz="900" i="1" dirty="0" err="1" smtClean="0"/>
              <a:t>Google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Art</a:t>
            </a:r>
            <a:r>
              <a:rPr lang="cs-CZ" sz="900" i="1" dirty="0" smtClean="0"/>
              <a:t> Project - </a:t>
            </a:r>
            <a:r>
              <a:rPr lang="cs-CZ" sz="900" i="1" dirty="0" err="1" smtClean="0"/>
              <a:t>edited.jpg</a:t>
            </a:r>
            <a:r>
              <a:rPr lang="cs-CZ" sz="900" dirty="0" smtClean="0"/>
              <a:t> [online]. [cit. 16.5.2013]. Dostupný na WWW: http://cs.wikipedia.org/wiki/Soubor:Pieter_Bruegel_the_Elder_-_The_Tower_of_Babel_%28Vienna%29_-_Google_Art_Project_-_edited.jpg </a:t>
            </a:r>
            <a:endParaRPr lang="cs-CZ" sz="900" dirty="0"/>
          </a:p>
        </p:txBody>
      </p:sp>
    </p:spTree>
  </p:cSld>
  <p:clrMapOvr>
    <a:masterClrMapping/>
  </p:clrMapOvr>
  <p:transition spd="med">
    <p:newsflash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ucitel\Plocha\S7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483768" y="1412776"/>
            <a:ext cx="4136779" cy="394191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Obdélník 3"/>
          <p:cNvSpPr/>
          <p:nvPr/>
        </p:nvSpPr>
        <p:spPr>
          <a:xfrm>
            <a:off x="251520" y="2204864"/>
            <a:ext cx="8640960" cy="3046988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výukovém materiálu byly použity fotografie a obrázky – /zdroj uveden pod kopiemi/, přednášky dějin umění –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vlastních zdrojů, bylo čerpáno z knihy Dějiny umění Aloise Bauera - bez přímé citace a texty z Bible. Výukové listy byly zhotoveny autorsky v grafickém programu. 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400" b="1" dirty="0">
              <a:solidFill>
                <a:schemeClr val="accent5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 advClick="0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4561</TotalTime>
  <Words>277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                 Anotace</vt:lpstr>
      <vt:lpstr>Snímek 3</vt:lpstr>
      <vt:lpstr>Snímek 4</vt:lpstr>
      <vt:lpstr>        - Babylonská říše - 2 000 let př.n.l. dosáhla na území Mezopotámie největšího rozkvětu. Hlavní město- Babylón, panovník Chammurapi - Rekonstruované hradby Babylonu        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 materiál</dc:title>
  <dc:creator>ZŠ Salvátor</dc:creator>
  <cp:lastModifiedBy>ZŠ Salvátor</cp:lastModifiedBy>
  <cp:revision>436</cp:revision>
  <dcterms:created xsi:type="dcterms:W3CDTF">2011-07-15T08:45:18Z</dcterms:created>
  <dcterms:modified xsi:type="dcterms:W3CDTF">2013-06-25T09:57:17Z</dcterms:modified>
</cp:coreProperties>
</file>