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72" r:id="rId1"/>
  </p:sldMasterIdLst>
  <p:notesMasterIdLst>
    <p:notesMasterId r:id="rId12"/>
  </p:notesMasterIdLst>
  <p:sldIdLst>
    <p:sldId id="401" r:id="rId2"/>
    <p:sldId id="400" r:id="rId3"/>
    <p:sldId id="296" r:id="rId4"/>
    <p:sldId id="295" r:id="rId5"/>
    <p:sldId id="297" r:id="rId6"/>
    <p:sldId id="286" r:id="rId7"/>
    <p:sldId id="304" r:id="rId8"/>
    <p:sldId id="298" r:id="rId9"/>
    <p:sldId id="356" r:id="rId10"/>
    <p:sldId id="368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33CC"/>
    <a:srgbClr val="CC0000"/>
    <a:srgbClr val="FF00FF"/>
    <a:srgbClr val="FFFFCC"/>
    <a:srgbClr val="FFFF99"/>
    <a:srgbClr val="666699"/>
    <a:srgbClr val="FFFF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7663" autoAdjust="0"/>
  </p:normalViewPr>
  <p:slideViewPr>
    <p:cSldViewPr>
      <p:cViewPr varScale="1">
        <p:scale>
          <a:sx n="76" d="100"/>
          <a:sy n="76" d="100"/>
        </p:scale>
        <p:origin x="-342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120" y="224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31A52F96-98DB-48F0-91BF-5759C9E12123}" type="datetimeFigureOut">
              <a:rPr lang="cs-CZ"/>
              <a:pPr>
                <a:defRPr/>
              </a:pPr>
              <a:t>27.6.2013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3DB6FFDF-1FDF-49E5-8BC8-77140E58FA9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vnoramenný trojúhelník 6"/>
          <p:cNvSpPr/>
          <p:nvPr/>
        </p:nvSpPr>
        <p:spPr>
          <a:xfrm rot="16200000">
            <a:off x="7553325" y="5254626"/>
            <a:ext cx="1893887" cy="1293812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/>
          <a:lstStyle>
            <a:lvl1pPr algn="r">
              <a:defRPr sz="440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5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1863"/>
            <a:ext cx="5791200" cy="365125"/>
          </a:xfrm>
        </p:spPr>
        <p:txBody>
          <a:bodyPr tIns="0" bIns="0" anchor="t"/>
          <a:lstStyle>
            <a:lvl1pPr algn="r">
              <a:defRPr sz="1000" smtClean="0"/>
            </a:lvl1pPr>
          </a:lstStyle>
          <a:p>
            <a:pPr>
              <a:defRPr/>
            </a:pPr>
            <a:fld id="{C5B147B3-DC49-4D33-A279-1C8B0DD308EC}" type="datetimeFigureOut">
              <a:rPr lang="cs-CZ"/>
              <a:pPr>
                <a:defRPr/>
              </a:pPr>
              <a:t>27.6.2013</a:t>
            </a:fld>
            <a:endParaRPr lang="cs-CZ"/>
          </a:p>
        </p:txBody>
      </p:sp>
      <p:sp>
        <p:nvSpPr>
          <p:cNvPr id="6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49913"/>
            <a:ext cx="5791200" cy="365125"/>
          </a:xfrm>
        </p:spPr>
        <p:txBody>
          <a:bodyPr tIns="0" bIns="0"/>
          <a:lstStyle>
            <a:lvl1pPr algn="r">
              <a:defRPr sz="11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1525" y="5753100"/>
            <a:ext cx="503238" cy="365125"/>
          </a:xfrm>
        </p:spPr>
        <p:txBody>
          <a:bodyPr anchor="ctr"/>
          <a:lstStyle>
            <a:lvl1pPr algn="ctr">
              <a:defRPr sz="1300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B6CCDE3F-53D8-4656-8C4F-E266449D16A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075" y="6480175"/>
            <a:ext cx="2133600" cy="3016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7C41CD-6F93-4E9C-810D-82351680C173}" type="datetimeFigureOut">
              <a:rPr lang="cs-CZ"/>
              <a:pPr>
                <a:defRPr/>
              </a:pPr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1763"/>
            <a:ext cx="4259263" cy="3000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B50B18-2E5F-4A05-B5D5-CAAA330C54B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avoúhlý trojúhelník 8"/>
          <p:cNvSpPr/>
          <p:nvPr/>
        </p:nvSpPr>
        <p:spPr>
          <a:xfrm flipV="1">
            <a:off x="6350" y="6350"/>
            <a:ext cx="9131300" cy="6837363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ovnoramenný trojúhelník 7"/>
          <p:cNvSpPr/>
          <p:nvPr/>
        </p:nvSpPr>
        <p:spPr>
          <a:xfrm rot="5400000" flipV="1">
            <a:off x="7553325" y="309563"/>
            <a:ext cx="1893888" cy="1293812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6" name="Přímá spojovací čára 10"/>
          <p:cNvCxnSpPr/>
          <p:nvPr/>
        </p:nvCxnSpPr>
        <p:spPr>
          <a:xfrm rot="10800000">
            <a:off x="6469063" y="9525"/>
            <a:ext cx="2673350" cy="1900238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čára 9"/>
          <p:cNvCxnSpPr/>
          <p:nvPr/>
        </p:nvCxnSpPr>
        <p:spPr>
          <a:xfrm flipV="1">
            <a:off x="0" y="6350"/>
            <a:ext cx="9137650" cy="6845300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/>
          <a:lstStyle>
            <a:lvl1pPr marL="0" algn="l">
              <a:buNone/>
              <a:defRPr sz="3600" b="1" cap="none" baseline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6425" y="6477000"/>
            <a:ext cx="2133600" cy="3048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53BF00-3DAE-45B2-B971-FF0DC3FFF9AB}" type="datetimeFigureOut">
              <a:rPr lang="cs-CZ"/>
              <a:pPr>
                <a:defRPr/>
              </a:pPr>
              <a:t>27.6.2013</a:t>
            </a:fld>
            <a:endParaRPr lang="cs-CZ"/>
          </a:p>
        </p:txBody>
      </p:sp>
      <p:sp>
        <p:nvSpPr>
          <p:cNvPr id="9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5" y="6481763"/>
            <a:ext cx="4260850" cy="3000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0263" y="809625"/>
            <a:ext cx="503237" cy="30003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807341-09F7-41A5-9EAE-50CC45C6F78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67C454-DE96-4799-8D2B-E724130384D7}" type="datetimeFigureOut">
              <a:rPr lang="cs-CZ"/>
              <a:pPr>
                <a:defRPr/>
              </a:pPr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6860CD-525F-4B22-A981-EC41B5127BA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075" y="6481763"/>
            <a:ext cx="2130425" cy="3016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B22EA7-05C8-4323-AE1E-206E30C46806}" type="datetimeFigureOut">
              <a:rPr lang="cs-CZ"/>
              <a:pPr>
                <a:defRPr/>
              </a:pPr>
              <a:t>27.6.2013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1763"/>
            <a:ext cx="4260850" cy="3016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838" y="6483350"/>
            <a:ext cx="503237" cy="301625"/>
          </a:xfrm>
        </p:spPr>
        <p:txBody>
          <a:bodyPr/>
          <a:lstStyle>
            <a:lvl1pPr algn="ctr">
              <a:defRPr smtClean="0"/>
            </a:lvl1pPr>
          </a:lstStyle>
          <a:p>
            <a:pPr>
              <a:defRPr/>
            </a:pPr>
            <a:fld id="{A3104EE6-D757-47A1-A2BE-ABACF8EBEF5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newsflash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9E9B12-F088-4F4D-8CC2-D40027C4ED83}" type="datetimeFigureOut">
              <a:rPr lang="cs-CZ"/>
              <a:pPr>
                <a:defRPr/>
              </a:pPr>
              <a:t>27.6.2013</a:t>
            </a:fld>
            <a:endParaRPr lang="cs-CZ"/>
          </a:p>
        </p:txBody>
      </p:sp>
      <p:sp>
        <p:nvSpPr>
          <p:cNvPr id="4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7F6577-7494-4160-A162-66604294D0B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9DFCB0-D480-4848-A709-44800ADC746F}" type="datetimeFigureOut">
              <a:rPr lang="cs-CZ"/>
              <a:pPr>
                <a:defRPr/>
              </a:pPr>
              <a:t>27.6.2013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22AA51-8852-4CD3-949C-9C1A890FB26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563" y="6556375"/>
            <a:ext cx="2133600" cy="301625"/>
          </a:xfrm>
        </p:spPr>
        <p:txBody>
          <a:bodyPr/>
          <a:lstStyle>
            <a:lvl1pPr>
              <a:defRPr sz="900" smtClean="0"/>
            </a:lvl1pPr>
          </a:lstStyle>
          <a:p>
            <a:pPr>
              <a:defRPr/>
            </a:pPr>
            <a:fld id="{32C7EABB-7084-4CC2-97CD-C9B35F786058}" type="datetimeFigureOut">
              <a:rPr lang="cs-CZ"/>
              <a:pPr>
                <a:defRPr/>
              </a:pPr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063" y="6556375"/>
            <a:ext cx="5143500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5" y="6556375"/>
            <a:ext cx="503238" cy="301625"/>
          </a:xfrm>
        </p:spPr>
        <p:txBody>
          <a:bodyPr/>
          <a:lstStyle>
            <a:lvl1pPr>
              <a:defRPr sz="900" smtClean="0"/>
            </a:lvl1pPr>
          </a:lstStyle>
          <a:p>
            <a:pPr>
              <a:defRPr/>
            </a:pPr>
            <a:fld id="{097A6533-92CF-4DE4-B876-D67D30E3AD1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newsflash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700" y="6556375"/>
            <a:ext cx="2101850" cy="301625"/>
          </a:xfrm>
        </p:spPr>
        <p:txBody>
          <a:bodyPr/>
          <a:lstStyle>
            <a:lvl1pPr>
              <a:defRPr sz="900" smtClean="0"/>
            </a:lvl1pPr>
          </a:lstStyle>
          <a:p>
            <a:pPr>
              <a:defRPr/>
            </a:pPr>
            <a:fld id="{1B606547-C30D-4012-AF6B-7EF77D61329F}" type="datetimeFigureOut">
              <a:rPr lang="cs-CZ"/>
              <a:pPr>
                <a:defRPr/>
              </a:pPr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69988" y="6557963"/>
            <a:ext cx="4948237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6900" y="6556375"/>
            <a:ext cx="366713" cy="301625"/>
          </a:xfrm>
        </p:spPr>
        <p:txBody>
          <a:bodyPr/>
          <a:lstStyle>
            <a:lvl1pPr algn="ctr">
              <a:defRPr sz="900" smtClean="0"/>
            </a:lvl1pPr>
          </a:lstStyle>
          <a:p>
            <a:pPr>
              <a:defRPr/>
            </a:pPr>
            <a:fld id="{F9249A98-107C-4F6F-A7F1-4A6DDF358FA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newsflash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FCE62A-CEC3-452F-A2E5-F2246F2D4C2B}" type="datetimeFigureOut">
              <a:rPr lang="cs-CZ"/>
              <a:pPr>
                <a:defRPr/>
              </a:pPr>
              <a:t>27.6.2013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4A8EE8-2041-45A8-9A3E-7A6CCB16747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DF791B-539A-4C8F-9596-3A4A1585A516}" type="datetimeFigureOut">
              <a:rPr lang="cs-CZ"/>
              <a:pPr>
                <a:defRPr/>
              </a:pPr>
              <a:t>27.6.2013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2A6313-BBD7-4223-84BA-A57EFFF50E3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6350" y="14288"/>
            <a:ext cx="9131300" cy="6837362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0" y="6350"/>
            <a:ext cx="9137650" cy="6845300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V="1">
            <a:off x="6469063" y="4948238"/>
            <a:ext cx="2673350" cy="1900237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8288"/>
            <a:ext cx="8229600" cy="1398587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030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457200" y="1882775"/>
            <a:ext cx="82296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075" y="6481763"/>
            <a:ext cx="2133600" cy="3016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b="0" smtClean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9AC79147-EB22-4720-947A-C91E27FBF0A6}" type="datetimeFigureOut">
              <a:rPr lang="cs-CZ"/>
              <a:pPr>
                <a:defRPr/>
              </a:pPr>
              <a:t>27.6.2013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763"/>
            <a:ext cx="4259263" cy="3016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838" y="6481763"/>
            <a:ext cx="503237" cy="301625"/>
          </a:xfrm>
          <a:prstGeom prst="rect">
            <a:avLst/>
          </a:prstGeom>
        </p:spPr>
        <p:txBody>
          <a:bodyPr vert="horz"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F679219C-9CFA-4C2E-B9BA-FF0E295D54D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84" r:id="rId1"/>
    <p:sldLayoutId id="2147483985" r:id="rId2"/>
    <p:sldLayoutId id="2147483986" r:id="rId3"/>
    <p:sldLayoutId id="2147483987" r:id="rId4"/>
    <p:sldLayoutId id="2147483988" r:id="rId5"/>
    <p:sldLayoutId id="2147483983" r:id="rId6"/>
    <p:sldLayoutId id="2147483982" r:id="rId7"/>
    <p:sldLayoutId id="2147483989" r:id="rId8"/>
    <p:sldLayoutId id="2147483990" r:id="rId9"/>
    <p:sldLayoutId id="2147483981" r:id="rId10"/>
    <p:sldLayoutId id="2147483980" r:id="rId11"/>
  </p:sldLayoutIdLst>
  <p:transition spd="med">
    <p:newsflash/>
  </p:transition>
  <p:timing>
    <p:tnLst>
      <p:par>
        <p:cTn id="1" dur="indefinite" restart="never" nodeType="tmRoot"/>
      </p:par>
    </p:tnLst>
  </p:timing>
  <p:txStyles>
    <p:titleStyle>
      <a:lvl1pPr marL="484188" indent="-484188" algn="l" rtl="0" fontAlgn="base">
        <a:spcBef>
          <a:spcPct val="0"/>
        </a:spcBef>
        <a:spcAft>
          <a:spcPct val="0"/>
        </a:spcAft>
        <a:defRPr sz="4200" kern="1200">
          <a:ln w="6350">
            <a:solidFill>
              <a:schemeClr val="accent1">
                <a:shade val="43000"/>
              </a:schemeClr>
            </a:solidFill>
          </a:ln>
          <a:solidFill>
            <a:srgbClr val="FF5C9C"/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  <a:lvl2pPr marL="484188" indent="-4841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2pPr>
      <a:lvl3pPr marL="484188" indent="-4841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3pPr>
      <a:lvl4pPr marL="484188" indent="-4841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4pPr>
      <a:lvl5pPr marL="484188" indent="-4841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5pPr>
      <a:lvl6pPr marL="941388" indent="-4841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6pPr>
      <a:lvl7pPr marL="1398588" indent="-4841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7pPr>
      <a:lvl8pPr marL="1855788" indent="-4841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8pPr>
      <a:lvl9pPr marL="2312988" indent="-4841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9pPr>
    </p:titleStyle>
    <p:bodyStyle>
      <a:lvl1pPr marL="447675" indent="-382588" algn="l" rtl="0" fontAlgn="base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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325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95000"/>
        <a:buFont typeface="Verdana" pitchFamily="34" charset="0"/>
        <a:buChar char="›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49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0955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09550" algn="l" rtl="0" fontAlgn="base">
        <a:spcBef>
          <a:spcPct val="20000"/>
        </a:spcBef>
        <a:spcAft>
          <a:spcPct val="0"/>
        </a:spcAft>
        <a:buClr>
          <a:srgbClr val="FF90B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/index.php?title=Amm%C3%B3n&amp;action=edit&amp;redlink=1" TargetMode="External"/><Relationship Id="rId2" Type="http://schemas.openxmlformats.org/officeDocument/2006/relationships/hyperlink" Target="http://cs.wikipedia.org/wiki/As%C3%BDrie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Obrázek 2" descr="OPVK_hor_zakladni_logolink_RGB_cz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260350"/>
            <a:ext cx="792162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ovéPole 6"/>
          <p:cNvSpPr txBox="1"/>
          <p:nvPr/>
        </p:nvSpPr>
        <p:spPr>
          <a:xfrm>
            <a:off x="683568" y="1058252"/>
            <a:ext cx="7848872" cy="5663089"/>
          </a:xfrm>
          <a:prstGeom prst="rect">
            <a:avLst/>
          </a:prstGeom>
          <a:solidFill>
            <a:schemeClr val="tx1">
              <a:lumMod val="65000"/>
            </a:schemeClr>
          </a:solidFill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anchor="ctr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cap="small" spc="10" dirty="0">
                <a:solidFill>
                  <a:srgbClr val="FF0000"/>
                </a:solidFill>
                <a:effectLst>
                  <a:outerShdw blurRad="342900" dist="50800" dir="600000" algn="ctr" rotWithShape="0">
                    <a:srgbClr val="FFFFCC">
                      <a:alpha val="82745"/>
                    </a:srgbClr>
                  </a:outerShdw>
                </a:effectLst>
                <a:uFill>
                  <a:solidFill>
                    <a:srgbClr val="FF0000"/>
                  </a:solidFill>
                </a:uFill>
                <a:latin typeface="+mn-lt"/>
              </a:rPr>
              <a:t>                            DUM č.18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cap="small" spc="10" dirty="0">
                <a:solidFill>
                  <a:srgbClr val="FF0000"/>
                </a:solidFill>
                <a:effectLst>
                  <a:outerShdw blurRad="342900" dist="50800" dir="600000" algn="ctr" rotWithShape="0">
                    <a:srgbClr val="FFFFCC">
                      <a:alpha val="82745"/>
                    </a:srgbClr>
                  </a:outerShdw>
                </a:effectLst>
                <a:uFill>
                  <a:solidFill>
                    <a:srgbClr val="FF0000"/>
                  </a:solidFill>
                </a:uFill>
                <a:latin typeface="+mn-lt"/>
              </a:rPr>
              <a:t>  </a:t>
            </a:r>
            <a:r>
              <a:rPr lang="cs-CZ" sz="3000" b="1" cap="small" spc="10" dirty="0">
                <a:solidFill>
                  <a:srgbClr val="FF0000"/>
                </a:solidFill>
                <a:effectLst>
                  <a:outerShdw blurRad="342900" dist="50800" dir="600000" algn="ctr" rotWithShape="0">
                    <a:srgbClr val="FFFFCC">
                      <a:alpha val="82745"/>
                    </a:srgbClr>
                  </a:outerShdw>
                </a:effectLst>
                <a:uFill>
                  <a:solidFill>
                    <a:srgbClr val="FF0000"/>
                  </a:solidFill>
                </a:uFill>
                <a:latin typeface="Franklin Gothic Heavy" pitchFamily="34" charset="0"/>
              </a:rPr>
              <a:t>výtvarné vyjadřování od nejstarších dob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effectLst>
                <a:outerShdw blurRad="342900" dist="50800" dir="600000" algn="ctr" rotWithShape="0">
                  <a:srgbClr val="FFFFCC">
                    <a:alpha val="82745"/>
                  </a:srgbClr>
                </a:outerShdw>
              </a:effectLst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effectLst>
                  <a:outerShdw blurRad="342900" dist="50800" dir="600000" algn="ctr" rotWithShape="0">
                    <a:srgbClr val="FFFFCC">
                      <a:alpha val="82745"/>
                    </a:srgbClr>
                  </a:outerShdw>
                </a:effectLst>
                <a:latin typeface="+mn-lt"/>
              </a:rPr>
              <a:t>   Název školy:                 ZŠ Salvátor, Valašské Meziříčí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effectLst>
                  <a:outerShdw blurRad="342900" dist="50800" dir="600000" algn="ctr" rotWithShape="0">
                    <a:srgbClr val="FFFFCC">
                      <a:alpha val="82745"/>
                    </a:srgbClr>
                  </a:outerShdw>
                </a:effectLst>
                <a:latin typeface="+mn-lt"/>
              </a:rPr>
              <a:t>   Číslo  projektu:             CZ.1.07/1.4.00/21.1158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effectLst>
                  <a:outerShdw blurRad="342900" dist="50800" dir="600000" algn="ctr" rotWithShape="0">
                    <a:srgbClr val="FFFFCC">
                      <a:alpha val="82745"/>
                    </a:srgbClr>
                  </a:outerShdw>
                </a:effectLst>
                <a:latin typeface="+mn-lt"/>
              </a:rPr>
              <a:t>   Název výstupu:            VY_32_INOVACE_IX.6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effectLst>
                  <a:outerShdw blurRad="342900" dist="50800" dir="600000" algn="ctr" rotWithShape="0">
                    <a:srgbClr val="FFFFCC">
                      <a:alpha val="82745"/>
                    </a:srgbClr>
                  </a:outerShdw>
                </a:effectLst>
                <a:latin typeface="+mn-lt"/>
              </a:rPr>
              <a:t>   Vzdělávací oblast:      Člověk a kultura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effectLst>
                  <a:outerShdw blurRad="342900" dist="50800" dir="600000" algn="ctr" rotWithShape="0">
                    <a:srgbClr val="FFFFCC">
                      <a:alpha val="82745"/>
                    </a:srgbClr>
                  </a:outerShdw>
                </a:effectLst>
                <a:latin typeface="+mn-lt"/>
              </a:rPr>
              <a:t>   Vzdělávací obor:         Výtvarná  výchova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effectLst>
                  <a:outerShdw blurRad="342900" dist="50800" dir="600000" algn="ctr" rotWithShape="0">
                    <a:srgbClr val="FFFFCC">
                      <a:alpha val="82745"/>
                    </a:srgbClr>
                  </a:outerShdw>
                </a:effectLst>
                <a:latin typeface="+mn-lt"/>
              </a:rPr>
              <a:t>   Téma:                            Výtvarné vyjadřování od  nejstarších dob-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effectLst>
                  <a:outerShdw blurRad="342900" dist="50800" dir="600000" algn="ctr" rotWithShape="0">
                    <a:srgbClr val="FFFFCC">
                      <a:alpha val="82745"/>
                    </a:srgbClr>
                  </a:outerShdw>
                </a:effectLst>
                <a:latin typeface="+mn-lt"/>
              </a:rPr>
              <a:t>                                          ilustrace k příběhu z dějin                                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effectLst>
                  <a:outerShdw blurRad="342900" dist="50800" dir="600000" algn="ctr" rotWithShape="0">
                    <a:srgbClr val="FFFFCC">
                      <a:alpha val="82745"/>
                    </a:srgbClr>
                  </a:outerShdw>
                </a:effectLst>
                <a:latin typeface="+mn-lt"/>
              </a:rPr>
              <a:t>   Datum:                          2011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effectLst>
                  <a:outerShdw blurRad="342900" dist="50800" dir="600000" algn="ctr" rotWithShape="0">
                    <a:srgbClr val="FFFFCC">
                      <a:alpha val="82745"/>
                    </a:srgbClr>
                  </a:outerShdw>
                </a:effectLst>
                <a:latin typeface="+mn-lt"/>
              </a:rPr>
              <a:t>   Ročník:                          druhý stupeň ZŠ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effectLst>
                  <a:outerShdw blurRad="342900" dist="50800" dir="600000" algn="ctr" rotWithShape="0">
                    <a:srgbClr val="FFFFCC">
                      <a:alpha val="82745"/>
                    </a:srgbClr>
                  </a:outerShdw>
                </a:effectLst>
                <a:latin typeface="+mn-lt"/>
              </a:rPr>
              <a:t>   Vzdělávací oblast:       Člověk a společnost –Výtvarná výchova                   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effectLst>
                  <a:outerShdw blurRad="342900" dist="50800" dir="600000" algn="ctr" rotWithShape="0">
                    <a:srgbClr val="FFFFCC">
                      <a:alpha val="82745"/>
                    </a:srgbClr>
                  </a:outerShdw>
                </a:effectLst>
                <a:latin typeface="+mn-lt"/>
              </a:rPr>
              <a:t>   Metodický materiál:    Určeno pro zkvalitnění výuky a motivaci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effectLst>
                  <a:outerShdw blurRad="342900" dist="50800" dir="600000" algn="ctr" rotWithShape="0">
                    <a:srgbClr val="FFFFCC">
                      <a:alpha val="82745"/>
                    </a:srgbClr>
                  </a:outerShdw>
                </a:effectLst>
                <a:latin typeface="+mn-lt"/>
              </a:rPr>
              <a:t>                                          v hodinách výtvarné výchovy, jako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effectLst>
                  <a:outerShdw blurRad="342900" dist="50800" dir="600000" algn="ctr" rotWithShape="0">
                    <a:srgbClr val="FFFFCC">
                      <a:alpha val="82745"/>
                    </a:srgbClr>
                  </a:outerShdw>
                </a:effectLst>
                <a:latin typeface="+mn-lt"/>
              </a:rPr>
              <a:t>                                          materiál k hledání stop v dějinách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effectLst>
                  <a:outerShdw blurRad="342900" dist="50800" dir="600000" algn="ctr" rotWithShape="0">
                    <a:srgbClr val="FFFFCC">
                      <a:alpha val="82745"/>
                    </a:srgbClr>
                  </a:outerShdw>
                </a:effectLst>
                <a:latin typeface="+mn-lt"/>
              </a:rPr>
              <a:t>                                          výtvarného vyjadřování 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effectLst>
                  <a:outerShdw blurRad="342900" dist="50800" dir="600000" algn="ctr" rotWithShape="0">
                    <a:srgbClr val="FFFFCC">
                      <a:alpha val="82745"/>
                    </a:srgbClr>
                  </a:outerShdw>
                </a:effectLst>
                <a:latin typeface="+mn-lt"/>
              </a:rPr>
              <a:t>   Jméno:                          Mgr. Ludmila  Cahová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1600" dirty="0">
              <a:effectLst>
                <a:outerShdw blurRad="342900" dist="50800" dir="600000" algn="ctr" rotWithShape="0">
                  <a:srgbClr val="FFFFCC">
                    <a:alpha val="82745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med">
    <p:newsflash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sah 2"/>
          <p:cNvSpPr>
            <a:spLocks noGrp="1"/>
          </p:cNvSpPr>
          <p:nvPr>
            <p:ph idx="1"/>
          </p:nvPr>
        </p:nvSpPr>
        <p:spPr>
          <a:xfrm>
            <a:off x="468313" y="2286000"/>
            <a:ext cx="8229600" cy="3303588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cs-CZ" sz="3200" smtClean="0"/>
              <a:t>Výukový materiál má vést k zamyšlení nad činnostmi člověka  v průběhu staletí a jejich dopadem na život dalších generací. Rozvíjí  dovednost ilustrovat příběh</a:t>
            </a:r>
            <a:endParaRPr lang="cs-CZ" smtClean="0"/>
          </a:p>
        </p:txBody>
      </p:sp>
      <p:sp>
        <p:nvSpPr>
          <p:cNvPr id="5" name="Obdélník 4"/>
          <p:cNvSpPr/>
          <p:nvPr/>
        </p:nvSpPr>
        <p:spPr>
          <a:xfrm>
            <a:off x="1835150" y="981075"/>
            <a:ext cx="4968875" cy="7683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</a:rPr>
              <a:t>Anotace</a:t>
            </a:r>
            <a:endParaRPr lang="cs-CZ" sz="4400" dirty="0">
              <a:solidFill>
                <a:schemeClr val="accent1">
                  <a:lumMod val="60000"/>
                  <a:lumOff val="40000"/>
                </a:schemeClr>
              </a:solidFill>
              <a:latin typeface="+mn-lt"/>
            </a:endParaRPr>
          </a:p>
        </p:txBody>
      </p:sp>
    </p:spTree>
  </p:cSld>
  <p:clrMapOvr>
    <a:masterClrMapping/>
  </p:clrMapOvr>
  <p:transition spd="med">
    <p:newsflash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8313" y="836613"/>
            <a:ext cx="8229600" cy="5003800"/>
          </a:xfrm>
        </p:spPr>
        <p:txBody>
          <a:bodyPr>
            <a:normAutofit fontScale="25000" lnSpcReduction="20000"/>
          </a:bodyPr>
          <a:lstStyle/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8000" dirty="0"/>
              <a:t> </a:t>
            </a:r>
          </a:p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8000" dirty="0"/>
              <a:t> </a:t>
            </a:r>
          </a:p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8000" b="1" u="sng" dirty="0"/>
              <a:t>Architektura</a:t>
            </a:r>
            <a:endParaRPr lang="cs-CZ" sz="8000" b="1" dirty="0"/>
          </a:p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8000" b="1" dirty="0"/>
              <a:t> </a:t>
            </a:r>
          </a:p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8000" b="1" dirty="0"/>
              <a:t>Stavební materiál: </a:t>
            </a:r>
          </a:p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8000" b="1" dirty="0"/>
              <a:t>                           </a:t>
            </a:r>
            <a:r>
              <a:rPr lang="cs-CZ" sz="8000" b="1" dirty="0" smtClean="0"/>
              <a:t>  </a:t>
            </a:r>
            <a:r>
              <a:rPr lang="cs-CZ" sz="8000" b="1" dirty="0"/>
              <a:t>- </a:t>
            </a:r>
            <a:r>
              <a:rPr lang="cs-CZ" sz="8000" b="1" dirty="0" smtClean="0"/>
              <a:t>hliněné </a:t>
            </a:r>
            <a:r>
              <a:rPr lang="cs-CZ" sz="8000" b="1" dirty="0"/>
              <a:t>na slunci sušené </a:t>
            </a:r>
            <a:r>
              <a:rPr lang="cs-CZ" sz="8000" b="1" dirty="0" smtClean="0"/>
              <a:t>cihly</a:t>
            </a:r>
          </a:p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8000" b="1" dirty="0"/>
              <a:t> </a:t>
            </a:r>
            <a:r>
              <a:rPr lang="cs-CZ" sz="8000" b="1" dirty="0" smtClean="0"/>
              <a:t>                            </a:t>
            </a:r>
            <a:r>
              <a:rPr lang="cs-CZ" sz="8000" b="1" dirty="0"/>
              <a:t>- (památky podlehly zkáze), </a:t>
            </a:r>
            <a:endParaRPr lang="cs-CZ" sz="8000" b="1" dirty="0" smtClean="0"/>
          </a:p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8000" b="1" dirty="0"/>
              <a:t> </a:t>
            </a:r>
            <a:r>
              <a:rPr lang="cs-CZ" sz="8000" b="1" dirty="0" smtClean="0"/>
              <a:t>                               byly obkládané kamenem, </a:t>
            </a:r>
            <a:r>
              <a:rPr lang="cs-CZ" sz="8000" b="1" dirty="0"/>
              <a:t>ve </a:t>
            </a:r>
            <a:r>
              <a:rPr lang="cs-CZ" sz="8000" b="1" dirty="0" smtClean="0"/>
              <a:t>spodní</a:t>
            </a:r>
          </a:p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8000" b="1" dirty="0" smtClean="0"/>
              <a:t>                                části staveb - později glazovaným kachlem </a:t>
            </a:r>
          </a:p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8000" b="1" dirty="0" smtClean="0"/>
              <a:t>                         </a:t>
            </a:r>
          </a:p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8000" b="1" dirty="0" smtClean="0"/>
              <a:t>Stropy byly dřevěné</a:t>
            </a:r>
            <a:r>
              <a:rPr lang="cs-CZ" sz="8000" b="1" dirty="0"/>
              <a:t>, tvar staveb </a:t>
            </a:r>
            <a:r>
              <a:rPr lang="cs-CZ" sz="8000" b="1" dirty="0" smtClean="0"/>
              <a:t>- </a:t>
            </a:r>
            <a:r>
              <a:rPr lang="cs-CZ" sz="8000" b="1" dirty="0"/>
              <a:t>protáhlý. Vysoká technická </a:t>
            </a:r>
            <a:endParaRPr lang="cs-CZ" sz="8000" b="1" dirty="0" smtClean="0"/>
          </a:p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8000" b="1" dirty="0" smtClean="0"/>
              <a:t>úroveň </a:t>
            </a:r>
            <a:r>
              <a:rPr lang="cs-CZ" sz="8000" b="1" dirty="0"/>
              <a:t>- vodovody, kanalizace</a:t>
            </a:r>
            <a:r>
              <a:rPr lang="cs-CZ" sz="8000" dirty="0" smtClean="0"/>
              <a:t>.</a:t>
            </a:r>
            <a:endParaRPr lang="cs-CZ" sz="8000" dirty="0"/>
          </a:p>
        </p:txBody>
      </p:sp>
    </p:spTree>
  </p:cSld>
  <p:clrMapOvr>
    <a:masterClrMapping/>
  </p:clrMapOvr>
  <p:transition spd="med">
    <p:newsflash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775"/>
            <a:ext cx="8229600" cy="4572000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cs-CZ" sz="2000" b="1" smtClean="0"/>
              <a:t>     Chrámy: reprezentační budovy panovníků, nádvoří tvořené  vysokou podezdívkou z kamenů, tvar staveb - komolý, zkosený jehlan.                            </a:t>
            </a:r>
          </a:p>
          <a:p>
            <a:pPr>
              <a:buFont typeface="Wingdings 2" pitchFamily="18" charset="2"/>
              <a:buNone/>
            </a:pPr>
            <a:r>
              <a:rPr lang="cs-CZ" sz="2000" b="1" smtClean="0"/>
              <a:t> </a:t>
            </a:r>
          </a:p>
          <a:p>
            <a:pPr>
              <a:buFont typeface="Wingdings 2" pitchFamily="18" charset="2"/>
              <a:buNone/>
            </a:pPr>
            <a:r>
              <a:rPr lang="cs-CZ" sz="2000" b="1" smtClean="0"/>
              <a:t> </a:t>
            </a:r>
          </a:p>
          <a:p>
            <a:pPr>
              <a:buFont typeface="Wingdings 2" pitchFamily="18" charset="2"/>
              <a:buNone/>
            </a:pPr>
            <a:r>
              <a:rPr lang="cs-CZ" sz="2000" b="1" smtClean="0"/>
              <a:t>   - Sargonův palác v Chorsábádu, Nabukadnesarův palác Zikuraty - vysoké stupňovité stavby s chrámem na vrcholu, dominanty města. </a:t>
            </a:r>
          </a:p>
          <a:p>
            <a:pPr>
              <a:buFont typeface="Wingdings 2" pitchFamily="18" charset="2"/>
              <a:buNone/>
            </a:pPr>
            <a:r>
              <a:rPr lang="cs-CZ" sz="2000" b="1" smtClean="0"/>
              <a:t> </a:t>
            </a:r>
          </a:p>
        </p:txBody>
      </p:sp>
    </p:spTree>
  </p:cSld>
  <p:clrMapOvr>
    <a:masterClrMapping/>
  </p:clrMapOvr>
  <p:transition spd="med">
    <p:newsflash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288" y="765175"/>
            <a:ext cx="8229600" cy="4932363"/>
          </a:xfrm>
        </p:spPr>
        <p:txBody>
          <a:bodyPr>
            <a:normAutofit fontScale="25000" lnSpcReduction="20000"/>
          </a:bodyPr>
          <a:lstStyle/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8000" b="1" dirty="0" smtClean="0"/>
              <a:t>     Bible </a:t>
            </a:r>
            <a:r>
              <a:rPr lang="cs-CZ" sz="8000" b="1" dirty="0"/>
              <a:t>popisuje příběh o tom, jak </a:t>
            </a:r>
            <a:r>
              <a:rPr lang="cs-CZ" sz="8000" b="1" u="sng" dirty="0">
                <a:hlinkClick r:id="rId2" tooltip="Asýrie"/>
              </a:rPr>
              <a:t>asyrský</a:t>
            </a:r>
            <a:r>
              <a:rPr lang="cs-CZ" sz="8000" b="1" dirty="0"/>
              <a:t> </a:t>
            </a:r>
            <a:r>
              <a:rPr lang="cs-CZ" sz="8000" b="1" u="sng" dirty="0"/>
              <a:t>král </a:t>
            </a:r>
            <a:r>
              <a:rPr lang="cs-CZ" sz="8000" b="1" u="sng" dirty="0" err="1"/>
              <a:t>Nabukadnésar</a:t>
            </a:r>
            <a:r>
              <a:rPr lang="cs-CZ" sz="8000" b="1" dirty="0"/>
              <a:t> </a:t>
            </a:r>
            <a:endParaRPr lang="cs-CZ" sz="8000" b="1" dirty="0" smtClean="0"/>
          </a:p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8000" b="1" dirty="0" smtClean="0"/>
              <a:t>      bojoval </a:t>
            </a:r>
            <a:r>
              <a:rPr lang="cs-CZ" sz="8000" b="1" dirty="0"/>
              <a:t>proti Médům, až nad nimi zvítězil. Poté se chtěl </a:t>
            </a:r>
            <a:endParaRPr lang="cs-CZ" sz="8000" b="1" dirty="0" smtClean="0"/>
          </a:p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8000" b="1" dirty="0" smtClean="0"/>
              <a:t>      pomstít </a:t>
            </a:r>
            <a:r>
              <a:rPr lang="cs-CZ" sz="8000" b="1" dirty="0"/>
              <a:t>západu, který mu v jeho boji nepřispěchal na pomoc. </a:t>
            </a:r>
            <a:endParaRPr lang="cs-CZ" sz="8000" b="1" dirty="0" smtClean="0"/>
          </a:p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8000" b="1" dirty="0" smtClean="0"/>
              <a:t>      Všichni </a:t>
            </a:r>
            <a:r>
              <a:rPr lang="cs-CZ" sz="8000" b="1" dirty="0"/>
              <a:t>se mu podvolili, jen Židé nikoli. Ti se naopak opevnili </a:t>
            </a:r>
            <a:r>
              <a:rPr lang="cs-CZ" sz="8000" b="1" dirty="0" smtClean="0"/>
              <a:t>v městě </a:t>
            </a:r>
            <a:r>
              <a:rPr lang="cs-CZ" sz="8000" b="1" dirty="0" err="1" smtClean="0"/>
              <a:t>Betulii</a:t>
            </a:r>
            <a:r>
              <a:rPr lang="cs-CZ" sz="8000" b="1" dirty="0" smtClean="0"/>
              <a:t>. </a:t>
            </a:r>
            <a:r>
              <a:rPr lang="cs-CZ" sz="8000" b="1" dirty="0" err="1" smtClean="0"/>
              <a:t>Nabukadnésar</a:t>
            </a:r>
            <a:r>
              <a:rPr lang="cs-CZ" sz="8000" b="1" dirty="0" smtClean="0"/>
              <a:t> proti </a:t>
            </a:r>
            <a:r>
              <a:rPr lang="cs-CZ" sz="8000" b="1" dirty="0" err="1" smtClean="0"/>
              <a:t>Betulii</a:t>
            </a:r>
            <a:r>
              <a:rPr lang="cs-CZ" sz="8000" b="1" dirty="0" smtClean="0"/>
              <a:t> vyslal vojsko pod</a:t>
            </a:r>
          </a:p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8000" b="1" dirty="0" smtClean="0"/>
              <a:t>      vedením </a:t>
            </a:r>
            <a:r>
              <a:rPr lang="cs-CZ" sz="8000" b="1" dirty="0" err="1"/>
              <a:t>Holoferna</a:t>
            </a:r>
            <a:r>
              <a:rPr lang="cs-CZ" sz="8000" b="1" dirty="0"/>
              <a:t>. </a:t>
            </a:r>
            <a:r>
              <a:rPr lang="cs-CZ" sz="8000" b="1" u="sng" dirty="0" err="1">
                <a:hlinkClick r:id="rId3" tooltip="Ammón (stránka neexistuje)"/>
              </a:rPr>
              <a:t>Ammónec</a:t>
            </a:r>
            <a:r>
              <a:rPr lang="cs-CZ" sz="8000" b="1" dirty="0"/>
              <a:t> </a:t>
            </a:r>
            <a:r>
              <a:rPr lang="cs-CZ" sz="8000" b="1" dirty="0" err="1"/>
              <a:t>Achior</a:t>
            </a:r>
            <a:r>
              <a:rPr lang="cs-CZ" sz="8000" b="1" dirty="0"/>
              <a:t> se jej pokusil varovat, </a:t>
            </a:r>
            <a:endParaRPr lang="cs-CZ" sz="8000" b="1" dirty="0" smtClean="0"/>
          </a:p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8000" b="1" dirty="0" smtClean="0"/>
              <a:t>      že nad Židy bdí jejich Bůh, ale </a:t>
            </a:r>
            <a:r>
              <a:rPr lang="cs-CZ" sz="8000" b="1" dirty="0" err="1" smtClean="0"/>
              <a:t>Holofernes</a:t>
            </a:r>
            <a:r>
              <a:rPr lang="cs-CZ" sz="8000" b="1" dirty="0" smtClean="0"/>
              <a:t> ho za trest poslal </a:t>
            </a:r>
          </a:p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8000" b="1" dirty="0" smtClean="0"/>
              <a:t>      přímo </a:t>
            </a:r>
            <a:r>
              <a:rPr lang="cs-CZ" sz="8000" b="1" dirty="0"/>
              <a:t>do </a:t>
            </a:r>
            <a:r>
              <a:rPr lang="cs-CZ" sz="8000" b="1" dirty="0" err="1"/>
              <a:t>Betulie</a:t>
            </a:r>
            <a:r>
              <a:rPr lang="cs-CZ" sz="8000" b="1" dirty="0"/>
              <a:t>, aby zahynul s tamními obyvateli</a:t>
            </a:r>
            <a:r>
              <a:rPr lang="cs-CZ" sz="8000" b="1" dirty="0" smtClean="0"/>
              <a:t>.</a:t>
            </a:r>
            <a:endParaRPr lang="cs-CZ" sz="8000" b="1" dirty="0"/>
          </a:p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8000" b="1" dirty="0" smtClean="0"/>
              <a:t>      Město </a:t>
            </a:r>
            <a:r>
              <a:rPr lang="cs-CZ" sz="8000" b="1" dirty="0"/>
              <a:t>bylo obklíčeno, obleženo a sevřeno. Zachránila je </a:t>
            </a:r>
            <a:endParaRPr lang="cs-CZ" sz="8000" b="1" dirty="0" smtClean="0"/>
          </a:p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8000" b="1" dirty="0" smtClean="0"/>
              <a:t>      zbožná </a:t>
            </a:r>
            <a:r>
              <a:rPr lang="cs-CZ" sz="8000" b="1" dirty="0"/>
              <a:t>žena </a:t>
            </a:r>
            <a:r>
              <a:rPr lang="cs-CZ" sz="8000" b="1" dirty="0" smtClean="0"/>
              <a:t>Judit</a:t>
            </a:r>
            <a:r>
              <a:rPr lang="cs-CZ" sz="8000" b="1" dirty="0"/>
              <a:t>, která spoléhajíc na Boha se svou služkou </a:t>
            </a:r>
            <a:endParaRPr lang="cs-CZ" sz="8000" b="1" dirty="0" smtClean="0"/>
          </a:p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8000" b="1" dirty="0" smtClean="0"/>
              <a:t>      vyšla </a:t>
            </a:r>
            <a:r>
              <a:rPr lang="cs-CZ" sz="8000" b="1" dirty="0"/>
              <a:t>mimo město, nechala se jím zajmout, oklamala ho a </a:t>
            </a:r>
            <a:endParaRPr lang="cs-CZ" sz="8000" b="1" dirty="0" smtClean="0"/>
          </a:p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8000" b="1" dirty="0" smtClean="0"/>
              <a:t>      usekla </a:t>
            </a:r>
            <a:r>
              <a:rPr lang="cs-CZ" sz="8000" b="1" dirty="0"/>
              <a:t>mu hlavu. Poté se vrátila do </a:t>
            </a:r>
            <a:r>
              <a:rPr lang="cs-CZ" sz="8000" b="1" dirty="0" err="1"/>
              <a:t>Betulie</a:t>
            </a:r>
            <a:r>
              <a:rPr lang="cs-CZ" sz="8000" b="1" dirty="0"/>
              <a:t>. Následně bylo </a:t>
            </a:r>
            <a:endParaRPr lang="cs-CZ" sz="8000" b="1" dirty="0" smtClean="0"/>
          </a:p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8000" b="1" dirty="0" smtClean="0"/>
              <a:t>      asyrské </a:t>
            </a:r>
            <a:r>
              <a:rPr lang="cs-CZ" sz="8000" b="1" dirty="0"/>
              <a:t>vojsko poraženo a odtáhlo pryč. Kniha končí písní </a:t>
            </a:r>
            <a:endParaRPr lang="cs-CZ" sz="8000" b="1" dirty="0" smtClean="0"/>
          </a:p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8000" b="1" dirty="0" smtClean="0"/>
              <a:t>      chvály Judit </a:t>
            </a:r>
            <a:r>
              <a:rPr lang="cs-CZ" sz="8000" b="1" dirty="0"/>
              <a:t>na Boží dobrotu a věrnost.</a:t>
            </a:r>
          </a:p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8000" b="1" dirty="0"/>
              <a:t> </a:t>
            </a:r>
          </a:p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8000" b="1" dirty="0" smtClean="0"/>
              <a:t>     Babylonská </a:t>
            </a:r>
            <a:r>
              <a:rPr lang="cs-CZ" sz="8000" b="1" dirty="0"/>
              <a:t>věž, svatyně boha Merkura- (podezdívka </a:t>
            </a:r>
            <a:r>
              <a:rPr lang="cs-CZ" sz="8000" b="1" dirty="0" smtClean="0"/>
              <a:t>vysoká</a:t>
            </a:r>
          </a:p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8000" b="1" dirty="0" smtClean="0"/>
              <a:t>     33m,o </a:t>
            </a:r>
            <a:r>
              <a:rPr lang="cs-CZ" sz="8000" b="1" dirty="0"/>
              <a:t>straně 25m</a:t>
            </a:r>
            <a:r>
              <a:rPr lang="cs-CZ" sz="8000" b="1" dirty="0" smtClean="0"/>
              <a:t>)</a:t>
            </a:r>
            <a:endParaRPr lang="cs-CZ" sz="8000" b="1" dirty="0"/>
          </a:p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endParaRPr lang="cs-CZ" sz="8000" dirty="0"/>
          </a:p>
        </p:txBody>
      </p:sp>
    </p:spTree>
  </p:cSld>
  <p:clrMapOvr>
    <a:masterClrMapping/>
  </p:clrMapOvr>
  <p:transition spd="med">
    <p:newsflash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Zástupný symbol pro obsah 2"/>
          <p:cNvSpPr>
            <a:spLocks noGrp="1"/>
          </p:cNvSpPr>
          <p:nvPr>
            <p:ph idx="1"/>
          </p:nvPr>
        </p:nvSpPr>
        <p:spPr>
          <a:xfrm>
            <a:off x="468313" y="1628775"/>
            <a:ext cx="8229600" cy="3995738"/>
          </a:xfrm>
        </p:spPr>
        <p:txBody>
          <a:bodyPr/>
          <a:lstStyle/>
          <a:p>
            <a:r>
              <a:rPr lang="cs-CZ" sz="2000" b="1" smtClean="0"/>
              <a:t>Sochařství a malířství </a:t>
            </a:r>
          </a:p>
          <a:p>
            <a:pPr>
              <a:buFont typeface="Wingdings 2" pitchFamily="18" charset="2"/>
              <a:buNone/>
            </a:pPr>
            <a:r>
              <a:rPr lang="cs-CZ" sz="2000" b="1" smtClean="0"/>
              <a:t> </a:t>
            </a:r>
          </a:p>
          <a:p>
            <a:r>
              <a:rPr lang="cs-CZ" sz="2000" b="1" smtClean="0"/>
              <a:t>Sloužilo k oslavě vládců, podřizovalo se náboženskému kultu (představa, že živého člověka může zachránit obraz).</a:t>
            </a:r>
          </a:p>
          <a:p>
            <a:r>
              <a:rPr lang="cs-CZ" sz="2000" b="1" smtClean="0"/>
              <a:t>Kultovní sošky bohů – jednoduchá, až primitivní forma duchovnosti se znázorňovala zvětšenýma očima (umělec zatím nezvládl podobu).</a:t>
            </a:r>
          </a:p>
          <a:p>
            <a:pPr>
              <a:buFont typeface="Wingdings 2" pitchFamily="18" charset="2"/>
              <a:buNone/>
            </a:pPr>
            <a:r>
              <a:rPr lang="cs-CZ" sz="2000" b="1" smtClean="0"/>
              <a:t> </a:t>
            </a:r>
          </a:p>
        </p:txBody>
      </p:sp>
    </p:spTree>
  </p:cSld>
  <p:clrMapOvr>
    <a:masterClrMapping/>
  </p:clrMapOvr>
  <p:transition spd="med">
    <p:newsflash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Zástupný symbol pro obsah 2"/>
          <p:cNvSpPr>
            <a:spLocks noGrp="1"/>
          </p:cNvSpPr>
          <p:nvPr>
            <p:ph idx="1"/>
          </p:nvPr>
        </p:nvSpPr>
        <p:spPr>
          <a:xfrm>
            <a:off x="468313" y="1268413"/>
            <a:ext cx="8229600" cy="4572000"/>
          </a:xfrm>
        </p:spPr>
        <p:txBody>
          <a:bodyPr/>
          <a:lstStyle/>
          <a:p>
            <a:r>
              <a:rPr lang="cs-CZ" sz="2000" b="1" u="sng" smtClean="0"/>
              <a:t>Sošky zvířat</a:t>
            </a:r>
            <a:r>
              <a:rPr lang="cs-CZ" sz="2000" b="1" smtClean="0"/>
              <a:t> – Sumerská nestvůra, sochy a reliéfy k výzdobě chrámů- nejpozoruhodnější památky – figury jsou seřazeny schematicky vedle sebe – náměty – oslava síly bojovníků – Býk  s lidskou hlavou, ukázky reliéfů ze stěn paláců, detail bronzové brány</a:t>
            </a:r>
          </a:p>
          <a:p>
            <a:r>
              <a:rPr lang="cs-CZ" sz="2000" b="1" u="sng" smtClean="0"/>
              <a:t>Barevné reliéfy</a:t>
            </a:r>
            <a:r>
              <a:rPr lang="cs-CZ" sz="2000" b="1" smtClean="0"/>
              <a:t> glazovaných obkladaček – Lev z glazovaných cihel, Posvátný býk z Iškařiny brány</a:t>
            </a:r>
          </a:p>
          <a:p>
            <a:pPr>
              <a:buFont typeface="Wingdings 2" pitchFamily="18" charset="2"/>
              <a:buNone/>
            </a:pPr>
            <a:r>
              <a:rPr lang="cs-CZ" sz="2000" b="1" smtClean="0"/>
              <a:t> </a:t>
            </a:r>
          </a:p>
          <a:p>
            <a:r>
              <a:rPr lang="cs-CZ" sz="2000" b="1" u="sng" smtClean="0"/>
              <a:t>Nástěnné malby </a:t>
            </a:r>
            <a:r>
              <a:rPr lang="cs-CZ" sz="2000" b="1" smtClean="0"/>
              <a:t>-  náměty i provedení kompozice podobné jako u reliéfů, kresba z tmavých linií – plošné kolorované – fragment z nástěnné malby v paláci v Mari</a:t>
            </a:r>
          </a:p>
          <a:p>
            <a:pPr>
              <a:buFont typeface="Wingdings 2" pitchFamily="18" charset="2"/>
              <a:buNone/>
            </a:pPr>
            <a:r>
              <a:rPr lang="cs-CZ" sz="2000" b="1" smtClean="0"/>
              <a:t> </a:t>
            </a:r>
          </a:p>
        </p:txBody>
      </p:sp>
    </p:spTree>
  </p:cSld>
  <p:clrMapOvr>
    <a:masterClrMapping/>
  </p:clrMapOvr>
  <p:transition spd="med">
    <p:newsflash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Zástupný symbol pro obsah 2"/>
          <p:cNvSpPr>
            <a:spLocks noGrp="1"/>
          </p:cNvSpPr>
          <p:nvPr>
            <p:ph idx="1"/>
          </p:nvPr>
        </p:nvSpPr>
        <p:spPr>
          <a:xfrm>
            <a:off x="395288" y="1125538"/>
            <a:ext cx="8229600" cy="4967287"/>
          </a:xfrm>
        </p:spPr>
        <p:txBody>
          <a:bodyPr/>
          <a:lstStyle/>
          <a:p>
            <a:r>
              <a:rPr lang="cs-CZ" sz="2000" b="1" smtClean="0"/>
              <a:t>Užité umění, keramika a šperky   </a:t>
            </a:r>
            <a:r>
              <a:rPr lang="cs-CZ" sz="2000" smtClean="0"/>
              <a:t> </a:t>
            </a:r>
          </a:p>
          <a:p>
            <a:endParaRPr lang="cs-CZ" sz="2000" smtClean="0"/>
          </a:p>
          <a:p>
            <a:endParaRPr lang="cs-CZ" sz="2000" smtClean="0"/>
          </a:p>
          <a:p>
            <a:r>
              <a:rPr lang="cs-CZ" sz="2000" b="1" smtClean="0"/>
              <a:t>Dekorativně a stylizovaně malované nádoby –Babylonské pečetidlo, Urudská standarta – předmět ve tvaru skříňky, zdobené mozaikou  ze slonoviny, zdobené hudební nástroje.  </a:t>
            </a:r>
          </a:p>
          <a:p>
            <a:pPr>
              <a:buFont typeface="Wingdings 2" pitchFamily="18" charset="2"/>
              <a:buNone/>
            </a:pPr>
            <a:r>
              <a:rPr lang="cs-CZ" sz="2000" b="1" smtClean="0"/>
              <a:t> </a:t>
            </a:r>
          </a:p>
          <a:p>
            <a:r>
              <a:rPr lang="cs-CZ" sz="2000" b="1" smtClean="0"/>
              <a:t>Průzkumy na území Mezopotámie – teprve v 19. století </a:t>
            </a:r>
          </a:p>
          <a:p>
            <a:pPr>
              <a:buFont typeface="Wingdings 2" pitchFamily="18" charset="2"/>
              <a:buNone/>
            </a:pPr>
            <a:r>
              <a:rPr lang="cs-CZ" sz="2000" b="1" smtClean="0"/>
              <a:t> </a:t>
            </a:r>
          </a:p>
          <a:p>
            <a:r>
              <a:rPr lang="cs-CZ" sz="2000" b="1" smtClean="0"/>
              <a:t>1889 objev Babylónu – pokračování  v průzkumu ve 20. století</a:t>
            </a:r>
          </a:p>
          <a:p>
            <a:r>
              <a:rPr lang="cs-CZ" sz="2000" b="1" smtClean="0"/>
              <a:t>1927 – 1929 – objev královských hrobek v Uru</a:t>
            </a:r>
          </a:p>
        </p:txBody>
      </p:sp>
    </p:spTree>
  </p:cSld>
  <p:clrMapOvr>
    <a:masterClrMapping/>
  </p:clrMapOvr>
  <p:transition spd="med">
    <p:newsflash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 descr="C:\Documents and Settings\ucitel\Plocha\Nová složka (3)\Babylon - kresba v perspektivě -příloha č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39975" y="115888"/>
            <a:ext cx="4486275" cy="669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newsflash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:\Documents and Settings\ucitel\Plocha\S7.jp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2483768" y="1412776"/>
            <a:ext cx="4136779" cy="3941911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sp>
        <p:nvSpPr>
          <p:cNvPr id="4" name="Obdélník 3"/>
          <p:cNvSpPr/>
          <p:nvPr/>
        </p:nvSpPr>
        <p:spPr>
          <a:xfrm>
            <a:off x="251520" y="2204864"/>
            <a:ext cx="8640960" cy="3046988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Ve výukovém materiálu byly použity fotografie a obrázky – /zdroj uveden pod kopiemi/, přednášky dějin umění –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z vlastních zdrojů, bylo čerpáno z knihy Dějiny umění Aloise Bauera - bez přímé citace a texty z Bible. Výukové listy byly zhotoveny autorsky v grafickém programu. 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 </a:t>
            </a:r>
            <a:endParaRPr lang="cs-CZ" sz="2400" b="1" dirty="0">
              <a:solidFill>
                <a:schemeClr val="accent5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med" advClick="0">
    <p:newsflash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Talent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4563</TotalTime>
  <Words>500</Words>
  <Application>Microsoft Office PowerPoint</Application>
  <PresentationFormat>Předvádění na obrazovce (4:3)</PresentationFormat>
  <Paragraphs>75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Šablona návrhu</vt:lpstr>
      </vt:variant>
      <vt:variant>
        <vt:i4>8</vt:i4>
      </vt:variant>
      <vt:variant>
        <vt:lpstr>Nadpisy snímků</vt:lpstr>
      </vt:variant>
      <vt:variant>
        <vt:i4>10</vt:i4>
      </vt:variant>
    </vt:vector>
  </HeadingPairs>
  <TitlesOfParts>
    <vt:vector size="24" baseType="lpstr">
      <vt:lpstr>Century Gothic</vt:lpstr>
      <vt:lpstr>Arial</vt:lpstr>
      <vt:lpstr>Wingdings 2</vt:lpstr>
      <vt:lpstr>Verdana</vt:lpstr>
      <vt:lpstr>Calibri</vt:lpstr>
      <vt:lpstr>Franklin Gothic Heavy</vt:lpstr>
      <vt:lpstr>Talent</vt:lpstr>
      <vt:lpstr>Talent</vt:lpstr>
      <vt:lpstr>Talent</vt:lpstr>
      <vt:lpstr>Talent</vt:lpstr>
      <vt:lpstr>Talent</vt:lpstr>
      <vt:lpstr>Talent</vt:lpstr>
      <vt:lpstr>Talent</vt:lpstr>
      <vt:lpstr>Talent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Výukový  materiál</dc:title>
  <dc:creator>ZŠ Salvátor</dc:creator>
  <cp:lastModifiedBy>SlamovaLi</cp:lastModifiedBy>
  <cp:revision>434</cp:revision>
  <dcterms:created xsi:type="dcterms:W3CDTF">2011-07-15T08:45:18Z</dcterms:created>
  <dcterms:modified xsi:type="dcterms:W3CDTF">2013-06-27T06:44:33Z</dcterms:modified>
</cp:coreProperties>
</file>