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9"/>
  </p:notesMasterIdLst>
  <p:sldIdLst>
    <p:sldId id="341" r:id="rId2"/>
    <p:sldId id="342" r:id="rId3"/>
    <p:sldId id="299" r:id="rId4"/>
    <p:sldId id="280" r:id="rId5"/>
    <p:sldId id="300" r:id="rId6"/>
    <p:sldId id="343" r:id="rId7"/>
    <p:sldId id="368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7663" autoAdjust="0"/>
  </p:normalViewPr>
  <p:slideViewPr>
    <p:cSldViewPr>
      <p:cViewPr varScale="1">
        <p:scale>
          <a:sx n="76" d="100"/>
          <a:sy n="76" d="100"/>
        </p:scale>
        <p:origin x="-34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DADC162-2AFD-4546-BC98-EBF8EBC9D6F9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54D439D-DD70-47FE-996D-70C5A080F5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6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 smtClean="0"/>
            </a:lvl1pPr>
          </a:lstStyle>
          <a:p>
            <a:pPr>
              <a:defRPr/>
            </a:pPr>
            <a:fld id="{AA799794-2D00-44F1-B891-51D4D7DFC945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49FCAC4-40DB-4B7F-A98D-191ECC514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B09B07-809E-4002-89A5-CD6A040421F5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FBC77-124D-4A5C-B4DB-FF2E47645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8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7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0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9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AC74-7541-4DBA-BB9A-5556693CF523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1BE8C-2B40-4972-917E-7F9B9E21A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15280-3C18-48AF-8BF6-4D54092CEF02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39441-2EC9-42B6-B368-3AE62B9817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53E20D-FBC0-480A-9FBB-5E1AB7BDD05C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822B6391-A96D-4D7B-93A9-2A8D77366F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50F55-1AB1-46EA-A6BA-5B310F5BE383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D22DB3-45F3-45DA-8C5F-629F0E5138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6DADA-C769-4051-BA5D-1FEC6A123602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4C2FDA-ABF7-46D5-BC3A-37288CCF0C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D9F86397-986B-4FF4-B298-2EDD044ED45B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2AD5E9C3-9A1B-415A-B334-0D739EE132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CE250692-2A7C-46CD-974A-DD5B48116E8F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1DFEF37F-CCA7-444A-B0A8-65144EA665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0BBD6-F26E-4F56-BF3B-288BFBAE9643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3BC815-D2B7-4C5C-929E-5EB2BA8B7B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0B0F5-6876-45E0-B9E0-9011F78C78B9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AB5D2-EC5C-4D75-BACF-4D6FCCF547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E46F01E5-BF8C-4096-BB24-6B35D5E4D4C0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D859A7B2-12B6-455C-87AB-5D0075752B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84" r:id="rId1"/>
    <p:sldLayoutId id="2147483985" r:id="rId2"/>
    <p:sldLayoutId id="2147483986" r:id="rId3"/>
    <p:sldLayoutId id="2147483987" r:id="rId4"/>
    <p:sldLayoutId id="2147483988" r:id="rId5"/>
    <p:sldLayoutId id="2147483983" r:id="rId6"/>
    <p:sldLayoutId id="2147483982" r:id="rId7"/>
    <p:sldLayoutId id="2147483989" r:id="rId8"/>
    <p:sldLayoutId id="2147483990" r:id="rId9"/>
    <p:sldLayoutId id="2147483981" r:id="rId10"/>
    <p:sldLayoutId id="2147483980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Troas&amp;action=edit&amp;redlink=1" TargetMode="External"/><Relationship Id="rId3" Type="http://schemas.openxmlformats.org/officeDocument/2006/relationships/hyperlink" Target="http://cs.wikipedia.org/wiki/Rakev" TargetMode="External"/><Relationship Id="rId7" Type="http://schemas.openxmlformats.org/officeDocument/2006/relationships/hyperlink" Target="http://cs.wikipedia.org/w/index.php?title=Assos&amp;action=edit&amp;redlink=1" TargetMode="External"/><Relationship Id="rId2" Type="http://schemas.openxmlformats.org/officeDocument/2006/relationships/hyperlink" Target="http://cs.wikipedia.org/wiki/%C5%98e%C4%8Dt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%C3%A1penec" TargetMode="External"/><Relationship Id="rId5" Type="http://schemas.openxmlformats.org/officeDocument/2006/relationships/hyperlink" Target="http://cs.wikipedia.org/wiki/H%C3%A9rodotos" TargetMode="External"/><Relationship Id="rId4" Type="http://schemas.openxmlformats.org/officeDocument/2006/relationships/hyperlink" Target="http://cs.wikipedia.org/wiki/5._stolet%C3%AD_p%C5%99._n._l.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arov%C4%9Bk%C3%BD_Egypt" TargetMode="External"/><Relationship Id="rId2" Type="http://schemas.openxmlformats.org/officeDocument/2006/relationships/hyperlink" Target="http://cs.wikipedia.org/wiki/Krypt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Mumie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fontAlgn="auto">
              <a:spcAft>
                <a:spcPts val="0"/>
              </a:spcAft>
              <a:defRPr/>
            </a:pPr>
            <a: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endParaRPr lang="cs-CZ" sz="140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anchor="ctr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cap="small" spc="10" dirty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+mn-lt"/>
              </a:rPr>
              <a:t>                             DUM č.19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cap="small" spc="10" dirty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+mn-lt"/>
              </a:rPr>
              <a:t>  </a:t>
            </a:r>
            <a:r>
              <a:rPr lang="cs-CZ" sz="3000" b="1" cap="small" spc="10" dirty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Název školy:                 ZŠ Salvátor, Valašské Meziříčí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Číslo  projektu:             CZ.1.07/1.4.00/21.1158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Název výstupu:            VY_32_INOVACE_VIII.5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Vzdělávací oblast:      Člověk a kultura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Vzdělávací obor:         Výtvarná  výchova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Téma:                            Výtvarné vyjadřování od  nejstarších dob-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předměty denní potřeby - tkaniny              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Datum:                          2011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Ročník:                          druhý stupeň ZŠ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Vzdělávací oblast:       Člověk a společnost –Výtvarná výchova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Metodický materiál:    Určeno pro zkvalitnění výuky a motivaci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v hodinách výtvarné výchovy, jako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materiál k hledání stop v dějinách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výtvarného vyjadřování 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Jméno:                          </a:t>
            </a:r>
            <a:r>
              <a:rPr lang="cs-CZ" dirty="0" err="1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Mgr.Ludmila</a:t>
            </a: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Cahová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  <a:latin typeface="+mn-lt"/>
            </a:endParaRPr>
          </a:p>
        </p:txBody>
      </p:sp>
      <p:pic>
        <p:nvPicPr>
          <p:cNvPr id="14341" name="Obrázek 2" descr="OPVK_hor_zakladni_logolink_RGB_cz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04813"/>
            <a:ext cx="784860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399032"/>
          </a:xfrm>
        </p:spPr>
        <p:txBody>
          <a:bodyPr/>
          <a:lstStyle/>
          <a:p>
            <a:pPr marL="484632" indent="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                </a:t>
            </a:r>
            <a:r>
              <a:rPr lang="cs-CZ" b="1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Anotace</a:t>
            </a:r>
            <a:endParaRPr lang="cs-CZ" b="1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5038"/>
            <a:ext cx="8229600" cy="4249737"/>
          </a:xfrm>
        </p:spPr>
        <p:txBody>
          <a:bodyPr/>
          <a:lstStyle/>
          <a:p>
            <a:pPr algn="ctr"/>
            <a:r>
              <a:rPr lang="cs-CZ" sz="3200" b="1" smtClean="0"/>
              <a:t>Výukový materiál má vést k zamyšlení nad vývojem ručně zdobených  předmětů denní potřeby, tkanin… - od nejstarších dob - a dovedností utkat např. čelenku</a:t>
            </a:r>
            <a:r>
              <a:rPr lang="cs-CZ" sz="3200" smtClean="0"/>
              <a:t>.</a:t>
            </a: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468313" y="620713"/>
            <a:ext cx="8229600" cy="4572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000" smtClean="0"/>
              <a:t> </a:t>
            </a:r>
          </a:p>
          <a:p>
            <a:r>
              <a:rPr lang="cs-CZ" sz="2000" b="1" u="sng" smtClean="0"/>
              <a:t>Malířství</a:t>
            </a: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b="1" smtClean="0"/>
              <a:t>      nástěnné malby v prostorách chrámů a pyramid, povrch sarkofágů</a:t>
            </a:r>
          </a:p>
          <a:p>
            <a:pPr>
              <a:buFont typeface="Wingdings 2" pitchFamily="18" charset="2"/>
              <a:buNone/>
            </a:pPr>
            <a:r>
              <a:rPr lang="cs-CZ" sz="2000" b="1" smtClean="0"/>
              <a:t>     Sarkofág (z </a:t>
            </a:r>
            <a:r>
              <a:rPr lang="cs-CZ" sz="2000" b="1" u="sng" smtClean="0">
                <a:hlinkClick r:id="rId2" tooltip="Řečtina"/>
              </a:rPr>
              <a:t>řečtiny</a:t>
            </a:r>
            <a:r>
              <a:rPr lang="cs-CZ" sz="2000" b="1" smtClean="0"/>
              <a:t> σαρξ (sarx, „maso“) a φαγειν (fagein, „požírat“)) je kamenná schránka určená k uložení </a:t>
            </a:r>
            <a:r>
              <a:rPr lang="cs-CZ" sz="2000" b="1" u="sng" smtClean="0">
                <a:hlinkClick r:id="rId3" tooltip="Rakev"/>
              </a:rPr>
              <a:t>rakve</a:t>
            </a:r>
            <a:r>
              <a:rPr lang="cs-CZ" sz="2000" b="1" smtClean="0"/>
              <a:t>. V </a:t>
            </a:r>
            <a:r>
              <a:rPr lang="cs-CZ" sz="2000" b="1" u="sng" smtClean="0">
                <a:hlinkClick r:id="rId4" tooltip="5. století př. n. l."/>
              </a:rPr>
              <a:t>5. století př. n. l.</a:t>
            </a:r>
            <a:r>
              <a:rPr lang="cs-CZ" sz="2000" b="1" smtClean="0"/>
              <a:t> uvedl starověký řecký historik </a:t>
            </a:r>
            <a:r>
              <a:rPr lang="cs-CZ" sz="2000" b="1" u="sng" smtClean="0">
                <a:hlinkClick r:id="rId5" tooltip="Hérodotos"/>
              </a:rPr>
              <a:t>Hérodotos</a:t>
            </a:r>
            <a:r>
              <a:rPr lang="cs-CZ" sz="2000" b="1" smtClean="0"/>
              <a:t> ve svém díle, že první sarkofágy byly vytesané ze zvláštního typu kamene, který požíral tělo uvnitř. Jako </a:t>
            </a:r>
            <a:r>
              <a:rPr lang="cs-CZ" sz="2000" b="1" i="1" smtClean="0"/>
              <a:t>sarkofagos lithos</a:t>
            </a:r>
            <a:r>
              <a:rPr lang="cs-CZ" sz="2000" b="1" smtClean="0"/>
              <a:t> („kameny požírající maso“) byly označovány zejména schránky vyráběné z </a:t>
            </a:r>
            <a:r>
              <a:rPr lang="cs-CZ" sz="2000" b="1" u="sng" smtClean="0">
                <a:hlinkClick r:id="rId6" tooltip="Vápenec"/>
              </a:rPr>
              <a:t>vápence</a:t>
            </a:r>
            <a:r>
              <a:rPr lang="cs-CZ" sz="2000" b="1" smtClean="0"/>
              <a:t> těženého v </a:t>
            </a:r>
            <a:r>
              <a:rPr lang="cs-CZ" sz="2000" b="1" u="sng" smtClean="0">
                <a:hlinkClick r:id="rId7" tooltip="Assos (stránka neexistuje)"/>
              </a:rPr>
              <a:t>Assu</a:t>
            </a:r>
            <a:r>
              <a:rPr lang="cs-CZ" sz="2000" b="1" smtClean="0"/>
              <a:t> v </a:t>
            </a:r>
            <a:r>
              <a:rPr lang="cs-CZ" sz="2000" b="1" u="sng" smtClean="0">
                <a:hlinkClick r:id="rId8" tooltip="Troas (stránka neexistuje)"/>
              </a:rPr>
              <a:t>Troadě</a:t>
            </a:r>
            <a:r>
              <a:rPr lang="cs-CZ" sz="2000" b="1" smtClean="0"/>
              <a:t>. Tato vlastnost se nejdříve vztahovala na všechny vápencové rakve a posléze na všechny rakve.</a:t>
            </a:r>
          </a:p>
          <a:p>
            <a:pPr>
              <a:buFont typeface="Wingdings 2" pitchFamily="18" charset="2"/>
              <a:buNone/>
            </a:pPr>
            <a:endParaRPr lang="cs-CZ" sz="2000" b="1" smtClean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 preferRelativeResize="0"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549275"/>
            <a:ext cx="7632700" cy="532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Obdélník 2"/>
          <p:cNvSpPr>
            <a:spLocks noChangeArrowheads="1"/>
          </p:cNvSpPr>
          <p:nvPr/>
        </p:nvSpPr>
        <p:spPr bwMode="auto">
          <a:xfrm>
            <a:off x="468313" y="188913"/>
            <a:ext cx="82804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entury Gothic" pitchFamily="34" charset="0"/>
              </a:rPr>
              <a:t>                                  http://</a:t>
            </a:r>
            <a:r>
              <a:rPr lang="cs-CZ" sz="1400">
                <a:solidFill>
                  <a:schemeClr val="bg1"/>
                </a:solidFill>
                <a:latin typeface="Century Gothic" pitchFamily="34" charset="0"/>
              </a:rPr>
              <a:t>cs.wikipedia.org/wiki/Sarkof%C3%A1g</a:t>
            </a:r>
          </a:p>
        </p:txBody>
      </p:sp>
      <p:sp>
        <p:nvSpPr>
          <p:cNvPr id="17411" name="Obdélník 3"/>
          <p:cNvSpPr>
            <a:spLocks noChangeArrowheads="1"/>
          </p:cNvSpPr>
          <p:nvPr/>
        </p:nvSpPr>
        <p:spPr bwMode="auto">
          <a:xfrm>
            <a:off x="719138" y="6021388"/>
            <a:ext cx="8424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latin typeface="Century Gothic" pitchFamily="34" charset="0"/>
              </a:rPr>
              <a:t>PERROT ET CHIPIEZ. </a:t>
            </a:r>
            <a:r>
              <a:rPr lang="cs-CZ" sz="900" i="1">
                <a:latin typeface="Century Gothic" pitchFamily="34" charset="0"/>
              </a:rPr>
              <a:t>http://cs.wikipedia.org/wiki/Sarkof%C3%A1g</a:t>
            </a:r>
            <a:r>
              <a:rPr lang="cs-CZ" sz="900">
                <a:latin typeface="Century Gothic" pitchFamily="34" charset="0"/>
              </a:rPr>
              <a:t> [online]. [cit. 16.5.2013]. Dostupný na WWW: http://cs.wikipedia.org/wiki/Soubor:Sarcophage-myk%C3%A9rinos.jpg </a:t>
            </a: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545138"/>
          </a:xfrm>
        </p:spPr>
        <p:txBody>
          <a:bodyPr/>
          <a:lstStyle/>
          <a:p>
            <a:r>
              <a:rPr lang="cs-CZ" smtClean="0"/>
              <a:t>Sarkofágy</a:t>
            </a:r>
          </a:p>
        </p:txBody>
      </p:sp>
      <p:sp>
        <p:nvSpPr>
          <p:cNvPr id="18434" name="Obdélník 4"/>
          <p:cNvSpPr>
            <a:spLocks noChangeArrowheads="1"/>
          </p:cNvSpPr>
          <p:nvPr/>
        </p:nvSpPr>
        <p:spPr bwMode="auto">
          <a:xfrm>
            <a:off x="611188" y="981075"/>
            <a:ext cx="7921625" cy="466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entury Gothic" pitchFamily="34" charset="0"/>
              </a:rPr>
              <a:t>Sarkofágy bývaly obyčejně tesány z kamene a bohatě zdobené. Některé byly vyrobené tak, aby stály nad úrovní země jako součást hrobové výzdoby. Jiné se nacházely pod úrovní terénu nebo byly umístěny v </a:t>
            </a:r>
            <a:r>
              <a:rPr lang="cs-CZ" sz="2000" b="1" u="sng">
                <a:latin typeface="Century Gothic" pitchFamily="34" charset="0"/>
                <a:hlinkClick r:id="rId2" tooltip="Krypta"/>
              </a:rPr>
              <a:t>kryptách</a:t>
            </a:r>
            <a:r>
              <a:rPr lang="cs-CZ" sz="2000" b="1">
                <a:latin typeface="Century Gothic" pitchFamily="34" charset="0"/>
              </a:rPr>
              <a:t>. Ve </a:t>
            </a:r>
            <a:r>
              <a:rPr lang="cs-CZ" sz="2000" b="1" u="sng">
                <a:latin typeface="Century Gothic" pitchFamily="34" charset="0"/>
                <a:hlinkClick r:id="rId3" tooltip="Starověký Egypt"/>
              </a:rPr>
              <a:t>starověkém Egyptě</a:t>
            </a:r>
            <a:r>
              <a:rPr lang="cs-CZ" sz="2000" b="1">
                <a:latin typeface="Century Gothic" pitchFamily="34" charset="0"/>
              </a:rPr>
              <a:t> byla jako sarkofág označována vnější ochranná schránka pro královskou </a:t>
            </a:r>
            <a:r>
              <a:rPr lang="cs-CZ" sz="2000" b="1" u="sng">
                <a:latin typeface="Century Gothic" pitchFamily="34" charset="0"/>
                <a:hlinkClick r:id="rId4" tooltip="Mumie"/>
              </a:rPr>
              <a:t>mumii</a:t>
            </a:r>
            <a:r>
              <a:rPr lang="cs-CZ" sz="2000" b="1">
                <a:latin typeface="Century Gothic" pitchFamily="34" charset="0"/>
              </a:rPr>
              <a:t>, která v sobě obsahovala několik rakví.</a:t>
            </a:r>
          </a:p>
          <a:p>
            <a:r>
              <a:rPr lang="cs-CZ" sz="2000" b="1">
                <a:latin typeface="Century Gothic" pitchFamily="34" charset="0"/>
              </a:rPr>
              <a:t>hlavní výrazové prostředky – obrysové linie, plošné kolorování,</a:t>
            </a:r>
          </a:p>
          <a:p>
            <a:r>
              <a:rPr lang="cs-CZ" sz="2000" b="1">
                <a:latin typeface="Century Gothic" pitchFamily="34" charset="0"/>
              </a:rPr>
              <a:t>zobrazování bez perspektivních zkratek – plastický tvar, promítaný na plochu</a:t>
            </a:r>
          </a:p>
          <a:p>
            <a:r>
              <a:rPr lang="cs-CZ" sz="2000" b="1">
                <a:latin typeface="Century Gothic" pitchFamily="34" charset="0"/>
              </a:rPr>
              <a:t>vícepohledovost – ( tělo, oko – zepředu, nohy, hlava, ruce – z profilu )</a:t>
            </a:r>
          </a:p>
          <a:p>
            <a:r>
              <a:rPr lang="cs-CZ" sz="2000" b="1">
                <a:latin typeface="Century Gothic" pitchFamily="34" charset="0"/>
              </a:rPr>
              <a:t>pásová perspektiva ( co je nejdál – v pásu nejvýš )</a:t>
            </a:r>
          </a:p>
          <a:p>
            <a:endParaRPr lang="cs-CZ" sz="2000" b="1">
              <a:latin typeface="Century Gothic" pitchFamily="34" charset="0"/>
            </a:endParaRPr>
          </a:p>
          <a:p>
            <a:endParaRPr lang="cs-CZ" sz="2000" b="1">
              <a:latin typeface="Century Gothic" pitchFamily="34" charset="0"/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C:\Documents and Settings\ucitel\Plocha\Nová složka (3)\Paleolit - hrobky 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188913"/>
            <a:ext cx="4419600" cy="641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Ve výukovém materiálu byly použity fotografie a obrázky – /zdroj uveden pod kopiemi/, přednášky dějin umění –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</a:t>
            </a:r>
            <a:endParaRPr lang="cs-CZ" sz="24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4564</TotalTime>
  <Words>325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7</vt:i4>
      </vt:variant>
    </vt:vector>
  </HeadingPairs>
  <TitlesOfParts>
    <vt:vector size="21" baseType="lpstr">
      <vt:lpstr>Century Gothic</vt:lpstr>
      <vt:lpstr>Arial</vt:lpstr>
      <vt:lpstr>Wingdings 2</vt:lpstr>
      <vt:lpstr>Verdana</vt:lpstr>
      <vt:lpstr>Calibri</vt:lpstr>
      <vt:lpstr>Franklin Gothic Heavy</vt:lpstr>
      <vt:lpstr>Talent</vt:lpstr>
      <vt:lpstr>Talent</vt:lpstr>
      <vt:lpstr>Talent</vt:lpstr>
      <vt:lpstr>Talent</vt:lpstr>
      <vt:lpstr>Talent</vt:lpstr>
      <vt:lpstr>Talent</vt:lpstr>
      <vt:lpstr>Talent</vt:lpstr>
      <vt:lpstr>Talent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SlamovaLi</cp:lastModifiedBy>
  <cp:revision>435</cp:revision>
  <dcterms:created xsi:type="dcterms:W3CDTF">2011-07-15T08:45:18Z</dcterms:created>
  <dcterms:modified xsi:type="dcterms:W3CDTF">2013-06-27T06:52:23Z</dcterms:modified>
</cp:coreProperties>
</file>