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Lst>
  <p:notesMasterIdLst>
    <p:notesMasterId r:id="rId10"/>
  </p:notesMasterIdLst>
  <p:sldIdLst>
    <p:sldId id="316" r:id="rId2"/>
    <p:sldId id="370" r:id="rId3"/>
    <p:sldId id="402" r:id="rId4"/>
    <p:sldId id="403" r:id="rId5"/>
    <p:sldId id="404" r:id="rId6"/>
    <p:sldId id="405" r:id="rId7"/>
    <p:sldId id="371" r:id="rId8"/>
    <p:sldId id="368" r:id="rId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33CC"/>
    <a:srgbClr val="CC0000"/>
    <a:srgbClr val="FF00FF"/>
    <a:srgbClr val="FFFFCC"/>
    <a:srgbClr val="FFFF99"/>
    <a:srgbClr val="666699"/>
    <a:srgbClr val="FFFF66"/>
    <a:srgbClr val="FFFFFF"/>
    <a:srgbClr val="F3F315"/>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7663" autoAdjust="0"/>
  </p:normalViewPr>
  <p:slideViewPr>
    <p:cSldViewPr>
      <p:cViewPr varScale="1">
        <p:scale>
          <a:sx n="73" d="100"/>
          <a:sy n="73" d="100"/>
        </p:scale>
        <p:origin x="-990" y="-96"/>
      </p:cViewPr>
      <p:guideLst>
        <p:guide orient="horz" pos="2160"/>
        <p:guide pos="2880"/>
      </p:guideLst>
    </p:cSldViewPr>
  </p:slideViewPr>
  <p:outlineViewPr>
    <p:cViewPr>
      <p:scale>
        <a:sx n="33" d="100"/>
        <a:sy n="33" d="100"/>
      </p:scale>
      <p:origin x="120" y="2244"/>
    </p:cViewPr>
  </p:outlin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A603EA-980F-4452-9BEA-8A3439942DC6}" type="datetimeFigureOut">
              <a:rPr lang="cs-CZ" smtClean="0"/>
              <a:pPr/>
              <a:t>25.6.2013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2DD133-DFFB-4214-A556-8C6F1F6F8B32}"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7" name="Rovnoramenný trojúhelník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540544" y="776288"/>
            <a:ext cx="8062912" cy="1470025"/>
          </a:xfrm>
        </p:spPr>
        <p:txBody>
          <a:bodyPr anchor="b">
            <a:normAutofit/>
          </a:bodyPr>
          <a:lstStyle>
            <a:lvl1pPr algn="r">
              <a:defRPr sz="4400"/>
            </a:lvl1pPr>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28" name="Zástupný symbol pro datum 27"/>
          <p:cNvSpPr>
            <a:spLocks noGrp="1"/>
          </p:cNvSpPr>
          <p:nvPr>
            <p:ph type="dt" sz="half" idx="10"/>
          </p:nvPr>
        </p:nvSpPr>
        <p:spPr>
          <a:xfrm>
            <a:off x="1371600" y="6012656"/>
            <a:ext cx="5791200" cy="365125"/>
          </a:xfrm>
        </p:spPr>
        <p:txBody>
          <a:bodyPr tIns="0" bIns="0" anchor="t"/>
          <a:lstStyle>
            <a:lvl1pPr algn="r">
              <a:defRPr sz="1000"/>
            </a:lvl1pPr>
          </a:lstStyle>
          <a:p>
            <a:fld id="{5DB4A91D-E5D1-4B5C-BB44-EBFCB2709DE8}" type="datetimeFigureOut">
              <a:rPr lang="cs-CZ" smtClean="0"/>
              <a:pPr/>
              <a:t>25.6.2013</a:t>
            </a:fld>
            <a:endParaRPr lang="cs-CZ"/>
          </a:p>
        </p:txBody>
      </p:sp>
      <p:sp>
        <p:nvSpPr>
          <p:cNvPr id="17" name="Zástupný symbol pro zápatí 16"/>
          <p:cNvSpPr>
            <a:spLocks noGrp="1"/>
          </p:cNvSpPr>
          <p:nvPr>
            <p:ph type="ftr" sz="quarter" idx="11"/>
          </p:nvPr>
        </p:nvSpPr>
        <p:spPr>
          <a:xfrm>
            <a:off x="1371600" y="5650704"/>
            <a:ext cx="5791200" cy="365125"/>
          </a:xfrm>
        </p:spPr>
        <p:txBody>
          <a:bodyPr tIns="0" bIns="0" anchor="b"/>
          <a:lstStyle>
            <a:lvl1pPr algn="r">
              <a:defRPr sz="1100"/>
            </a:lvl1pPr>
          </a:lstStyle>
          <a:p>
            <a:endParaRPr lang="cs-CZ"/>
          </a:p>
        </p:txBody>
      </p:sp>
      <p:sp>
        <p:nvSpPr>
          <p:cNvPr id="29" name="Zástupný symbol pro číslo snímku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B994E3F0-4CD1-43A2-9B0D-A425A72556E5}" type="slidenum">
              <a:rPr lang="cs-CZ" smtClean="0"/>
              <a:pPr/>
              <a:t>‹#›</a:t>
            </a:fld>
            <a:endParaRPr lang="cs-CZ"/>
          </a:p>
        </p:txBody>
      </p:sp>
    </p:spTree>
  </p:cSld>
  <p:clrMapOvr>
    <a:masterClrMapping/>
  </p:clrMapOvr>
  <p:transition spd="med">
    <p:newsflash/>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67494"/>
            <a:ext cx="8229600" cy="1399032"/>
          </a:xfrm>
        </p:spPr>
        <p:txBody>
          <a:bodyPr/>
          <a:lstStyle/>
          <a:p>
            <a:r>
              <a:rPr kumimoji="0" lang="cs-CZ" smtClean="0"/>
              <a:t>Klepnutím lze upravit styl předlohy nadpisů.</a:t>
            </a:r>
            <a:endParaRPr kumimoji="0" lang="en-US"/>
          </a:p>
        </p:txBody>
      </p:sp>
      <p:sp>
        <p:nvSpPr>
          <p:cNvPr id="3" name="Zástupný symbol pro obsah 2"/>
          <p:cNvSpPr>
            <a:spLocks noGrp="1"/>
          </p:cNvSpPr>
          <p:nvPr>
            <p:ph idx="1"/>
          </p:nvPr>
        </p:nvSpPr>
        <p:spPr>
          <a:xfrm>
            <a:off x="457200" y="1882808"/>
            <a:ext cx="82296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4791456" y="6480048"/>
            <a:ext cx="2133600" cy="301752"/>
          </a:xfrm>
        </p:spPr>
        <p:txBody>
          <a:bodyPr/>
          <a:lstStyle/>
          <a:p>
            <a:fld id="{5DB4A91D-E5D1-4B5C-BB44-EBFCB2709DE8}" type="datetimeFigureOut">
              <a:rPr lang="cs-CZ" smtClean="0"/>
              <a:pPr/>
              <a:t>25.6.2013</a:t>
            </a:fld>
            <a:endParaRPr lang="cs-CZ"/>
          </a:p>
        </p:txBody>
      </p:sp>
      <p:sp>
        <p:nvSpPr>
          <p:cNvPr id="5" name="Zástupný symbol pro zápatí 4"/>
          <p:cNvSpPr>
            <a:spLocks noGrp="1"/>
          </p:cNvSpPr>
          <p:nvPr>
            <p:ph type="ftr" sz="quarter" idx="11"/>
          </p:nvPr>
        </p:nvSpPr>
        <p:spPr>
          <a:xfrm>
            <a:off x="457200" y="6480969"/>
            <a:ext cx="4260056" cy="300831"/>
          </a:xfrm>
        </p:spPr>
        <p:txBody>
          <a:bodyPr/>
          <a:lstStyle/>
          <a:p>
            <a:endParaRPr lang="cs-CZ"/>
          </a:p>
        </p:txBody>
      </p:sp>
      <p:sp>
        <p:nvSpPr>
          <p:cNvPr id="6" name="Zástupný symbol pro číslo snímku 5"/>
          <p:cNvSpPr>
            <a:spLocks noGrp="1"/>
          </p:cNvSpPr>
          <p:nvPr>
            <p:ph type="sldNum" sz="quarter" idx="12"/>
          </p:nvPr>
        </p:nvSpPr>
        <p:spPr/>
        <p:txBody>
          <a:bodyPr/>
          <a:lstStyle/>
          <a:p>
            <a:fld id="{B994E3F0-4CD1-43A2-9B0D-A425A72556E5}" type="slidenum">
              <a:rPr lang="cs-CZ" smtClean="0"/>
              <a:pPr/>
              <a:t>‹#›</a:t>
            </a:fld>
            <a:endParaRPr lang="cs-CZ"/>
          </a:p>
        </p:txBody>
      </p:sp>
    </p:spTree>
  </p:cSld>
  <p:clrMapOvr>
    <a:masterClrMapping/>
  </p:clrMapOvr>
  <p:transition spd="med">
    <p:newsflash/>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2">
        <a:schemeClr val="bg1"/>
      </p:bgRef>
    </p:bg>
    <p:spTree>
      <p:nvGrpSpPr>
        <p:cNvPr id="1" name=""/>
        <p:cNvGrpSpPr/>
        <p:nvPr/>
      </p:nvGrpSpPr>
      <p:grpSpPr>
        <a:xfrm>
          <a:off x="0" y="0"/>
          <a:ext cx="0" cy="0"/>
          <a:chOff x="0" y="0"/>
          <a:chExt cx="0" cy="0"/>
        </a:xfrm>
      </p:grpSpPr>
      <p:sp>
        <p:nvSpPr>
          <p:cNvPr id="9" name="Pravoúhlý trojúhelník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Rovnoramenný trojúhelník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Zástupný symbol pro datum 3"/>
          <p:cNvSpPr>
            <a:spLocks noGrp="1"/>
          </p:cNvSpPr>
          <p:nvPr>
            <p:ph type="dt" sz="half" idx="10"/>
          </p:nvPr>
        </p:nvSpPr>
        <p:spPr>
          <a:xfrm>
            <a:off x="6955632" y="6477000"/>
            <a:ext cx="2133600" cy="304800"/>
          </a:xfrm>
        </p:spPr>
        <p:txBody>
          <a:bodyPr/>
          <a:lstStyle/>
          <a:p>
            <a:fld id="{5DB4A91D-E5D1-4B5C-BB44-EBFCB2709DE8}" type="datetimeFigureOut">
              <a:rPr lang="cs-CZ" smtClean="0"/>
              <a:pPr/>
              <a:t>25.6.2013</a:t>
            </a:fld>
            <a:endParaRPr lang="cs-CZ"/>
          </a:p>
        </p:txBody>
      </p:sp>
      <p:sp>
        <p:nvSpPr>
          <p:cNvPr id="5" name="Zástupný symbol pro zápatí 4"/>
          <p:cNvSpPr>
            <a:spLocks noGrp="1"/>
          </p:cNvSpPr>
          <p:nvPr>
            <p:ph type="ftr" sz="quarter" idx="11"/>
          </p:nvPr>
        </p:nvSpPr>
        <p:spPr>
          <a:xfrm>
            <a:off x="2619376" y="6480969"/>
            <a:ext cx="4260056" cy="300831"/>
          </a:xfrm>
        </p:spPr>
        <p:txBody>
          <a:bodyPr/>
          <a:lstStyle/>
          <a:p>
            <a:endParaRPr lang="cs-CZ"/>
          </a:p>
        </p:txBody>
      </p:sp>
      <p:sp>
        <p:nvSpPr>
          <p:cNvPr id="6" name="Zástupný symbol pro číslo snímku 5"/>
          <p:cNvSpPr>
            <a:spLocks noGrp="1"/>
          </p:cNvSpPr>
          <p:nvPr>
            <p:ph type="sldNum" sz="quarter" idx="12"/>
          </p:nvPr>
        </p:nvSpPr>
        <p:spPr>
          <a:xfrm>
            <a:off x="8451056" y="809624"/>
            <a:ext cx="502920" cy="300831"/>
          </a:xfrm>
        </p:spPr>
        <p:txBody>
          <a:bodyPr/>
          <a:lstStyle/>
          <a:p>
            <a:fld id="{B994E3F0-4CD1-43A2-9B0D-A425A72556E5}" type="slidenum">
              <a:rPr lang="cs-CZ" smtClean="0"/>
              <a:pPr/>
              <a:t>‹#›</a:t>
            </a:fld>
            <a:endParaRPr lang="cs-CZ"/>
          </a:p>
        </p:txBody>
      </p:sp>
      <p:cxnSp>
        <p:nvCxnSpPr>
          <p:cNvPr id="11" name="Přímá spojovací čára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Přímá spojovací čára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Nadpis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Tree>
  </p:cSld>
  <p:clrMapOvr>
    <a:overrideClrMapping bg1="dk1" tx1="lt1" bg2="dk2" tx2="lt2" accent1="accent1" accent2="accent2" accent3="accent3" accent4="accent4" accent5="accent5" accent6="accent6" hlink="hlink" folHlink="folHlink"/>
  </p:clrMapOvr>
  <p:transition spd="med">
    <p:newsflash/>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marL="0" algn="l">
              <a:defRPr/>
            </a:lvl1pPr>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4791456" y="6480969"/>
            <a:ext cx="2133600" cy="301752"/>
          </a:xfrm>
        </p:spPr>
        <p:txBody>
          <a:bodyPr/>
          <a:lstStyle/>
          <a:p>
            <a:fld id="{5DB4A91D-E5D1-4B5C-BB44-EBFCB2709DE8}" type="datetimeFigureOut">
              <a:rPr lang="cs-CZ" smtClean="0"/>
              <a:pPr/>
              <a:t>25.6.2013</a:t>
            </a:fld>
            <a:endParaRPr lang="cs-CZ"/>
          </a:p>
        </p:txBody>
      </p:sp>
      <p:sp>
        <p:nvSpPr>
          <p:cNvPr id="6" name="Zástupný symbol pro zápatí 5"/>
          <p:cNvSpPr>
            <a:spLocks noGrp="1"/>
          </p:cNvSpPr>
          <p:nvPr>
            <p:ph type="ftr" sz="quarter" idx="11"/>
          </p:nvPr>
        </p:nvSpPr>
        <p:spPr>
          <a:xfrm>
            <a:off x="457200" y="6480969"/>
            <a:ext cx="4260056" cy="301752"/>
          </a:xfrm>
        </p:spPr>
        <p:txBody>
          <a:bodyPr/>
          <a:lstStyle/>
          <a:p>
            <a:endParaRPr lang="cs-CZ"/>
          </a:p>
        </p:txBody>
      </p:sp>
      <p:sp>
        <p:nvSpPr>
          <p:cNvPr id="7" name="Zástupný symbol pro číslo snímku 6"/>
          <p:cNvSpPr>
            <a:spLocks noGrp="1"/>
          </p:cNvSpPr>
          <p:nvPr>
            <p:ph type="sldNum" sz="quarter" idx="12"/>
          </p:nvPr>
        </p:nvSpPr>
        <p:spPr>
          <a:xfrm>
            <a:off x="7589520" y="6480969"/>
            <a:ext cx="502920" cy="301752"/>
          </a:xfrm>
        </p:spPr>
        <p:txBody>
          <a:bodyPr/>
          <a:lstStyle/>
          <a:p>
            <a:fld id="{B994E3F0-4CD1-43A2-9B0D-A425A72556E5}" type="slidenum">
              <a:rPr lang="cs-CZ" smtClean="0"/>
              <a:pPr/>
              <a:t>‹#›</a:t>
            </a:fld>
            <a:endParaRPr lang="cs-CZ"/>
          </a:p>
        </p:txBody>
      </p:sp>
    </p:spTree>
  </p:cSld>
  <p:clrMapOvr>
    <a:masterClrMapping/>
  </p:clrMapOvr>
  <p:transition spd="med">
    <p:newsflash/>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a:xfrm>
            <a:off x="4791456" y="6480969"/>
            <a:ext cx="2130552" cy="301752"/>
          </a:xfrm>
        </p:spPr>
        <p:txBody>
          <a:bodyPr/>
          <a:lstStyle/>
          <a:p>
            <a:fld id="{5DB4A91D-E5D1-4B5C-BB44-EBFCB2709DE8}" type="datetimeFigureOut">
              <a:rPr lang="cs-CZ" smtClean="0"/>
              <a:pPr/>
              <a:t>25.6.2013</a:t>
            </a:fld>
            <a:endParaRPr lang="cs-CZ"/>
          </a:p>
        </p:txBody>
      </p:sp>
      <p:sp>
        <p:nvSpPr>
          <p:cNvPr id="8" name="Zástupný symbol pro zápatí 7"/>
          <p:cNvSpPr>
            <a:spLocks noGrp="1"/>
          </p:cNvSpPr>
          <p:nvPr>
            <p:ph type="ftr" sz="quarter" idx="11"/>
          </p:nvPr>
        </p:nvSpPr>
        <p:spPr>
          <a:xfrm>
            <a:off x="457200" y="6480969"/>
            <a:ext cx="4261104" cy="301752"/>
          </a:xfrm>
        </p:spPr>
        <p:txBody>
          <a:bodyPr/>
          <a:lstStyle/>
          <a:p>
            <a:endParaRPr lang="cs-CZ"/>
          </a:p>
        </p:txBody>
      </p:sp>
      <p:sp>
        <p:nvSpPr>
          <p:cNvPr id="9" name="Zástupný symbol pro číslo snímku 8"/>
          <p:cNvSpPr>
            <a:spLocks noGrp="1"/>
          </p:cNvSpPr>
          <p:nvPr>
            <p:ph type="sldNum" sz="quarter" idx="12"/>
          </p:nvPr>
        </p:nvSpPr>
        <p:spPr>
          <a:xfrm>
            <a:off x="7589520" y="6483096"/>
            <a:ext cx="502920" cy="301752"/>
          </a:xfrm>
        </p:spPr>
        <p:txBody>
          <a:bodyPr/>
          <a:lstStyle>
            <a:lvl1pPr algn="ctr">
              <a:defRPr/>
            </a:lvl1pPr>
          </a:lstStyle>
          <a:p>
            <a:fld id="{B994E3F0-4CD1-43A2-9B0D-A425A72556E5}"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transition spd="med">
    <p:newsflash/>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b="0"/>
            </a:lvl1p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5DB4A91D-E5D1-4B5C-BB44-EBFCB2709DE8}" type="datetimeFigureOut">
              <a:rPr lang="cs-CZ" smtClean="0"/>
              <a:pPr/>
              <a:t>25.6.2013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994E3F0-4CD1-43A2-9B0D-A425A72556E5}" type="slidenum">
              <a:rPr lang="cs-CZ" smtClean="0"/>
              <a:pPr/>
              <a:t>‹#›</a:t>
            </a:fld>
            <a:endParaRPr lang="cs-CZ"/>
          </a:p>
        </p:txBody>
      </p:sp>
    </p:spTree>
  </p:cSld>
  <p:clrMapOvr>
    <a:masterClrMapping/>
  </p:clrMapOvr>
  <p:transition spd="med">
    <p:newsflash/>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a:xfrm>
            <a:off x="4791456" y="6480969"/>
            <a:ext cx="2133600" cy="301752"/>
          </a:xfrm>
        </p:spPr>
        <p:txBody>
          <a:bodyPr/>
          <a:lstStyle/>
          <a:p>
            <a:fld id="{5DB4A91D-E5D1-4B5C-BB44-EBFCB2709DE8}" type="datetimeFigureOut">
              <a:rPr lang="cs-CZ" smtClean="0"/>
              <a:pPr/>
              <a:t>25.6.2013</a:t>
            </a:fld>
            <a:endParaRPr lang="cs-CZ"/>
          </a:p>
        </p:txBody>
      </p:sp>
      <p:sp>
        <p:nvSpPr>
          <p:cNvPr id="3" name="Zástupný symbol pro zápatí 2"/>
          <p:cNvSpPr>
            <a:spLocks noGrp="1"/>
          </p:cNvSpPr>
          <p:nvPr>
            <p:ph type="ftr" sz="quarter" idx="11"/>
          </p:nvPr>
        </p:nvSpPr>
        <p:spPr>
          <a:xfrm>
            <a:off x="457200" y="6481890"/>
            <a:ext cx="4260056" cy="300831"/>
          </a:xfrm>
        </p:spPr>
        <p:txBody>
          <a:bodyPr/>
          <a:lstStyle/>
          <a:p>
            <a:endParaRPr lang="cs-CZ"/>
          </a:p>
        </p:txBody>
      </p:sp>
      <p:sp>
        <p:nvSpPr>
          <p:cNvPr id="4" name="Zástupný symbol pro číslo snímku 3"/>
          <p:cNvSpPr>
            <a:spLocks noGrp="1"/>
          </p:cNvSpPr>
          <p:nvPr>
            <p:ph type="sldNum" sz="quarter" idx="12"/>
          </p:nvPr>
        </p:nvSpPr>
        <p:spPr>
          <a:xfrm>
            <a:off x="7589520" y="6480969"/>
            <a:ext cx="502920" cy="301752"/>
          </a:xfrm>
        </p:spPr>
        <p:txBody>
          <a:bodyPr/>
          <a:lstStyle/>
          <a:p>
            <a:fld id="{B994E3F0-4CD1-43A2-9B0D-A425A72556E5}" type="slidenum">
              <a:rPr lang="cs-CZ" smtClean="0"/>
              <a:pPr/>
              <a:t>‹#›</a:t>
            </a:fld>
            <a:endParaRPr lang="cs-CZ"/>
          </a:p>
        </p:txBody>
      </p:sp>
    </p:spTree>
  </p:cSld>
  <p:clrMapOvr>
    <a:masterClrMapping/>
  </p:clrMapOvr>
  <p:transition spd="med">
    <p:newsflash/>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278976" y="6556248"/>
            <a:ext cx="2133600" cy="301752"/>
          </a:xfrm>
        </p:spPr>
        <p:txBody>
          <a:bodyPr/>
          <a:lstStyle>
            <a:lvl1pPr>
              <a:defRPr sz="900"/>
            </a:lvl1pPr>
          </a:lstStyle>
          <a:p>
            <a:fld id="{5DB4A91D-E5D1-4B5C-BB44-EBFCB2709DE8}" type="datetimeFigureOut">
              <a:rPr lang="cs-CZ" smtClean="0"/>
              <a:pPr/>
              <a:t>25.6.2013</a:t>
            </a:fld>
            <a:endParaRPr lang="cs-CZ"/>
          </a:p>
        </p:txBody>
      </p:sp>
      <p:sp>
        <p:nvSpPr>
          <p:cNvPr id="6" name="Zástupný symbol pro zápatí 5"/>
          <p:cNvSpPr>
            <a:spLocks noGrp="1"/>
          </p:cNvSpPr>
          <p:nvPr>
            <p:ph type="ftr" sz="quarter" idx="11"/>
          </p:nvPr>
        </p:nvSpPr>
        <p:spPr>
          <a:xfrm>
            <a:off x="1135856" y="6556248"/>
            <a:ext cx="5143120" cy="301752"/>
          </a:xfrm>
        </p:spPr>
        <p:txBody>
          <a:bodyPr/>
          <a:lstStyle>
            <a:lvl1pPr>
              <a:defRPr sz="900"/>
            </a:lvl1pPr>
          </a:lstStyle>
          <a:p>
            <a:endParaRPr lang="cs-CZ"/>
          </a:p>
        </p:txBody>
      </p:sp>
      <p:sp>
        <p:nvSpPr>
          <p:cNvPr id="7" name="Zástupný symbol pro číslo snímku 6"/>
          <p:cNvSpPr>
            <a:spLocks noGrp="1"/>
          </p:cNvSpPr>
          <p:nvPr>
            <p:ph type="sldNum" sz="quarter" idx="12"/>
          </p:nvPr>
        </p:nvSpPr>
        <p:spPr>
          <a:xfrm>
            <a:off x="8410576" y="6556248"/>
            <a:ext cx="502920" cy="301752"/>
          </a:xfrm>
        </p:spPr>
        <p:txBody>
          <a:bodyPr/>
          <a:lstStyle>
            <a:lvl1pPr>
              <a:defRPr sz="900"/>
            </a:lvl1pPr>
          </a:lstStyle>
          <a:p>
            <a:fld id="{B994E3F0-4CD1-43A2-9B0D-A425A72556E5}"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transition spd="med">
    <p:newsflash/>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cs-CZ" smtClean="0"/>
              <a:t>Klepnutím na ikonu přidáte obrázek.</a:t>
            </a:r>
            <a:endParaRPr kumimoji="0" lang="en-US" dirty="0"/>
          </a:p>
        </p:txBody>
      </p:sp>
      <p:sp>
        <p:nvSpPr>
          <p:cNvPr id="4" name="Zástupný symbol pro text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5" name="Zástupný symbol pro datum 4"/>
          <p:cNvSpPr>
            <a:spLocks noGrp="1"/>
          </p:cNvSpPr>
          <p:nvPr>
            <p:ph type="dt" sz="half" idx="10"/>
          </p:nvPr>
        </p:nvSpPr>
        <p:spPr>
          <a:xfrm>
            <a:off x="6108192" y="6556248"/>
            <a:ext cx="2103120" cy="301752"/>
          </a:xfrm>
        </p:spPr>
        <p:txBody>
          <a:bodyPr/>
          <a:lstStyle>
            <a:lvl1pPr>
              <a:defRPr sz="900"/>
            </a:lvl1pPr>
          </a:lstStyle>
          <a:p>
            <a:fld id="{5DB4A91D-E5D1-4B5C-BB44-EBFCB2709DE8}" type="datetimeFigureOut">
              <a:rPr lang="cs-CZ" smtClean="0"/>
              <a:pPr/>
              <a:t>25.6.2013</a:t>
            </a:fld>
            <a:endParaRPr lang="cs-CZ"/>
          </a:p>
        </p:txBody>
      </p:sp>
      <p:sp>
        <p:nvSpPr>
          <p:cNvPr id="6" name="Zástupný symbol pro zápatí 5"/>
          <p:cNvSpPr>
            <a:spLocks noGrp="1"/>
          </p:cNvSpPr>
          <p:nvPr>
            <p:ph type="ftr" sz="quarter" idx="11"/>
          </p:nvPr>
        </p:nvSpPr>
        <p:spPr>
          <a:xfrm>
            <a:off x="1170432" y="6557169"/>
            <a:ext cx="4948072" cy="301752"/>
          </a:xfrm>
        </p:spPr>
        <p:txBody>
          <a:bodyPr/>
          <a:lstStyle>
            <a:lvl1pPr>
              <a:defRPr sz="900"/>
            </a:lvl1pPr>
          </a:lstStyle>
          <a:p>
            <a:endParaRPr lang="cs-CZ"/>
          </a:p>
        </p:txBody>
      </p:sp>
      <p:sp>
        <p:nvSpPr>
          <p:cNvPr id="7" name="Zástupný symbol pro číslo snímku 6"/>
          <p:cNvSpPr>
            <a:spLocks noGrp="1"/>
          </p:cNvSpPr>
          <p:nvPr>
            <p:ph type="sldNum" sz="quarter" idx="12"/>
          </p:nvPr>
        </p:nvSpPr>
        <p:spPr>
          <a:xfrm>
            <a:off x="8217192" y="6556248"/>
            <a:ext cx="365760" cy="301752"/>
          </a:xfrm>
        </p:spPr>
        <p:txBody>
          <a:bodyPr/>
          <a:lstStyle>
            <a:lvl1pPr algn="ctr">
              <a:defRPr sz="900"/>
            </a:lvl1pPr>
          </a:lstStyle>
          <a:p>
            <a:fld id="{B994E3F0-4CD1-43A2-9B0D-A425A72556E5}"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transition spd="med">
    <p:newsflash/>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DB4A91D-E5D1-4B5C-BB44-EBFCB2709DE8}"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994E3F0-4CD1-43A2-9B0D-A425A72556E5}" type="slidenum">
              <a:rPr lang="cs-CZ" smtClean="0"/>
              <a:pPr/>
              <a:t>‹#›</a:t>
            </a:fld>
            <a:endParaRPr lang="cs-CZ"/>
          </a:p>
        </p:txBody>
      </p:sp>
    </p:spTree>
  </p:cSld>
  <p:clrMapOvr>
    <a:masterClrMapping/>
  </p:clrMapOvr>
  <p:transition spd="med">
    <p:newsflash/>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781800" y="381000"/>
            <a:ext cx="1905000" cy="5486400"/>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381000"/>
            <a:ext cx="6248400" cy="5486400"/>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DB4A91D-E5D1-4B5C-BB44-EBFCB2709DE8}" type="datetimeFigureOut">
              <a:rPr lang="cs-CZ" smtClean="0"/>
              <a:pPr/>
              <a:t>25.6.2013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994E3F0-4CD1-43A2-9B0D-A425A72556E5}" type="slidenum">
              <a:rPr lang="cs-CZ" smtClean="0"/>
              <a:pPr/>
              <a:t>‹#›</a:t>
            </a:fld>
            <a:endParaRPr lang="cs-CZ"/>
          </a:p>
        </p:txBody>
      </p:sp>
    </p:spTree>
  </p:cSld>
  <p:clrMapOvr>
    <a:masterClrMapping/>
  </p:clrMapOvr>
  <p:transition spd="med">
    <p:newsflash/>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Pravoúhlý trojúhelník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Přímá spojovací čára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Přímá spojovací čára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Zástupný symbol pro nadpis 21"/>
          <p:cNvSpPr>
            <a:spLocks noGrp="1"/>
          </p:cNvSpPr>
          <p:nvPr>
            <p:ph type="title"/>
          </p:nvPr>
        </p:nvSpPr>
        <p:spPr>
          <a:xfrm>
            <a:off x="457200" y="267494"/>
            <a:ext cx="8229600" cy="1399032"/>
          </a:xfrm>
          <a:prstGeom prst="rect">
            <a:avLst/>
          </a:prstGeom>
        </p:spPr>
        <p:txBody>
          <a:bodyPr vert="horz" anchor="ctr">
            <a:normAutofit/>
          </a:body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5DB4A91D-E5D1-4B5C-BB44-EBFCB2709DE8}" type="datetimeFigureOut">
              <a:rPr lang="cs-CZ" smtClean="0"/>
              <a:pPr/>
              <a:t>25.6.2013</a:t>
            </a:fld>
            <a:endParaRPr lang="cs-CZ"/>
          </a:p>
        </p:txBody>
      </p:sp>
      <p:sp>
        <p:nvSpPr>
          <p:cNvPr id="3" name="Zástupný symbol pro zápatí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cs-CZ"/>
          </a:p>
        </p:txBody>
      </p:sp>
      <p:sp>
        <p:nvSpPr>
          <p:cNvPr id="23" name="Zástupný symbol pro číslo snímku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B994E3F0-4CD1-43A2-9B0D-A425A72556E5}" type="slidenum">
              <a:rPr lang="cs-CZ" smtClean="0"/>
              <a:pPr/>
              <a:t>‹#›</a:t>
            </a:fld>
            <a:endParaRPr lang="cs-CZ"/>
          </a:p>
        </p:txBody>
      </p:sp>
    </p:spTree>
  </p:cSld>
  <p:clrMap bg1="dk1" tx1="lt1" bg2="dk2" tx2="lt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ransition spd="med">
    <p:newsflash/>
  </p:transition>
  <p:timing>
    <p:tnLst>
      <p:par>
        <p:cTn id="1" dur="indefinite" restart="never" nodeType="tmRoot"/>
      </p:par>
    </p:tnLst>
  </p:timing>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hyperlink" Target="http://cs.wikipedia.org/wiki/Sklen%C3%ADkov%C3%A9_plyny" TargetMode="External"/><Relationship Id="rId13" Type="http://schemas.openxmlformats.org/officeDocument/2006/relationships/hyperlink" Target="http://cs.wikipedia.org/wiki/Soubor:Sun_red_giant_cs.svg" TargetMode="External"/><Relationship Id="rId18" Type="http://schemas.openxmlformats.org/officeDocument/2006/relationships/hyperlink" Target="http://cs.wikipedia.org/wiki/Slune%C4%8Dn%C3%AD_v%C3%ADtr" TargetMode="External"/><Relationship Id="rId3" Type="http://schemas.openxmlformats.org/officeDocument/2006/relationships/hyperlink" Target="http://cs.wikipedia.org/wiki/Teplota" TargetMode="External"/><Relationship Id="rId21" Type="http://schemas.openxmlformats.org/officeDocument/2006/relationships/hyperlink" Target="http://cs.wikipedia.org/wiki/Prstencov%C3%A1_mlhovina" TargetMode="External"/><Relationship Id="rId7" Type="http://schemas.openxmlformats.org/officeDocument/2006/relationships/hyperlink" Target="http://cs.wikipedia.org/wiki/Vodn%C3%AD_p%C3%A1ra" TargetMode="External"/><Relationship Id="rId12" Type="http://schemas.openxmlformats.org/officeDocument/2006/relationships/hyperlink" Target="http://cs.wikipedia.org/wiki/Sklen%C3%ADkov%C3%BD_efekt" TargetMode="External"/><Relationship Id="rId17" Type="http://schemas.openxmlformats.org/officeDocument/2006/relationships/hyperlink" Target="http://cs.wikipedia.org/wiki/Z%C3%A1%C5%99ivost" TargetMode="External"/><Relationship Id="rId2" Type="http://schemas.openxmlformats.org/officeDocument/2006/relationships/hyperlink" Target="http://cs.wikipedia.org/wiki/Vod%C3%ADk" TargetMode="External"/><Relationship Id="rId16" Type="http://schemas.openxmlformats.org/officeDocument/2006/relationships/hyperlink" Target="http://cs.wikipedia.org/w/index.php?title=Vetev_rud%C3%BDch_obr%C5%AF&amp;action=edit&amp;redlink=1" TargetMode="External"/><Relationship Id="rId20"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hyperlink" Target="http://cs.wikipedia.org/wiki/Obyvateln%C3%A1_z%C3%B3na" TargetMode="External"/><Relationship Id="rId11" Type="http://schemas.openxmlformats.org/officeDocument/2006/relationships/hyperlink" Target="http://cs.wikipedia.org/wiki/Oxid_uhli%C4%8Dit%C3%BD" TargetMode="External"/><Relationship Id="rId5" Type="http://schemas.openxmlformats.org/officeDocument/2006/relationships/hyperlink" Target="http://cs.wikipedia.org/wiki/Z%C3%A1%C5%99iv%C3%BD_v%C3%BDkon" TargetMode="External"/><Relationship Id="rId15" Type="http://schemas.openxmlformats.org/officeDocument/2006/relationships/hyperlink" Target="http://cs.wikipedia.org/wiki/Termonukle%C3%A1rn%C3%AD_f%C3%BAze" TargetMode="External"/><Relationship Id="rId10" Type="http://schemas.openxmlformats.org/officeDocument/2006/relationships/hyperlink" Target="http://cs.wikipedia.org/wiki/Povrch_Zem%C4%9B" TargetMode="External"/><Relationship Id="rId19" Type="http://schemas.openxmlformats.org/officeDocument/2006/relationships/image" Target="../media/image3.png"/><Relationship Id="rId4" Type="http://schemas.openxmlformats.org/officeDocument/2006/relationships/hyperlink" Target="http://cs.wikipedia.org/wiki/Vznik_a_v%C3%BDvoj_slune%C4%8Dn%C3%AD_soustavy" TargetMode="External"/><Relationship Id="rId9" Type="http://schemas.openxmlformats.org/officeDocument/2006/relationships/hyperlink" Target="http://cs.wikipedia.org/wiki/Vypa%C5%99ov%C3%A1n%C3%AD" TargetMode="External"/><Relationship Id="rId14" Type="http://schemas.openxmlformats.org/officeDocument/2006/relationships/hyperlink" Target="http://cs.wikipedia.org/wiki/%C4%8Cerven%C3%BD_obr"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cs.wikipedia.org/wiki/Termonukle%C3%A1rn%C3%AD_f%C3%BAze" TargetMode="External"/><Relationship Id="rId2" Type="http://schemas.openxmlformats.org/officeDocument/2006/relationships/hyperlink" Target="http://cs.wikipedia.org/wiki/%C4%8Cerven%C3%BD_obr" TargetMode="External"/><Relationship Id="rId1" Type="http://schemas.openxmlformats.org/officeDocument/2006/relationships/slideLayout" Target="../slideLayouts/slideLayout2.xml"/><Relationship Id="rId6" Type="http://schemas.openxmlformats.org/officeDocument/2006/relationships/hyperlink" Target="http://cs.wikipedia.org/wiki/Slune%C4%8Dn%C3%AD_v%C3%ADtr" TargetMode="External"/><Relationship Id="rId5" Type="http://schemas.openxmlformats.org/officeDocument/2006/relationships/hyperlink" Target="http://cs.wikipedia.org/wiki/Z%C3%A1%C5%99ivost" TargetMode="External"/><Relationship Id="rId4" Type="http://schemas.openxmlformats.org/officeDocument/2006/relationships/hyperlink" Target="http://cs.wikipedia.org/w/index.php?title=Vetev_rud%C3%BDch_obr%C5%AF&amp;action=edit&amp;redlink=1"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txBox="1">
            <a:spLocks/>
          </p:cNvSpPr>
          <p:nvPr/>
        </p:nvSpPr>
        <p:spPr>
          <a:xfrm>
            <a:off x="755576" y="332656"/>
            <a:ext cx="7772400" cy="5112568"/>
          </a:xfrm>
          <a:prstGeom prst="rect">
            <a:avLst/>
          </a:prstGeom>
          <a:noFill/>
          <a:ln>
            <a:noFill/>
          </a:ln>
        </p:spPr>
        <p:txBody>
          <a:bodyPr>
            <a:normAutofit fontScale="97500" lnSpcReduction="10000"/>
          </a:bodyPr>
          <a:lstStyle/>
          <a:p>
            <a:pPr marL="484632" marR="0" lvl="0" indent="0" algn="l" defTabSz="914400" rtl="0" eaLnBrk="1" fontAlgn="auto" latinLnBrk="0" hangingPunct="1">
              <a:lnSpc>
                <a:spcPct val="100000"/>
              </a:lnSpc>
              <a:spcBef>
                <a:spcPct val="0"/>
              </a:spcBef>
              <a:spcAft>
                <a:spcPts val="0"/>
              </a:spcAft>
              <a:buClrTx/>
              <a:buSzTx/>
              <a:buFontTx/>
              <a:buNone/>
              <a:tabLst/>
              <a:defRPr/>
            </a:pPr>
            <a:r>
              <a:rPr kumimoji="0" lang="cs-CZ" sz="4200" b="0" i="0" u="sng" strike="noStrike" kern="1200" cap="none" spc="0" normalizeH="0" baseline="0" noProof="0" smtClean="0">
                <a:ln w="6350">
                  <a:solidFill>
                    <a:schemeClr val="accent1">
                      <a:shade val="43000"/>
                    </a:schemeClr>
                  </a:solidFill>
                </a:ln>
                <a:solidFill>
                  <a:srgbClr val="FF0000"/>
                </a:solidFill>
                <a:effectLst>
                  <a:outerShdw blurRad="38100" dist="38100" dir="2700000" algn="tl">
                    <a:srgbClr val="000000">
                      <a:alpha val="43137"/>
                    </a:srgbClr>
                  </a:outerShdw>
                </a:effectLst>
                <a:uLnTx/>
                <a:uFillTx/>
                <a:latin typeface="+mj-lt"/>
                <a:ea typeface="+mj-ea"/>
                <a:cs typeface="+mj-cs"/>
              </a:rPr>
              <a:t/>
            </a:r>
            <a:br>
              <a:rPr kumimoji="0" lang="cs-CZ" sz="4200" b="0" i="0" u="sng" strike="noStrike" kern="1200" cap="none" spc="0" normalizeH="0" baseline="0" noProof="0" smtClean="0">
                <a:ln w="6350">
                  <a:solidFill>
                    <a:schemeClr val="accent1">
                      <a:shade val="43000"/>
                    </a:schemeClr>
                  </a:solidFill>
                </a:ln>
                <a:solidFill>
                  <a:srgbClr val="FF0000"/>
                </a:solidFill>
                <a:effectLst>
                  <a:outerShdw blurRad="38100" dist="38100" dir="2700000" algn="tl">
                    <a:srgbClr val="000000">
                      <a:alpha val="43137"/>
                    </a:srgbClr>
                  </a:outerShdw>
                </a:effectLst>
                <a:uLnTx/>
                <a:uFillTx/>
                <a:latin typeface="+mj-lt"/>
                <a:ea typeface="+mj-ea"/>
                <a:cs typeface="+mj-cs"/>
              </a:rPr>
            </a:br>
            <a:r>
              <a:rPr kumimoji="0" lang="cs-CZ" sz="4200" b="0" i="0" u="sng"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4200" b="0" i="0" u="sng"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sng"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sng"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tx1"/>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tx1"/>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t/>
            </a:r>
            <a:br>
              <a:rPr kumimoji="0" lang="cs-CZ" sz="1400" b="0" i="0" u="none" strike="noStrike" kern="1200" cap="none" spc="0" normalizeH="0" baseline="0" noProof="0" smtClean="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rPr>
            </a:br>
            <a:endParaRPr kumimoji="0" lang="cs-CZ" sz="1400" b="0" i="0" u="none" strike="noStrike" kern="1200" cap="none" spc="0" normalizeH="0" baseline="0" noProof="0" dirty="0">
              <a:ln w="6350">
                <a:solidFill>
                  <a:schemeClr val="accent1">
                    <a:shade val="43000"/>
                  </a:schemeClr>
                </a:solidFill>
              </a:ln>
              <a:solidFill>
                <a:schemeClr val="accent1">
                  <a:tint val="83000"/>
                  <a:satMod val="150000"/>
                </a:schemeClr>
              </a:solidFill>
              <a:effectLst>
                <a:outerShdw blurRad="38100" dist="38100" dir="2700000" algn="tl">
                  <a:srgbClr val="000000">
                    <a:alpha val="43137"/>
                  </a:srgbClr>
                </a:outerShdw>
              </a:effectLst>
              <a:uLnTx/>
              <a:uFillTx/>
              <a:latin typeface="+mj-lt"/>
              <a:ea typeface="+mj-ea"/>
              <a:cs typeface="+mj-cs"/>
            </a:endParaRPr>
          </a:p>
        </p:txBody>
      </p:sp>
      <p:sp>
        <p:nvSpPr>
          <p:cNvPr id="5" name="TextovéPole 4"/>
          <p:cNvSpPr txBox="1"/>
          <p:nvPr/>
        </p:nvSpPr>
        <p:spPr>
          <a:xfrm>
            <a:off x="683568" y="1058253"/>
            <a:ext cx="7848872" cy="5663089"/>
          </a:xfrm>
          <a:prstGeom prst="rect">
            <a:avLst/>
          </a:prstGeom>
          <a:solidFill>
            <a:schemeClr val="tx1">
              <a:lumMod val="65000"/>
            </a:schemeClr>
          </a:solidFill>
          <a:effectLst>
            <a:glow rad="228600">
              <a:schemeClr val="accent2">
                <a:satMod val="175000"/>
                <a:alpha val="40000"/>
              </a:schemeClr>
            </a:glow>
          </a:effectLst>
        </p:spPr>
        <p:txBody>
          <a:bodyPr wrap="square" rtlCol="0" anchor="ctr">
            <a:spAutoFit/>
          </a:bodyPr>
          <a:lstStyle/>
          <a:p>
            <a:r>
              <a:rPr lang="cs-CZ" sz="2800" b="1" cap="small" spc="10" dirty="0" smtClean="0">
                <a:solidFill>
                  <a:srgbClr val="FF0000"/>
                </a:solidFill>
                <a:effectLst>
                  <a:outerShdw blurRad="342900" dist="50800" dir="600000" algn="ctr" rotWithShape="0">
                    <a:srgbClr val="FFFFCC">
                      <a:alpha val="82745"/>
                    </a:srgbClr>
                  </a:outerShdw>
                </a:effectLst>
                <a:uFill>
                  <a:solidFill>
                    <a:srgbClr val="FF0000"/>
                  </a:solidFill>
                </a:uFill>
              </a:rPr>
              <a:t>                              DUM č.20</a:t>
            </a:r>
          </a:p>
          <a:p>
            <a:r>
              <a:rPr lang="cs-CZ" sz="2800" b="1" cap="small" spc="10" dirty="0" smtClean="0">
                <a:solidFill>
                  <a:srgbClr val="FF0000"/>
                </a:solidFill>
                <a:effectLst>
                  <a:outerShdw blurRad="342900" dist="50800" dir="600000" algn="ctr" rotWithShape="0">
                    <a:srgbClr val="FFFFCC">
                      <a:alpha val="82745"/>
                    </a:srgbClr>
                  </a:outerShdw>
                </a:effectLst>
                <a:uFill>
                  <a:solidFill>
                    <a:srgbClr val="FF0000"/>
                  </a:solidFill>
                </a:uFill>
              </a:rPr>
              <a:t>  </a:t>
            </a:r>
            <a:r>
              <a:rPr lang="cs-CZ" sz="3000" b="1" cap="small" spc="10" dirty="0" smtClean="0">
                <a:solidFill>
                  <a:srgbClr val="FF0000"/>
                </a:solidFill>
                <a:effectLst>
                  <a:outerShdw blurRad="342900" dist="50800" dir="600000" algn="ctr" rotWithShape="0">
                    <a:srgbClr val="FFFFCC">
                      <a:alpha val="82745"/>
                    </a:srgbClr>
                  </a:outerShdw>
                </a:effectLst>
                <a:uFill>
                  <a:solidFill>
                    <a:srgbClr val="FF0000"/>
                  </a:solidFill>
                </a:uFill>
                <a:latin typeface="Franklin Gothic Heavy" pitchFamily="34" charset="0"/>
              </a:rPr>
              <a:t>výtvarné vyjadřování od nejstarších dob  </a:t>
            </a:r>
          </a:p>
          <a:p>
            <a:endParaRPr lang="cs-CZ" dirty="0" smtClean="0">
              <a:effectLst>
                <a:outerShdw blurRad="342900" dist="50800" dir="600000" algn="ctr" rotWithShape="0">
                  <a:srgbClr val="FFFFCC">
                    <a:alpha val="82745"/>
                  </a:srgbClr>
                </a:outerShdw>
              </a:effectLst>
            </a:endParaRPr>
          </a:p>
          <a:p>
            <a:r>
              <a:rPr lang="cs-CZ" dirty="0" smtClean="0">
                <a:effectLst>
                  <a:outerShdw blurRad="342900" dist="50800" dir="600000" algn="ctr" rotWithShape="0">
                    <a:srgbClr val="FFFFCC">
                      <a:alpha val="82745"/>
                    </a:srgbClr>
                  </a:outerShdw>
                </a:effectLst>
              </a:rPr>
              <a:t>   Název školy:                 ZŠ Salvátor, Valašské Meziříčí</a:t>
            </a:r>
          </a:p>
          <a:p>
            <a:r>
              <a:rPr lang="cs-CZ" dirty="0" smtClean="0">
                <a:effectLst>
                  <a:outerShdw blurRad="342900" dist="50800" dir="600000" algn="ctr" rotWithShape="0">
                    <a:srgbClr val="FFFFCC">
                      <a:alpha val="82745"/>
                    </a:srgbClr>
                  </a:outerShdw>
                </a:effectLst>
              </a:rPr>
              <a:t>   Číslo  projektu:             CZ.1.07/1.4.00/21.1158</a:t>
            </a:r>
          </a:p>
          <a:p>
            <a:r>
              <a:rPr lang="cs-CZ" dirty="0" smtClean="0">
                <a:effectLst>
                  <a:outerShdw blurRad="342900" dist="50800" dir="600000" algn="ctr" rotWithShape="0">
                    <a:srgbClr val="FFFFCC">
                      <a:alpha val="82745"/>
                    </a:srgbClr>
                  </a:outerShdw>
                </a:effectLst>
              </a:rPr>
              <a:t>   Název výstupu:            VY_32_INOVACE_VII.2</a:t>
            </a:r>
          </a:p>
          <a:p>
            <a:r>
              <a:rPr lang="cs-CZ" dirty="0" smtClean="0">
                <a:effectLst>
                  <a:outerShdw blurRad="342900" dist="50800" dir="600000" algn="ctr" rotWithShape="0">
                    <a:srgbClr val="FFFFCC">
                      <a:alpha val="82745"/>
                    </a:srgbClr>
                  </a:outerShdw>
                </a:effectLst>
              </a:rPr>
              <a:t>   Vzdělávací oblast:      Člověk a kultura </a:t>
            </a:r>
          </a:p>
          <a:p>
            <a:r>
              <a:rPr lang="cs-CZ" dirty="0" smtClean="0">
                <a:effectLst>
                  <a:outerShdw blurRad="342900" dist="50800" dir="600000" algn="ctr" rotWithShape="0">
                    <a:srgbClr val="FFFFCC">
                      <a:alpha val="82745"/>
                    </a:srgbClr>
                  </a:outerShdw>
                </a:effectLst>
              </a:rPr>
              <a:t>   Vzdělávací obor:         Výtvarná  výchova</a:t>
            </a:r>
          </a:p>
          <a:p>
            <a:r>
              <a:rPr lang="cs-CZ" dirty="0" smtClean="0">
                <a:effectLst>
                  <a:outerShdw blurRad="342900" dist="50800" dir="600000" algn="ctr" rotWithShape="0">
                    <a:srgbClr val="FFFFCC">
                      <a:alpha val="82745"/>
                    </a:srgbClr>
                  </a:outerShdw>
                </a:effectLst>
              </a:rPr>
              <a:t>   Téma:                            Výtvarné vyjadřování od  nejstarších dob-</a:t>
            </a:r>
          </a:p>
          <a:p>
            <a:r>
              <a:rPr lang="cs-CZ" dirty="0" smtClean="0">
                <a:effectLst>
                  <a:outerShdw blurRad="342900" dist="50800" dir="600000" algn="ctr" rotWithShape="0">
                    <a:srgbClr val="FFFFCC">
                      <a:alpha val="82745"/>
                    </a:srgbClr>
                  </a:outerShdw>
                </a:effectLst>
              </a:rPr>
              <a:t>                                          vývoj vesmíru                                        </a:t>
            </a:r>
          </a:p>
          <a:p>
            <a:r>
              <a:rPr lang="cs-CZ" dirty="0" smtClean="0">
                <a:effectLst>
                  <a:outerShdw blurRad="342900" dist="50800" dir="600000" algn="ctr" rotWithShape="0">
                    <a:srgbClr val="FFFFCC">
                      <a:alpha val="82745"/>
                    </a:srgbClr>
                  </a:outerShdw>
                </a:effectLst>
              </a:rPr>
              <a:t>   Datum:                          2011</a:t>
            </a:r>
          </a:p>
          <a:p>
            <a:r>
              <a:rPr lang="cs-CZ" dirty="0" smtClean="0">
                <a:effectLst>
                  <a:outerShdw blurRad="342900" dist="50800" dir="600000" algn="ctr" rotWithShape="0">
                    <a:srgbClr val="FFFFCC">
                      <a:alpha val="82745"/>
                    </a:srgbClr>
                  </a:outerShdw>
                </a:effectLst>
              </a:rPr>
              <a:t>   Ročník:                          druhý stupeň ZŠ </a:t>
            </a:r>
          </a:p>
          <a:p>
            <a:r>
              <a:rPr lang="cs-CZ" dirty="0" smtClean="0">
                <a:effectLst>
                  <a:outerShdw blurRad="342900" dist="50800" dir="600000" algn="ctr" rotWithShape="0">
                    <a:srgbClr val="FFFFCC">
                      <a:alpha val="82745"/>
                    </a:srgbClr>
                  </a:outerShdw>
                </a:effectLst>
              </a:rPr>
              <a:t>   Vzdělávací oblast:       Člověk a společnost –Výtvarná výchova                         </a:t>
            </a:r>
          </a:p>
          <a:p>
            <a:r>
              <a:rPr lang="cs-CZ" dirty="0" smtClean="0">
                <a:effectLst>
                  <a:outerShdw blurRad="342900" dist="50800" dir="600000" algn="ctr" rotWithShape="0">
                    <a:srgbClr val="FFFFCC">
                      <a:alpha val="82745"/>
                    </a:srgbClr>
                  </a:outerShdw>
                </a:effectLst>
              </a:rPr>
              <a:t>   Metodický materiál:    Určeno pro zkvalitnění výuky a motivaci</a:t>
            </a:r>
          </a:p>
          <a:p>
            <a:r>
              <a:rPr lang="cs-CZ" dirty="0" smtClean="0">
                <a:effectLst>
                  <a:outerShdw blurRad="342900" dist="50800" dir="600000" algn="ctr" rotWithShape="0">
                    <a:srgbClr val="FFFFCC">
                      <a:alpha val="82745"/>
                    </a:srgbClr>
                  </a:outerShdw>
                </a:effectLst>
              </a:rPr>
              <a:t>                                          v hodinách výtvarné výchovy, jako </a:t>
            </a:r>
          </a:p>
          <a:p>
            <a:r>
              <a:rPr lang="cs-CZ" dirty="0" smtClean="0">
                <a:effectLst>
                  <a:outerShdw blurRad="342900" dist="50800" dir="600000" algn="ctr" rotWithShape="0">
                    <a:srgbClr val="FFFFCC">
                      <a:alpha val="82745"/>
                    </a:srgbClr>
                  </a:outerShdw>
                </a:effectLst>
              </a:rPr>
              <a:t>                                          materiál k hledání stop v dějinách </a:t>
            </a:r>
          </a:p>
          <a:p>
            <a:r>
              <a:rPr lang="cs-CZ" dirty="0" smtClean="0">
                <a:effectLst>
                  <a:outerShdw blurRad="342900" dist="50800" dir="600000" algn="ctr" rotWithShape="0">
                    <a:srgbClr val="FFFFCC">
                      <a:alpha val="82745"/>
                    </a:srgbClr>
                  </a:outerShdw>
                </a:effectLst>
              </a:rPr>
              <a:t>                                          výtvarného vyjadřování . </a:t>
            </a:r>
          </a:p>
          <a:p>
            <a:r>
              <a:rPr lang="cs-CZ" dirty="0" smtClean="0">
                <a:effectLst>
                  <a:outerShdw blurRad="342900" dist="50800" dir="600000" algn="ctr" rotWithShape="0">
                    <a:srgbClr val="FFFFCC">
                      <a:alpha val="82745"/>
                    </a:srgbClr>
                  </a:outerShdw>
                </a:effectLst>
              </a:rPr>
              <a:t>   Jméno:                          Mgr. Ludmila  Cahová</a:t>
            </a:r>
          </a:p>
          <a:p>
            <a:endParaRPr lang="cs-CZ" sz="1600" dirty="0">
              <a:effectLst>
                <a:outerShdw blurRad="342900" dist="50800" dir="600000" algn="ctr" rotWithShape="0">
                  <a:srgbClr val="FFFFCC">
                    <a:alpha val="82745"/>
                  </a:srgbClr>
                </a:outerShdw>
              </a:effectLst>
            </a:endParaRPr>
          </a:p>
        </p:txBody>
      </p:sp>
      <p:pic>
        <p:nvPicPr>
          <p:cNvPr id="6" name="Obrázek 2" descr="OPVK_hor_zakladni_logolink_RGB_cz.jpg"/>
          <p:cNvPicPr>
            <a:picLocks noChangeAspect="1"/>
          </p:cNvPicPr>
          <p:nvPr/>
        </p:nvPicPr>
        <p:blipFill>
          <a:blip r:embed="rId2" cstate="print"/>
          <a:srcRect/>
          <a:stretch>
            <a:fillRect/>
          </a:stretch>
        </p:blipFill>
        <p:spPr bwMode="auto">
          <a:xfrm>
            <a:off x="683568" y="404665"/>
            <a:ext cx="7848872" cy="720079"/>
          </a:xfrm>
          <a:prstGeom prst="rect">
            <a:avLst/>
          </a:prstGeom>
          <a:noFill/>
        </p:spPr>
      </p:pic>
    </p:spTree>
  </p:cSld>
  <p:clrMapOvr>
    <a:masterClrMapping/>
  </p:clrMapOvr>
  <p:transition spd="med">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0" nodeType="clickEffect">
                                  <p:stCondLst>
                                    <p:cond delay="0"/>
                                  </p:stCondLst>
                                  <p:iterate type="lt">
                                    <p:tmPct val="4000"/>
                                  </p:iterate>
                                  <p:childTnLst>
                                    <p:set>
                                      <p:cBhvr override="childStyle">
                                        <p:cTn id="6" dur="500" fill="hold"/>
                                        <p:tgtEl>
                                          <p:spTgt spid="4"/>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547664" y="-243408"/>
            <a:ext cx="5399608" cy="2376264"/>
          </a:xfrm>
        </p:spPr>
        <p:txBody>
          <a:bodyPr/>
          <a:lstStyle/>
          <a:p>
            <a:pPr algn="ctr"/>
            <a:r>
              <a:rPr lang="cs-CZ" dirty="0" smtClean="0"/>
              <a:t>                 Anotace</a:t>
            </a:r>
            <a:endParaRPr lang="cs-CZ" dirty="0"/>
          </a:p>
        </p:txBody>
      </p:sp>
      <p:sp>
        <p:nvSpPr>
          <p:cNvPr id="3" name="Zástupný symbol pro obsah 2"/>
          <p:cNvSpPr>
            <a:spLocks noGrp="1"/>
          </p:cNvSpPr>
          <p:nvPr>
            <p:ph type="subTitle" idx="1"/>
          </p:nvPr>
        </p:nvSpPr>
        <p:spPr>
          <a:xfrm>
            <a:off x="539552" y="2636912"/>
            <a:ext cx="8062912" cy="1872208"/>
          </a:xfrm>
        </p:spPr>
        <p:txBody>
          <a:bodyPr>
            <a:normAutofit fontScale="85000" lnSpcReduction="20000"/>
          </a:bodyPr>
          <a:lstStyle/>
          <a:p>
            <a:pPr algn="ctr"/>
            <a:r>
              <a:rPr lang="cs-CZ" sz="4000" b="1" dirty="0" smtClean="0"/>
              <a:t>Výukový materiál má vést k zamyšlení nad vývojem a směřováním civilizace, vývojem vesmíru v průběhu staletí.</a:t>
            </a:r>
            <a:endParaRPr lang="cs-CZ" sz="4000" b="1" dirty="0"/>
          </a:p>
        </p:txBody>
      </p:sp>
    </p:spTree>
  </p:cSld>
  <p:clrMapOvr>
    <a:masterClrMapping/>
  </p:clrMapOvr>
  <p:transition spd="med">
    <p:newsfla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468560" y="-22096244"/>
            <a:ext cx="8388424" cy="69095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000" b="1" i="0" u="none" strike="noStrike" cap="none" normalizeH="0" baseline="0" dirty="0" smtClean="0">
                <a:ln>
                  <a:noFill/>
                </a:ln>
                <a:solidFill>
                  <a:schemeClr val="tx1"/>
                </a:solidFill>
                <a:effectLst/>
                <a:latin typeface="Arial" charset="0"/>
              </a:rPr>
              <a:t>Slunce a planety</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sz="900" b="0" i="0" u="none" strike="noStrike" cap="none" normalizeH="0" baseline="0" dirty="0" smtClean="0">
                <a:ln>
                  <a:noFill/>
                </a:ln>
                <a:solidFill>
                  <a:schemeClr val="tx1"/>
                </a:solidFill>
                <a:effectLst/>
                <a:latin typeface="Arial" charset="0"/>
              </a:rPr>
              <a:t>Z dlouhodobého hlediska vývoj sluneční soustavy nejvíce ovlivní vývoj samotného Slunce. Když Slunce přemění většinu své zásoby </a:t>
            </a:r>
            <a:r>
              <a:rPr kumimoji="0" lang="cs-CZ" sz="1800" b="0" i="0" u="none" strike="noStrike" cap="none" normalizeH="0" baseline="0" dirty="0" smtClean="0">
                <a:ln>
                  <a:noFill/>
                </a:ln>
                <a:solidFill>
                  <a:schemeClr val="tx1"/>
                </a:solidFill>
                <a:effectLst/>
                <a:latin typeface="Arial" charset="0"/>
                <a:hlinkClick r:id="rId2" tooltip="Vodík"/>
              </a:rPr>
              <a:t>vodíku</a:t>
            </a:r>
            <a:r>
              <a:rPr kumimoji="0" lang="cs-CZ" sz="1800" b="0" i="0" u="none" strike="noStrike" cap="none" normalizeH="0" baseline="0" dirty="0" smtClean="0">
                <a:ln>
                  <a:noFill/>
                </a:ln>
                <a:solidFill>
                  <a:schemeClr val="tx1"/>
                </a:solidFill>
                <a:effectLst/>
                <a:latin typeface="Arial" charset="0"/>
              </a:rPr>
              <a:t>, zvýší se jeho </a:t>
            </a:r>
            <a:r>
              <a:rPr kumimoji="0" lang="cs-CZ" sz="1800" b="0" i="0" u="none" strike="noStrike" cap="none" normalizeH="0" baseline="0" dirty="0" smtClean="0">
                <a:ln>
                  <a:noFill/>
                </a:ln>
                <a:solidFill>
                  <a:schemeClr val="tx1"/>
                </a:solidFill>
                <a:effectLst/>
                <a:latin typeface="Arial" charset="0"/>
                <a:hlinkClick r:id="rId3" tooltip="Teplota"/>
              </a:rPr>
              <a:t>teplota</a:t>
            </a:r>
            <a:r>
              <a:rPr kumimoji="0" lang="cs-CZ" sz="1800" b="0" i="0" u="none" strike="noStrike" cap="none" normalizeH="0" baseline="0" dirty="0" smtClean="0">
                <a:ln>
                  <a:noFill/>
                </a:ln>
                <a:solidFill>
                  <a:schemeClr val="tx1"/>
                </a:solidFill>
                <a:effectLst/>
                <a:latin typeface="Arial" charset="0"/>
              </a:rPr>
              <a:t> a zbytek vodíku se vypotřebuje ještě rychleji. Důsledkem toho se jasnost Slunce zvětšuje asi o 10 % každé 1,1 miliardy let.</a:t>
            </a:r>
            <a:r>
              <a:rPr kumimoji="0" lang="cs-CZ" sz="1800" b="0" i="0" u="none" strike="noStrike" cap="none" normalizeH="0" baseline="30000" dirty="0" smtClean="0">
                <a:ln>
                  <a:noFill/>
                </a:ln>
                <a:solidFill>
                  <a:schemeClr val="tx1"/>
                </a:solidFill>
                <a:effectLst/>
                <a:latin typeface="Arial" charset="0"/>
                <a:hlinkClick r:id="rId4"/>
              </a:rPr>
              <a:t>[99]</a:t>
            </a:r>
            <a:r>
              <a:rPr kumimoji="0" lang="cs-CZ" sz="1800" b="0" i="0" u="none" strike="noStrike" cap="none" normalizeH="0" baseline="0" dirty="0" smtClean="0">
                <a:ln>
                  <a:noFill/>
                </a:ln>
                <a:solidFill>
                  <a:schemeClr val="tx1"/>
                </a:solidFill>
                <a:effectLst/>
                <a:latin typeface="Arial" charset="0"/>
              </a:rPr>
              <a:t> Asi za miliardu let se </a:t>
            </a:r>
            <a:r>
              <a:rPr kumimoji="0" lang="cs-CZ" sz="1800" b="0" i="0" u="none" strike="noStrike" cap="none" normalizeH="0" baseline="0" dirty="0" smtClean="0">
                <a:ln>
                  <a:noFill/>
                </a:ln>
                <a:solidFill>
                  <a:schemeClr val="tx1"/>
                </a:solidFill>
                <a:effectLst/>
                <a:latin typeface="Arial" charset="0"/>
                <a:hlinkClick r:id="rId5" tooltip="Zářivý výkon"/>
              </a:rPr>
              <a:t>zářivý výkon</a:t>
            </a:r>
            <a:r>
              <a:rPr kumimoji="0" lang="cs-CZ" sz="1800" b="0" i="0" u="none" strike="noStrike" cap="none" normalizeH="0" baseline="0" dirty="0" smtClean="0">
                <a:ln>
                  <a:noFill/>
                </a:ln>
                <a:solidFill>
                  <a:schemeClr val="tx1"/>
                </a:solidFill>
                <a:effectLst/>
                <a:latin typeface="Arial" charset="0"/>
              </a:rPr>
              <a:t> Slunce zvýší a tzv. </a:t>
            </a:r>
            <a:r>
              <a:rPr kumimoji="0" lang="cs-CZ" sz="1800" b="0" i="0" u="none" strike="noStrike" cap="none" normalizeH="0" baseline="0" dirty="0" smtClean="0">
                <a:ln>
                  <a:noFill/>
                </a:ln>
                <a:solidFill>
                  <a:schemeClr val="tx1"/>
                </a:solidFill>
                <a:effectLst/>
                <a:latin typeface="Arial" charset="0"/>
                <a:hlinkClick r:id="rId6" tooltip="Obyvatelná zóna"/>
              </a:rPr>
              <a:t>obyvatelná zóna</a:t>
            </a:r>
            <a:r>
              <a:rPr kumimoji="0" lang="cs-CZ" sz="1800" b="0" i="0" u="none" strike="noStrike" cap="none" normalizeH="0" baseline="0" dirty="0" smtClean="0">
                <a:ln>
                  <a:noFill/>
                </a:ln>
                <a:solidFill>
                  <a:schemeClr val="tx1"/>
                </a:solidFill>
                <a:effectLst/>
                <a:latin typeface="Arial" charset="0"/>
              </a:rPr>
              <a:t> se od něj posune dále. Země bude natolik horká, že se na ní nebude vyskytovat voda v tekutém stavu, takže život na ní nebude možný.</a:t>
            </a:r>
            <a:r>
              <a:rPr kumimoji="0" lang="cs-CZ" sz="1800" b="0" i="0" u="none" strike="noStrike" cap="none" normalizeH="0" baseline="30000" dirty="0" smtClean="0">
                <a:ln>
                  <a:noFill/>
                </a:ln>
                <a:solidFill>
                  <a:schemeClr val="tx1"/>
                </a:solidFill>
                <a:effectLst/>
                <a:latin typeface="Arial" charset="0"/>
                <a:hlinkClick r:id="rId4"/>
              </a:rPr>
              <a:t>[100]</a:t>
            </a:r>
            <a:r>
              <a:rPr kumimoji="0" lang="cs-CZ" sz="1800" b="0" i="0" u="none" strike="noStrike" cap="none" normalizeH="0" baseline="0" dirty="0" smtClean="0">
                <a:ln>
                  <a:noFill/>
                </a:ln>
                <a:solidFill>
                  <a:schemeClr val="tx1"/>
                </a:solidFill>
                <a:effectLst/>
                <a:latin typeface="Arial" charset="0"/>
              </a:rPr>
              <a:t> </a:t>
            </a:r>
            <a:r>
              <a:rPr kumimoji="0" lang="cs-CZ" sz="1800" b="0" i="0" u="none" strike="noStrike" cap="none" normalizeH="0" baseline="0" dirty="0" smtClean="0">
                <a:ln>
                  <a:noFill/>
                </a:ln>
                <a:solidFill>
                  <a:schemeClr val="tx1"/>
                </a:solidFill>
                <a:effectLst/>
                <a:latin typeface="Arial" charset="0"/>
                <a:hlinkClick r:id="rId7" tooltip="Vodní pára"/>
              </a:rPr>
              <a:t>Vodní pára</a:t>
            </a:r>
            <a:r>
              <a:rPr kumimoji="0" lang="cs-CZ" sz="1800" b="0" i="0" u="none" strike="noStrike" cap="none" normalizeH="0" baseline="0" dirty="0" smtClean="0">
                <a:ln>
                  <a:noFill/>
                </a:ln>
                <a:solidFill>
                  <a:schemeClr val="tx1"/>
                </a:solidFill>
                <a:effectLst/>
                <a:latin typeface="Arial" charset="0"/>
              </a:rPr>
              <a:t> je silným </a:t>
            </a:r>
            <a:r>
              <a:rPr kumimoji="0" lang="cs-CZ" sz="1800" b="0" i="0" u="none" strike="noStrike" cap="none" normalizeH="0" baseline="0" dirty="0" smtClean="0">
                <a:ln>
                  <a:noFill/>
                </a:ln>
                <a:solidFill>
                  <a:schemeClr val="tx1"/>
                </a:solidFill>
                <a:effectLst/>
                <a:latin typeface="Arial" charset="0"/>
                <a:hlinkClick r:id="rId8" tooltip="Skleníkové plyny"/>
              </a:rPr>
              <a:t>skleníkovým plynem</a:t>
            </a:r>
            <a:r>
              <a:rPr kumimoji="0" lang="cs-CZ" sz="1800" b="0" i="0" u="none" strike="noStrike" cap="none" normalizeH="0" baseline="0" dirty="0" smtClean="0">
                <a:ln>
                  <a:noFill/>
                </a:ln>
                <a:solidFill>
                  <a:schemeClr val="tx1"/>
                </a:solidFill>
                <a:effectLst/>
                <a:latin typeface="Arial" charset="0"/>
              </a:rPr>
              <a:t>, takže </a:t>
            </a:r>
            <a:r>
              <a:rPr kumimoji="0" lang="cs-CZ" sz="1800" b="0" i="0" u="none" strike="noStrike" cap="none" normalizeH="0" baseline="0" dirty="0" smtClean="0">
                <a:ln>
                  <a:noFill/>
                </a:ln>
                <a:solidFill>
                  <a:schemeClr val="tx1"/>
                </a:solidFill>
                <a:effectLst/>
                <a:latin typeface="Arial" charset="0"/>
                <a:hlinkClick r:id="rId9" tooltip="Vypařování"/>
              </a:rPr>
              <a:t>vypařování</a:t>
            </a:r>
            <a:r>
              <a:rPr kumimoji="0" lang="cs-CZ" sz="1800" b="0" i="0" u="none" strike="noStrike" cap="none" normalizeH="0" baseline="0" dirty="0" smtClean="0">
                <a:ln>
                  <a:noFill/>
                </a:ln>
                <a:solidFill>
                  <a:schemeClr val="tx1"/>
                </a:solidFill>
                <a:effectLst/>
                <a:latin typeface="Arial" charset="0"/>
              </a:rPr>
              <a:t> oceánů by mohlo také zvyšovat teplotu </a:t>
            </a:r>
            <a:r>
              <a:rPr kumimoji="0" lang="cs-CZ" sz="1800" b="0" i="0" u="none" strike="noStrike" cap="none" normalizeH="0" baseline="0" dirty="0" smtClean="0">
                <a:ln>
                  <a:noFill/>
                </a:ln>
                <a:solidFill>
                  <a:schemeClr val="tx1"/>
                </a:solidFill>
                <a:effectLst/>
                <a:latin typeface="Arial" charset="0"/>
                <a:hlinkClick r:id="rId10" tooltip="Povrch Země"/>
              </a:rPr>
              <a:t>zemského povrchu</a:t>
            </a:r>
            <a:r>
              <a:rPr kumimoji="0" lang="cs-CZ" sz="1800" b="0" i="0" u="none" strike="noStrike" cap="none" normalizeH="0" baseline="0" dirty="0" smtClean="0">
                <a:ln>
                  <a:noFill/>
                </a:ln>
                <a:solidFill>
                  <a:schemeClr val="tx1"/>
                </a:solidFill>
                <a:effectLst/>
                <a:latin typeface="Arial" charset="0"/>
              </a:rPr>
              <a:t>, a možná tak život na Zemi ukončit ještě dříve.</a:t>
            </a:r>
            <a:r>
              <a:rPr kumimoji="0" lang="cs-CZ" sz="1800" b="0" i="0" u="none" strike="noStrike" cap="none" normalizeH="0" baseline="30000" dirty="0" smtClean="0">
                <a:ln>
                  <a:noFill/>
                </a:ln>
                <a:solidFill>
                  <a:schemeClr val="tx1"/>
                </a:solidFill>
                <a:effectLst/>
                <a:latin typeface="Arial" charset="0"/>
                <a:hlinkClick r:id="rId4"/>
              </a:rPr>
              <a:t>[101]</a:t>
            </a:r>
            <a:r>
              <a:rPr kumimoji="0" lang="cs-CZ" sz="1800" b="0" i="0" u="none" strike="noStrike" cap="none" normalizeH="0" baseline="0" dirty="0" smtClean="0">
                <a:ln>
                  <a:noFill/>
                </a:ln>
                <a:solidFill>
                  <a:schemeClr val="tx1"/>
                </a:solidFill>
                <a:effectLst/>
                <a:latin typeface="Arial" charset="0"/>
              </a:rPr>
              <a:t> Je možné, že v tomto období postupně stoupne povrchová teplota Marsu, takže se do jeho atmosféry uvolní </a:t>
            </a:r>
            <a:r>
              <a:rPr kumimoji="0" lang="cs-CZ" sz="1800" b="0" i="0" u="none" strike="noStrike" cap="none" normalizeH="0" baseline="0" dirty="0" smtClean="0">
                <a:ln>
                  <a:noFill/>
                </a:ln>
                <a:solidFill>
                  <a:schemeClr val="tx1"/>
                </a:solidFill>
                <a:effectLst/>
                <a:latin typeface="Arial" charset="0"/>
                <a:hlinkClick r:id="rId11" tooltip="Oxid uhličitý"/>
              </a:rPr>
              <a:t>oxid uhličitý</a:t>
            </a:r>
            <a:r>
              <a:rPr kumimoji="0" lang="cs-CZ" sz="1800" b="0" i="0" u="none" strike="noStrike" cap="none" normalizeH="0" baseline="0" dirty="0" smtClean="0">
                <a:ln>
                  <a:noFill/>
                </a:ln>
                <a:solidFill>
                  <a:schemeClr val="tx1"/>
                </a:solidFill>
                <a:effectLst/>
                <a:latin typeface="Arial" charset="0"/>
              </a:rPr>
              <a:t> a voda, které jsou v současné době ve zmrzlém stavu v jeho půdě. Následný </a:t>
            </a:r>
            <a:r>
              <a:rPr kumimoji="0" lang="cs-CZ" sz="1800" b="0" i="0" u="none" strike="noStrike" cap="none" normalizeH="0" baseline="0" dirty="0" smtClean="0">
                <a:ln>
                  <a:noFill/>
                </a:ln>
                <a:solidFill>
                  <a:schemeClr val="tx1"/>
                </a:solidFill>
                <a:effectLst/>
                <a:latin typeface="Arial" charset="0"/>
                <a:hlinkClick r:id="rId12" tooltip="Skleníkový efekt"/>
              </a:rPr>
              <a:t>skleníkový efekt</a:t>
            </a:r>
            <a:r>
              <a:rPr kumimoji="0" lang="cs-CZ" sz="1800" b="0" i="0" u="none" strike="noStrike" cap="none" normalizeH="0" baseline="0" dirty="0" smtClean="0">
                <a:ln>
                  <a:noFill/>
                </a:ln>
                <a:solidFill>
                  <a:schemeClr val="tx1"/>
                </a:solidFill>
                <a:effectLst/>
                <a:latin typeface="Arial" charset="0"/>
              </a:rPr>
              <a:t> by mohl planetu ohřát natolik, že by na ní vznikly podmínky srovnatelné s dnešní Zemí.</a:t>
            </a:r>
            <a:r>
              <a:rPr kumimoji="0" lang="cs-CZ" sz="1800" b="0" i="0" u="none" strike="noStrike" cap="none" normalizeH="0" baseline="30000" dirty="0" smtClean="0">
                <a:ln>
                  <a:noFill/>
                </a:ln>
                <a:solidFill>
                  <a:schemeClr val="tx1"/>
                </a:solidFill>
                <a:effectLst/>
                <a:latin typeface="Arial" charset="0"/>
                <a:hlinkClick r:id="rId4"/>
              </a:rPr>
              <a:t>[102]</a:t>
            </a:r>
            <a:r>
              <a:rPr kumimoji="0" lang="cs-CZ" sz="1800" b="0" i="0" u="none" strike="noStrike" cap="none" normalizeH="0" baseline="0" dirty="0" smtClean="0">
                <a:ln>
                  <a:noFill/>
                </a:ln>
                <a:solidFill>
                  <a:schemeClr val="tx1"/>
                </a:solidFill>
                <a:effectLst/>
                <a:latin typeface="Arial" charset="0"/>
              </a:rPr>
              <a:t> Za 3,5 mil</a:t>
            </a:r>
            <a:r>
              <a:rPr kumimoji="0" lang="cs-CZ" sz="1800" b="0" i="0" u="none" strike="noStrike" cap="none" normalizeH="0" baseline="0" dirty="0" smtClean="0">
                <a:ln>
                  <a:noFill/>
                </a:ln>
                <a:solidFill>
                  <a:schemeClr val="tx1"/>
                </a:solidFill>
                <a:effectLst/>
                <a:latin typeface="Arial" charset="0"/>
                <a:hlinkClick r:id="rId13"/>
              </a:rPr>
              <a:t>iardy let budou podmínky na Zemi podobné těm, jaké dnes vládnou na Venuši.</a:t>
            </a:r>
            <a:r>
              <a:rPr kumimoji="0" lang="cs-CZ" sz="1800" b="0" i="0" u="none" strike="noStrike" cap="none" normalizeH="0" baseline="30000" dirty="0" smtClean="0">
                <a:ln>
                  <a:noFill/>
                </a:ln>
                <a:solidFill>
                  <a:schemeClr val="tx1"/>
                </a:solidFill>
                <a:effectLst/>
                <a:latin typeface="Arial" charset="0"/>
                <a:hlinkClick r:id="rId13"/>
              </a:rPr>
              <a:t>[99]</a:t>
            </a:r>
            <a:endParaRPr kumimoji="0" lang="cs-CZ" sz="1800" b="0" i="0" u="none" strike="noStrike" cap="none" normalizeH="0" baseline="0" dirty="0" smtClean="0">
              <a:ln>
                <a:noFill/>
              </a:ln>
              <a:solidFill>
                <a:schemeClr val="tx1"/>
              </a:solidFill>
              <a:effectLst/>
              <a:latin typeface="Arial" charset="0"/>
              <a:hlinkClick r:id="rId13"/>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0" i="0" u="none" strike="noStrike" cap="none" normalizeH="0" baseline="0" dirty="0" smtClean="0">
                <a:ln>
                  <a:noFill/>
                </a:ln>
                <a:solidFill>
                  <a:schemeClr val="tx1"/>
                </a:solidFill>
                <a:effectLst/>
                <a:latin typeface="Arial" charset="0"/>
                <a:hlinkClick r:id="rId13"/>
              </a:rPr>
              <a:t>  </a:t>
            </a:r>
            <a:r>
              <a:rPr kumimoji="0" lang="cs-CZ" sz="13300" b="0" i="0" u="none" strike="noStrike" cap="none" normalizeH="0" baseline="0" dirty="0" smtClean="0">
                <a:ln>
                  <a:noFill/>
                </a:ln>
                <a:solidFill>
                  <a:schemeClr val="tx1"/>
                </a:solidFill>
                <a:effectLst/>
                <a:latin typeface="Arial" charset="0"/>
              </a:rPr>
              <a:t> </a:t>
            </a:r>
            <a:endParaRPr kumimoji="0" lang="cs-CZ" sz="1800" b="0" i="0" u="none" strike="noStrike" cap="none" normalizeH="0" baseline="0" dirty="0" smtClean="0">
              <a:ln>
                <a:noFill/>
              </a:ln>
              <a:solidFill>
                <a:schemeClr val="tx1"/>
              </a:solidFill>
              <a:effectLst/>
              <a:latin typeface="Arial" charset="0"/>
              <a:hlinkClick r:id="rId13" tooltip="Zvětš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0" i="0" u="none" strike="noStrike" cap="none" normalizeH="0" baseline="0" dirty="0" smtClean="0">
                <a:ln>
                  <a:noFill/>
                </a:ln>
                <a:solidFill>
                  <a:schemeClr val="tx1"/>
                </a:solidFill>
                <a:effectLst/>
                <a:latin typeface="Arial" charset="0"/>
                <a:hlinkClick r:id="rId13" tooltip="Zvětšit"/>
              </a:rPr>
              <a:t>  </a:t>
            </a:r>
            <a:endParaRPr kumimoji="0" lang="cs-CZ" sz="6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600" b="0" i="0" u="none" strike="noStrike" cap="none" normalizeH="0" baseline="0" dirty="0" smtClean="0">
                <a:ln>
                  <a:noFill/>
                </a:ln>
                <a:solidFill>
                  <a:schemeClr val="tx1"/>
                </a:solidFill>
                <a:effectLst/>
                <a:latin typeface="Arial" charset="0"/>
              </a:rPr>
              <a:t>Srovnání současné velikosti Slunce (ve výřezu) s velikostí, které dosáhne v budoucnosti jako </a:t>
            </a:r>
            <a:r>
              <a:rPr kumimoji="0" lang="cs-CZ" sz="600" b="0" i="0" u="none" strike="noStrike" cap="none" normalizeH="0" baseline="0" dirty="0" smtClean="0">
                <a:ln>
                  <a:noFill/>
                </a:ln>
                <a:solidFill>
                  <a:schemeClr val="tx1"/>
                </a:solidFill>
                <a:effectLst/>
                <a:latin typeface="Arial" charset="0"/>
                <a:hlinkClick r:id="rId14" tooltip="Červený obr"/>
              </a:rPr>
              <a:t>rudý obr</a:t>
            </a:r>
            <a:endParaRPr kumimoji="0" lang="cs-CZ" sz="6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600" b="0" i="0" u="none" strike="noStrike" cap="none" normalizeH="0" baseline="0" dirty="0" smtClean="0">
                <a:ln>
                  <a:noFill/>
                </a:ln>
                <a:solidFill>
                  <a:schemeClr val="tx1"/>
                </a:solidFill>
                <a:effectLst/>
                <a:latin typeface="Arial" charset="0"/>
              </a:rPr>
              <a:t>Asi za 5,4 miliard let se zvýší teplota slunečního jádra natolik, že se zažehne </a:t>
            </a:r>
            <a:r>
              <a:rPr kumimoji="0" lang="cs-CZ" sz="600" b="0" i="0" u="none" strike="noStrike" cap="none" normalizeH="0" baseline="0" dirty="0" smtClean="0">
                <a:ln>
                  <a:noFill/>
                </a:ln>
                <a:solidFill>
                  <a:schemeClr val="tx1"/>
                </a:solidFill>
                <a:effectLst/>
                <a:latin typeface="Arial" charset="0"/>
                <a:hlinkClick r:id="rId15" tooltip="Termonukleární fúze"/>
              </a:rPr>
              <a:t>vodíková fúze</a:t>
            </a:r>
            <a:r>
              <a:rPr kumimoji="0" lang="cs-CZ" sz="600" b="0" i="0" u="none" strike="noStrike" cap="none" normalizeH="0" baseline="0" dirty="0" smtClean="0">
                <a:ln>
                  <a:noFill/>
                </a:ln>
                <a:solidFill>
                  <a:schemeClr val="tx1"/>
                </a:solidFill>
                <a:effectLst/>
                <a:latin typeface="Arial" charset="0"/>
              </a:rPr>
              <a:t> i v okolních vrstvách.</a:t>
            </a:r>
            <a:r>
              <a:rPr kumimoji="0" lang="cs-CZ" sz="600" b="0" i="0" u="none" strike="noStrike" cap="none" normalizeH="0" baseline="30000" dirty="0" smtClean="0">
                <a:ln>
                  <a:noFill/>
                </a:ln>
                <a:solidFill>
                  <a:schemeClr val="tx1"/>
                </a:solidFill>
                <a:effectLst/>
                <a:latin typeface="Arial" charset="0"/>
                <a:hlinkClick r:id="rId4"/>
              </a:rPr>
              <a:t>[100]</a:t>
            </a:r>
            <a:r>
              <a:rPr kumimoji="0" lang="cs-CZ" sz="600" b="0" i="0" u="none" strike="noStrike" cap="none" normalizeH="0" baseline="0" dirty="0" smtClean="0">
                <a:ln>
                  <a:noFill/>
                </a:ln>
                <a:solidFill>
                  <a:schemeClr val="tx1"/>
                </a:solidFill>
                <a:effectLst/>
                <a:latin typeface="Arial" charset="0"/>
              </a:rPr>
              <a:t> Následkem toho dojde ke znatelné expanzi vnějších vrstev Slunce a hvězda vstoupí do nové fáze svého života nazývané </a:t>
            </a:r>
            <a:r>
              <a:rPr kumimoji="0" lang="cs-CZ" sz="600" b="0" i="0" u="none" strike="noStrike" cap="none" normalizeH="0" baseline="0" dirty="0" smtClean="0">
                <a:ln>
                  <a:noFill/>
                </a:ln>
                <a:solidFill>
                  <a:schemeClr val="tx1"/>
                </a:solidFill>
                <a:effectLst/>
                <a:latin typeface="Arial" charset="0"/>
                <a:hlinkClick r:id="rId14" tooltip="Červený obr"/>
              </a:rPr>
              <a:t>rudý obr</a:t>
            </a:r>
            <a:r>
              <a:rPr kumimoji="0" lang="cs-CZ" sz="600" b="0" i="0" u="none" strike="noStrike" cap="none" normalizeH="0" baseline="0" dirty="0" smtClean="0">
                <a:ln>
                  <a:noFill/>
                </a:ln>
                <a:solidFill>
                  <a:schemeClr val="tx1"/>
                </a:solidFill>
                <a:effectLst/>
                <a:latin typeface="Arial" charset="0"/>
              </a:rPr>
              <a:t>.</a:t>
            </a:r>
            <a:r>
              <a:rPr kumimoji="0" lang="cs-CZ" sz="600" b="0" i="0" u="none" strike="noStrike" cap="none" normalizeH="0" baseline="30000" dirty="0" smtClean="0">
                <a:ln>
                  <a:noFill/>
                </a:ln>
                <a:solidFill>
                  <a:schemeClr val="tx1"/>
                </a:solidFill>
                <a:effectLst/>
                <a:latin typeface="Arial" charset="0"/>
                <a:hlinkClick r:id="rId4"/>
              </a:rPr>
              <a:t>[103][104]</a:t>
            </a:r>
            <a:r>
              <a:rPr kumimoji="0" lang="cs-CZ" sz="600" b="0" i="0" u="none" strike="noStrike" cap="none" normalizeH="0" baseline="0" dirty="0" smtClean="0">
                <a:ln>
                  <a:noFill/>
                </a:ln>
                <a:solidFill>
                  <a:schemeClr val="tx1"/>
                </a:solidFill>
                <a:effectLst/>
                <a:latin typeface="Arial" charset="0"/>
              </a:rPr>
              <a:t> Během 7,5 miliard let bude poloměr Slunce měřit 1,2 astronomické jednotky, tj. 256násobek jeho současné hodnoty. Na špičce </a:t>
            </a:r>
            <a:r>
              <a:rPr kumimoji="0" lang="cs-CZ" sz="600" b="0" i="0" u="none" strike="noStrike" cap="none" normalizeH="0" baseline="0" dirty="0" smtClean="0">
                <a:ln>
                  <a:noFill/>
                </a:ln>
                <a:solidFill>
                  <a:schemeClr val="tx1"/>
                </a:solidFill>
                <a:effectLst/>
                <a:latin typeface="Arial" charset="0"/>
                <a:hlinkClick r:id="rId16" tooltip="Vetev rudých obrů (stránka neexistuje)"/>
              </a:rPr>
              <a:t>větve rudých obrů</a:t>
            </a:r>
            <a:r>
              <a:rPr kumimoji="0" lang="cs-CZ" sz="600" b="0" i="0" u="none" strike="noStrike" cap="none" normalizeH="0" baseline="0" dirty="0" smtClean="0">
                <a:ln>
                  <a:noFill/>
                </a:ln>
                <a:solidFill>
                  <a:schemeClr val="tx1"/>
                </a:solidFill>
                <a:effectLst/>
                <a:latin typeface="Arial" charset="0"/>
              </a:rPr>
              <a:t> bude povrch Slunce v důsledku obrovského nárůstu jeho plochy mnohem chladnější (okolo 2600 K), než je nyní, a jeho </a:t>
            </a:r>
            <a:r>
              <a:rPr kumimoji="0" lang="cs-CZ" sz="600" b="0" i="0" u="none" strike="noStrike" cap="none" normalizeH="0" baseline="0" dirty="0" smtClean="0">
                <a:ln>
                  <a:noFill/>
                </a:ln>
                <a:solidFill>
                  <a:schemeClr val="tx1"/>
                </a:solidFill>
                <a:effectLst/>
                <a:latin typeface="Arial" charset="0"/>
                <a:hlinkClick r:id="rId17" tooltip="Zářivost"/>
              </a:rPr>
              <a:t>zářivost</a:t>
            </a:r>
            <a:r>
              <a:rPr kumimoji="0" lang="cs-CZ" sz="600" b="0" i="0" u="none" strike="noStrike" cap="none" normalizeH="0" baseline="0" dirty="0" smtClean="0">
                <a:ln>
                  <a:noFill/>
                </a:ln>
                <a:solidFill>
                  <a:schemeClr val="tx1"/>
                </a:solidFill>
                <a:effectLst/>
                <a:latin typeface="Arial" charset="0"/>
              </a:rPr>
              <a:t> bude mnohem vyšší, až 2700násobek jeho současné zářivosti. Během části období rudého obra </a:t>
            </a:r>
            <a:r>
              <a:rPr kumimoji="0" lang="cs-CZ" sz="600" b="0" i="0" u="none" strike="noStrike" cap="none" normalizeH="0" baseline="0" dirty="0" err="1" smtClean="0">
                <a:ln>
                  <a:noFill/>
                </a:ln>
                <a:solidFill>
                  <a:schemeClr val="tx1"/>
                </a:solidFill>
                <a:effectLst/>
                <a:latin typeface="Arial" charset="0"/>
              </a:rPr>
              <a:t>povane</a:t>
            </a:r>
            <a:r>
              <a:rPr kumimoji="0" lang="cs-CZ" sz="600" b="0" i="0" u="none" strike="noStrike" cap="none" normalizeH="0" baseline="0" dirty="0" smtClean="0">
                <a:ln>
                  <a:noFill/>
                </a:ln>
                <a:solidFill>
                  <a:schemeClr val="tx1"/>
                </a:solidFill>
                <a:effectLst/>
                <a:latin typeface="Arial" charset="0"/>
              </a:rPr>
              <a:t> směrem od Slunce silný </a:t>
            </a:r>
            <a:r>
              <a:rPr kumimoji="0" lang="cs-CZ" sz="600" b="0" i="0" u="none" strike="noStrike" cap="none" normalizeH="0" baseline="0" dirty="0" smtClean="0">
                <a:ln>
                  <a:noFill/>
                </a:ln>
                <a:solidFill>
                  <a:schemeClr val="tx1"/>
                </a:solidFill>
                <a:effectLst/>
                <a:latin typeface="Arial" charset="0"/>
                <a:hlinkClick r:id="rId18" tooltip="Sluneční vítr"/>
              </a:rPr>
              <a:t>sluneční vítr</a:t>
            </a:r>
            <a:r>
              <a:rPr kumimoji="0" lang="cs-CZ" sz="600" b="0" i="0" u="none" strike="noStrike" cap="none" normalizeH="0" baseline="0" dirty="0" smtClean="0">
                <a:ln>
                  <a:noFill/>
                </a:ln>
                <a:solidFill>
                  <a:schemeClr val="tx1"/>
                </a:solidFill>
                <a:effectLst/>
                <a:latin typeface="Arial" charset="0"/>
              </a:rPr>
              <a:t>, který odnese asi 33 % jeho hmoty.</a:t>
            </a:r>
            <a:r>
              <a:rPr kumimoji="0" lang="cs-CZ" sz="600" b="0" i="0" u="none" strike="noStrike" cap="none" normalizeH="0" baseline="30000" dirty="0" smtClean="0">
                <a:ln>
                  <a:noFill/>
                </a:ln>
                <a:solidFill>
                  <a:schemeClr val="tx1"/>
                </a:solidFill>
                <a:effectLst/>
                <a:latin typeface="Arial" charset="0"/>
                <a:hlinkClick r:id="rId4"/>
              </a:rPr>
              <a:t>[100][105][106]</a:t>
            </a:r>
            <a:r>
              <a:rPr kumimoji="0" lang="cs-CZ" sz="600" b="0" i="0" u="none" strike="noStrike" cap="none" normalizeH="0" baseline="0" dirty="0" smtClean="0">
                <a:ln>
                  <a:noFill/>
                </a:ln>
                <a:solidFill>
                  <a:schemeClr val="tx1"/>
                </a:solidFill>
                <a:effectLst/>
                <a:latin typeface="Arial" charset="0"/>
              </a:rPr>
              <a:t> Je možné, že v této době se zvýší povrchová teplota Saturnova měsíce Titanu natolik, že na něm bude moci existovat život.</a:t>
            </a:r>
            <a:r>
              <a:rPr kumimoji="0" lang="cs-CZ" sz="600" b="0" i="0" u="none" strike="noStrike" cap="none" normalizeH="0" baseline="30000" dirty="0" smtClean="0">
                <a:ln>
                  <a:noFill/>
                </a:ln>
                <a:solidFill>
                  <a:schemeClr val="tx1"/>
                </a:solidFill>
                <a:effectLst/>
                <a:latin typeface="Arial" charset="0"/>
                <a:hlinkClick r:id="rId4"/>
              </a:rPr>
              <a:t>[107][108]</a:t>
            </a:r>
            <a:endParaRPr kumimoji="0" lang="cs-CZ" sz="6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600" b="0" i="0" u="none" strike="noStrike" cap="none" normalizeH="0" baseline="0" dirty="0" smtClean="0">
                <a:ln>
                  <a:noFill/>
                </a:ln>
                <a:solidFill>
                  <a:schemeClr val="tx1"/>
                </a:solidFill>
                <a:effectLst/>
                <a:latin typeface="Arial" charset="0"/>
              </a:rPr>
              <a:t>Během své expanze Slunce pohltí planetu Merkur a s největší pravděpodobností též Venuši.</a:t>
            </a:r>
            <a:r>
              <a:rPr kumimoji="0" lang="cs-CZ" sz="600" b="0" i="0" u="none" strike="noStrike" cap="none" normalizeH="0" baseline="30000" dirty="0" smtClean="0">
                <a:ln>
                  <a:noFill/>
                </a:ln>
                <a:solidFill>
                  <a:schemeClr val="tx1"/>
                </a:solidFill>
                <a:effectLst/>
                <a:latin typeface="Arial" charset="0"/>
                <a:hlinkClick r:id="rId4"/>
              </a:rPr>
              <a:t>[109]</a:t>
            </a:r>
            <a:r>
              <a:rPr kumimoji="0" lang="cs-CZ" sz="600" b="0" i="0" u="none" strike="noStrike" cap="none" normalizeH="0" baseline="0" dirty="0" smtClean="0">
                <a:ln>
                  <a:noFill/>
                </a:ln>
                <a:solidFill>
                  <a:schemeClr val="tx1"/>
                </a:solidFill>
                <a:effectLst/>
                <a:latin typeface="Arial" charset="0"/>
              </a:rPr>
              <a:t> Osud Země je méně jasný; okraj Slunce se sice dostane až za její oběžnou dráhu, ovšem protože Slunce ztratí velkou část své hmotnosti (a tudíž se zmenší jeho gravitace) bude Země ve svém oběhu nadále pokračovat.</a:t>
            </a:r>
            <a:r>
              <a:rPr kumimoji="0" lang="cs-CZ" sz="600" b="0" i="0" u="none" strike="noStrike" cap="none" normalizeH="0" baseline="30000" dirty="0" smtClean="0">
                <a:ln>
                  <a:noFill/>
                </a:ln>
                <a:solidFill>
                  <a:schemeClr val="tx1"/>
                </a:solidFill>
                <a:effectLst/>
                <a:latin typeface="Arial" charset="0"/>
                <a:hlinkClick r:id="rId4"/>
              </a:rPr>
              <a:t>[100]</a:t>
            </a:r>
            <a:r>
              <a:rPr kumimoji="0" lang="cs-CZ" sz="600" b="0" i="0" u="none" strike="noStrike" cap="none" normalizeH="0" baseline="0" dirty="0" smtClean="0">
                <a:ln>
                  <a:noFill/>
                </a:ln>
                <a:solidFill>
                  <a:schemeClr val="tx1"/>
                </a:solidFill>
                <a:effectLst/>
                <a:latin typeface="Arial" charset="0"/>
              </a:rPr>
              <a:t> Pokud by se do hry nevložily další faktory, Země a možná i Venuše by svému zničení unikly,</a:t>
            </a:r>
            <a:r>
              <a:rPr kumimoji="0" lang="cs-CZ" sz="600" b="0" i="0" u="none" strike="noStrike" cap="none" normalizeH="0" baseline="30000" dirty="0" smtClean="0">
                <a:ln>
                  <a:noFill/>
                </a:ln>
                <a:solidFill>
                  <a:schemeClr val="tx1"/>
                </a:solidFill>
                <a:effectLst/>
                <a:latin typeface="Arial" charset="0"/>
                <a:hlinkClick r:id="rId4"/>
              </a:rPr>
              <a:t>[105]</a:t>
            </a:r>
            <a:r>
              <a:rPr kumimoji="0" lang="cs-CZ" sz="600" b="0" i="0" u="none" strike="noStrike" cap="none" normalizeH="0" baseline="0" dirty="0" smtClean="0">
                <a:ln>
                  <a:noFill/>
                </a:ln>
                <a:solidFill>
                  <a:schemeClr val="tx1"/>
                </a:solidFill>
                <a:effectLst/>
                <a:latin typeface="Arial" charset="0"/>
              </a:rPr>
              <a:t> ovšem studie z roku 2008 předpovídá, že Slunce nakonec obě zcela pohltí v důsledku slapových interakcí s jeho svrchními vrstvami.</a:t>
            </a:r>
            <a:r>
              <a:rPr kumimoji="0" lang="cs-CZ" sz="600" b="0" i="0" u="none" strike="noStrike" cap="none" normalizeH="0" baseline="30000" dirty="0" smtClean="0">
                <a:ln>
                  <a:noFill/>
                </a:ln>
                <a:solidFill>
                  <a:schemeClr val="tx1"/>
                </a:solidFill>
                <a:effectLst/>
                <a:latin typeface="Arial" charset="0"/>
                <a:hlinkClick r:id="rId4"/>
              </a:rPr>
              <a:t>[100]</a:t>
            </a:r>
            <a:endParaRPr kumimoji="0" lang="cs-CZ" sz="600" b="0" i="0" u="none" strike="noStrike" cap="none" normalizeH="0" baseline="0" dirty="0" smtClean="0">
              <a:ln>
                <a:noFill/>
              </a:ln>
              <a:solidFill>
                <a:schemeClr val="tx1"/>
              </a:solidFill>
              <a:effectLst/>
              <a:latin typeface="Arial" charset="0"/>
            </a:endParaRPr>
          </a:p>
        </p:txBody>
      </p:sp>
      <p:pic>
        <p:nvPicPr>
          <p:cNvPr id="4098" name="Picture 2" descr="http://upload.wikimedia.org/wikipedia/commons/thumb/2/20/Sun_red_giant_cs.svg/250px-Sun_red_giant_cs.svg.png">
            <a:hlinkClick r:id="rId13"/>
          </p:cNvPr>
          <p:cNvPicPr>
            <a:picLocks noChangeAspect="1" noChangeArrowheads="1"/>
          </p:cNvPicPr>
          <p:nvPr/>
        </p:nvPicPr>
        <p:blipFill>
          <a:blip r:embed="rId19" cstate="print"/>
          <a:srcRect/>
          <a:stretch>
            <a:fillRect/>
          </a:stretch>
        </p:blipFill>
        <p:spPr bwMode="auto">
          <a:xfrm>
            <a:off x="323528" y="188640"/>
            <a:ext cx="3000332" cy="2664296"/>
          </a:xfrm>
          <a:prstGeom prst="rect">
            <a:avLst/>
          </a:prstGeom>
          <a:noFill/>
        </p:spPr>
      </p:pic>
      <p:sp>
        <p:nvSpPr>
          <p:cNvPr id="4100" name="Rectangle 4"/>
          <p:cNvSpPr>
            <a:spLocks noChangeArrowheads="1"/>
          </p:cNvSpPr>
          <p:nvPr/>
        </p:nvSpPr>
        <p:spPr bwMode="auto">
          <a:xfrm>
            <a:off x="3491880" y="333986"/>
            <a:ext cx="5652120" cy="70173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b="1" i="0" strike="noStrike" cap="none" normalizeH="0" baseline="0" dirty="0" smtClean="0">
                <a:ln>
                  <a:noFill/>
                </a:ln>
                <a:effectLst/>
                <a:latin typeface="Arial" charset="0"/>
              </a:rPr>
              <a:t>Slunce a planety</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b="1" i="0" strike="noStrike" cap="none" normalizeH="0" baseline="0" dirty="0" smtClean="0">
                <a:ln>
                  <a:noFill/>
                </a:ln>
                <a:effectLst/>
                <a:latin typeface="Arial" charset="0"/>
              </a:rPr>
              <a:t>Z dlouhodobého hlediska vývoj sluneční soustavy nejvíce ovlivní vývoj samotného Slunce. Když Slunce přemění většinu své zásoby </a:t>
            </a:r>
            <a:r>
              <a:rPr kumimoji="0" lang="cs-CZ" b="1" i="0" strike="noStrike" cap="none" normalizeH="0" baseline="0" dirty="0" smtClean="0">
                <a:ln>
                  <a:noFill/>
                </a:ln>
                <a:effectLst/>
                <a:latin typeface="Arial" charset="0"/>
                <a:hlinkClick r:id="rId2" tooltip="Vodík"/>
              </a:rPr>
              <a:t>vodíku</a:t>
            </a:r>
            <a:r>
              <a:rPr kumimoji="0" lang="cs-CZ" b="1" i="0" strike="noStrike" cap="none" normalizeH="0" baseline="0" dirty="0" smtClean="0">
                <a:ln>
                  <a:noFill/>
                </a:ln>
                <a:effectLst/>
                <a:latin typeface="Arial" charset="0"/>
              </a:rPr>
              <a:t>, zvýší se jeho </a:t>
            </a:r>
            <a:r>
              <a:rPr kumimoji="0" lang="cs-CZ" b="1" i="0" strike="noStrike" cap="none" normalizeH="0" baseline="0" dirty="0" smtClean="0">
                <a:ln>
                  <a:noFill/>
                </a:ln>
                <a:effectLst/>
                <a:latin typeface="Arial" charset="0"/>
                <a:hlinkClick r:id="rId3" tooltip="Teplota"/>
              </a:rPr>
              <a:t>teplota</a:t>
            </a:r>
            <a:r>
              <a:rPr kumimoji="0" lang="cs-CZ" b="1" i="0" strike="noStrike" cap="none" normalizeH="0" baseline="0" dirty="0" smtClean="0">
                <a:ln>
                  <a:noFill/>
                </a:ln>
                <a:effectLst/>
                <a:latin typeface="Arial" charset="0"/>
              </a:rPr>
              <a:t> a zbytek vodíku se vypotřebuje ještě rychleji. Důsledkem toho se jasnost Slunce zvětšuje asi o 10 % každé 1,1 miliardy let. Asi za miliardu let se </a:t>
            </a:r>
            <a:r>
              <a:rPr kumimoji="0" lang="cs-CZ" b="1" i="0" strike="noStrike" cap="none" normalizeH="0" baseline="0" dirty="0" smtClean="0">
                <a:ln>
                  <a:noFill/>
                </a:ln>
                <a:effectLst/>
                <a:latin typeface="Arial" charset="0"/>
                <a:hlinkClick r:id="rId5" tooltip="Zářivý výkon"/>
              </a:rPr>
              <a:t>zářivý výkon</a:t>
            </a:r>
            <a:r>
              <a:rPr kumimoji="0" lang="cs-CZ" b="1" i="0" strike="noStrike" cap="none" normalizeH="0" baseline="0" dirty="0" smtClean="0">
                <a:ln>
                  <a:noFill/>
                </a:ln>
                <a:effectLst/>
                <a:latin typeface="Arial" charset="0"/>
              </a:rPr>
              <a:t> Slunce zvýší a tzv. </a:t>
            </a:r>
            <a:r>
              <a:rPr kumimoji="0" lang="cs-CZ" b="1" i="0" strike="noStrike" cap="none" normalizeH="0" baseline="0" dirty="0" smtClean="0">
                <a:ln>
                  <a:noFill/>
                </a:ln>
                <a:effectLst/>
                <a:latin typeface="Arial" charset="0"/>
                <a:hlinkClick r:id="rId6" tooltip="Obyvatelná zóna"/>
              </a:rPr>
              <a:t>obyvatelná zóna</a:t>
            </a:r>
            <a:r>
              <a:rPr kumimoji="0" lang="cs-CZ" b="1" i="0" strike="noStrike" cap="none" normalizeH="0" baseline="0" dirty="0" smtClean="0">
                <a:ln>
                  <a:noFill/>
                </a:ln>
                <a:effectLst/>
                <a:latin typeface="Arial" charset="0"/>
              </a:rPr>
              <a:t> se od něj posune dále. Země bude natolik horká, že se na ní nebude vyskytovat voda v tekutém stavu, takže život na ní nebude možný. </a:t>
            </a:r>
            <a:r>
              <a:rPr kumimoji="0" lang="cs-CZ" b="1" i="0" strike="noStrike" cap="none" normalizeH="0" baseline="0" dirty="0" smtClean="0">
                <a:ln>
                  <a:noFill/>
                </a:ln>
                <a:effectLst/>
                <a:latin typeface="Arial" charset="0"/>
                <a:hlinkClick r:id="rId7" tooltip="Vodní pára"/>
              </a:rPr>
              <a:t>Vodní pára</a:t>
            </a:r>
            <a:r>
              <a:rPr kumimoji="0" lang="cs-CZ" b="1" i="0" strike="noStrike" cap="none" normalizeH="0" baseline="0" dirty="0" smtClean="0">
                <a:ln>
                  <a:noFill/>
                </a:ln>
                <a:effectLst/>
                <a:latin typeface="Arial" charset="0"/>
              </a:rPr>
              <a:t> je silným </a:t>
            </a:r>
            <a:r>
              <a:rPr kumimoji="0" lang="cs-CZ" b="1" i="0" strike="noStrike" cap="none" normalizeH="0" baseline="0" dirty="0" smtClean="0">
                <a:ln>
                  <a:noFill/>
                </a:ln>
                <a:effectLst/>
                <a:latin typeface="Arial" charset="0"/>
                <a:hlinkClick r:id="rId8" tooltip="Skleníkové plyny"/>
              </a:rPr>
              <a:t>skleníkovým plynem</a:t>
            </a:r>
            <a:r>
              <a:rPr kumimoji="0" lang="cs-CZ" b="1" i="0" strike="noStrike" cap="none" normalizeH="0" baseline="0" dirty="0" smtClean="0">
                <a:ln>
                  <a:noFill/>
                </a:ln>
                <a:effectLst/>
                <a:latin typeface="Arial" charset="0"/>
              </a:rPr>
              <a:t>, takže </a:t>
            </a:r>
            <a:r>
              <a:rPr kumimoji="0" lang="cs-CZ" b="1" i="0" strike="noStrike" cap="none" normalizeH="0" baseline="0" dirty="0" smtClean="0">
                <a:ln>
                  <a:noFill/>
                </a:ln>
                <a:effectLst/>
                <a:latin typeface="Arial" charset="0"/>
                <a:hlinkClick r:id="rId9" tooltip="Vypařování"/>
              </a:rPr>
              <a:t>vypařování</a:t>
            </a:r>
            <a:r>
              <a:rPr kumimoji="0" lang="cs-CZ" b="1" i="0" strike="noStrike" cap="none" normalizeH="0" baseline="0" dirty="0" smtClean="0">
                <a:ln>
                  <a:noFill/>
                </a:ln>
                <a:effectLst/>
                <a:latin typeface="Arial" charset="0"/>
              </a:rPr>
              <a:t> oceánů by mohlo také zvyšovat teplotu </a:t>
            </a:r>
            <a:r>
              <a:rPr kumimoji="0" lang="cs-CZ" b="1" i="0" strike="noStrike" cap="none" normalizeH="0" baseline="0" dirty="0" smtClean="0">
                <a:ln>
                  <a:noFill/>
                </a:ln>
                <a:effectLst/>
                <a:latin typeface="Arial" charset="0"/>
                <a:hlinkClick r:id="rId10" tooltip="Povrch Země"/>
              </a:rPr>
              <a:t>zemského povrchu</a:t>
            </a:r>
            <a:r>
              <a:rPr kumimoji="0" lang="cs-CZ" b="1" i="0" strike="noStrike" cap="none" normalizeH="0" baseline="0" dirty="0" smtClean="0">
                <a:ln>
                  <a:noFill/>
                </a:ln>
                <a:effectLst/>
                <a:latin typeface="Arial" charset="0"/>
              </a:rPr>
              <a:t>, a možná tak život na Zemi ukončit ještě dříve.</a:t>
            </a:r>
            <a:r>
              <a:rPr lang="cs-CZ" b="1" baseline="30000" dirty="0" smtClean="0">
                <a:latin typeface="Arial" charset="0"/>
              </a:rPr>
              <a:t> </a:t>
            </a:r>
            <a:r>
              <a:rPr kumimoji="0" lang="cs-CZ" b="1" i="0" strike="noStrike" cap="none" normalizeH="0" baseline="0" dirty="0" smtClean="0">
                <a:ln>
                  <a:noFill/>
                </a:ln>
                <a:effectLst/>
                <a:latin typeface="Arial" charset="0"/>
              </a:rPr>
              <a:t>Je možné, že v tomto období postupně stoupne povrchová teplota Marsu, takže se do jeho atmosféry uvolní </a:t>
            </a:r>
            <a:r>
              <a:rPr kumimoji="0" lang="cs-CZ" b="1" i="0" strike="noStrike" cap="none" normalizeH="0" baseline="0" dirty="0" smtClean="0">
                <a:ln>
                  <a:noFill/>
                </a:ln>
                <a:effectLst/>
                <a:latin typeface="Arial" charset="0"/>
                <a:hlinkClick r:id="rId11" tooltip="Oxid uhličitý"/>
              </a:rPr>
              <a:t>oxid uhličitý</a:t>
            </a:r>
            <a:r>
              <a:rPr kumimoji="0" lang="cs-CZ" b="1" i="0" strike="noStrike" cap="none" normalizeH="0" baseline="0" dirty="0" smtClean="0">
                <a:ln>
                  <a:noFill/>
                </a:ln>
                <a:effectLst/>
                <a:latin typeface="Arial" charset="0"/>
              </a:rPr>
              <a:t> a voda, které jsou v současné době ve zmrzlém stavu v jeho půdě. Následný </a:t>
            </a:r>
            <a:r>
              <a:rPr kumimoji="0" lang="cs-CZ" b="1" i="0" strike="noStrike" cap="none" normalizeH="0" baseline="0" dirty="0" smtClean="0">
                <a:ln>
                  <a:noFill/>
                </a:ln>
                <a:effectLst/>
                <a:latin typeface="Arial" charset="0"/>
                <a:hlinkClick r:id="rId12" tooltip="Skleníkový efekt"/>
              </a:rPr>
              <a:t>skleníkový efekt</a:t>
            </a:r>
            <a:r>
              <a:rPr kumimoji="0" lang="cs-CZ" b="1" i="0" strike="noStrike" cap="none" normalizeH="0" baseline="0" dirty="0" smtClean="0">
                <a:ln>
                  <a:noFill/>
                </a:ln>
                <a:effectLst/>
                <a:latin typeface="Arial" charset="0"/>
              </a:rPr>
              <a:t> by mohl planetu ohřát natolik, že by na ní vznikly podmínky srovnatelné s dnešní Zemí.</a:t>
            </a:r>
            <a:r>
              <a:rPr lang="cs-CZ" b="1" baseline="30000" dirty="0" smtClean="0">
                <a:latin typeface="Arial" charset="0"/>
              </a:rPr>
              <a:t> </a:t>
            </a:r>
            <a:r>
              <a:rPr kumimoji="0" lang="cs-CZ" b="1" i="0" strike="noStrike" cap="none" normalizeH="0" baseline="0" dirty="0" smtClean="0">
                <a:ln>
                  <a:noFill/>
                </a:ln>
                <a:effectLst/>
                <a:latin typeface="Arial" charset="0"/>
              </a:rPr>
              <a:t>Za 3,5 mil</a:t>
            </a:r>
            <a:r>
              <a:rPr kumimoji="0" lang="cs-CZ" b="1" i="0" strike="noStrike" cap="none" normalizeH="0" baseline="0" dirty="0" smtClean="0">
                <a:ln>
                  <a:noFill/>
                </a:ln>
                <a:effectLst/>
                <a:latin typeface="Arial" charset="0"/>
                <a:hlinkClick r:id="rId13"/>
              </a:rPr>
              <a:t>iardy let budou podmínky na Zemi podobné těm, jaké dnes vládnou na Venuši.</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i="0" u="none" strike="noStrike" cap="none" normalizeH="0" baseline="0" dirty="0" smtClean="0">
                <a:ln>
                  <a:noFill/>
                </a:ln>
                <a:effectLst/>
                <a:latin typeface="Arial" charset="0"/>
                <a:hlinkClick r:id="rId13"/>
              </a:rPr>
              <a:t>  </a:t>
            </a:r>
            <a:r>
              <a:rPr kumimoji="0" lang="cs-CZ" i="0" u="none" strike="noStrike" cap="none" normalizeH="0" baseline="0" dirty="0" smtClean="0">
                <a:ln>
                  <a:noFill/>
                </a:ln>
                <a:effectLst/>
                <a:latin typeface="Arial" charset="0"/>
              </a:rPr>
              <a:t> </a:t>
            </a:r>
            <a:endParaRPr kumimoji="0" lang="cs-CZ" i="0" u="none" strike="noStrike" cap="none" normalizeH="0" baseline="0" dirty="0" smtClean="0">
              <a:ln>
                <a:noFill/>
              </a:ln>
              <a:effectLst/>
              <a:latin typeface="Arial" charset="0"/>
              <a:hlinkClick r:id="rId13" tooltip="Zvětši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0" i="0" u="none" strike="noStrike" cap="none" normalizeH="0" baseline="0" dirty="0" smtClean="0">
                <a:ln>
                  <a:noFill/>
                </a:ln>
                <a:solidFill>
                  <a:schemeClr val="tx1"/>
                </a:solidFill>
                <a:effectLst/>
                <a:latin typeface="Arial" charset="0"/>
                <a:hlinkClick r:id="rId13" tooltip="Zvětšit"/>
              </a:rPr>
              <a:t>  </a:t>
            </a:r>
            <a:endParaRPr kumimoji="0" lang="cs-CZ" b="1" i="0" u="none" strike="noStrike" cap="none" normalizeH="0" baseline="0" dirty="0" smtClean="0">
              <a:ln>
                <a:noFill/>
              </a:ln>
              <a:effectLst/>
              <a:latin typeface="Arial" charset="0"/>
            </a:endParaRPr>
          </a:p>
        </p:txBody>
      </p:sp>
      <p:sp>
        <p:nvSpPr>
          <p:cNvPr id="8" name="Obdélník 7"/>
          <p:cNvSpPr/>
          <p:nvPr/>
        </p:nvSpPr>
        <p:spPr>
          <a:xfrm>
            <a:off x="251520" y="2924944"/>
            <a:ext cx="3168352" cy="369332"/>
          </a:xfrm>
          <a:prstGeom prst="rect">
            <a:avLst/>
          </a:prstGeom>
        </p:spPr>
        <p:txBody>
          <a:bodyPr wrap="square">
            <a:spAutoFit/>
          </a:bodyPr>
          <a:lstStyle/>
          <a:p>
            <a:r>
              <a:rPr lang="cs-CZ" sz="900" dirty="0" smtClean="0"/>
              <a:t>Srovnání současné velikosti Slunce (ve výřezu) s velikostí, které dosáhne v budoucnosti jako </a:t>
            </a:r>
            <a:r>
              <a:rPr lang="cs-CZ" sz="900" dirty="0" smtClean="0">
                <a:hlinkClick r:id="rId14" tooltip="Červený obr"/>
              </a:rPr>
              <a:t>rudý obr</a:t>
            </a:r>
            <a:endParaRPr lang="cs-CZ" sz="900" dirty="0"/>
          </a:p>
        </p:txBody>
      </p:sp>
      <p:pic>
        <p:nvPicPr>
          <p:cNvPr id="4104" name="Picture 8" descr="Soubor:M57 The Ring Nebula.JPG"/>
          <p:cNvPicPr>
            <a:picLocks noChangeAspect="1" noChangeArrowheads="1"/>
          </p:cNvPicPr>
          <p:nvPr/>
        </p:nvPicPr>
        <p:blipFill>
          <a:blip r:embed="rId20" cstate="print"/>
          <a:srcRect/>
          <a:stretch>
            <a:fillRect/>
          </a:stretch>
        </p:blipFill>
        <p:spPr bwMode="auto">
          <a:xfrm>
            <a:off x="395536" y="3356992"/>
            <a:ext cx="2854871" cy="2918097"/>
          </a:xfrm>
          <a:prstGeom prst="rect">
            <a:avLst/>
          </a:prstGeom>
          <a:noFill/>
        </p:spPr>
      </p:pic>
      <p:sp>
        <p:nvSpPr>
          <p:cNvPr id="10" name="Obdélník 9"/>
          <p:cNvSpPr/>
          <p:nvPr/>
        </p:nvSpPr>
        <p:spPr>
          <a:xfrm>
            <a:off x="539552" y="6309320"/>
            <a:ext cx="2646040" cy="369332"/>
          </a:xfrm>
          <a:prstGeom prst="rect">
            <a:avLst/>
          </a:prstGeom>
        </p:spPr>
        <p:txBody>
          <a:bodyPr wrap="square">
            <a:spAutoFit/>
          </a:bodyPr>
          <a:lstStyle/>
          <a:p>
            <a:r>
              <a:rPr lang="cs-CZ" sz="900" dirty="0" smtClean="0">
                <a:hlinkClick r:id="rId21" tooltip="Prstencová mlhovina"/>
              </a:rPr>
              <a:t>Prstencová mlhovina</a:t>
            </a:r>
            <a:r>
              <a:rPr lang="cs-CZ" sz="900" dirty="0" smtClean="0"/>
              <a:t>, planetární mlhovina podobná té, v niž se promění Slunce</a:t>
            </a:r>
            <a:endParaRPr lang="cs-CZ" sz="900" dirty="0"/>
          </a:p>
        </p:txBody>
      </p:sp>
    </p:spTree>
  </p:cSld>
  <p:clrMapOvr>
    <a:masterClrMapping/>
  </p:clrMapOvr>
  <p:transition spd="med">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23528" y="332656"/>
            <a:ext cx="8280920" cy="6186309"/>
          </a:xfrm>
          <a:prstGeom prst="rect">
            <a:avLst/>
          </a:prstGeom>
        </p:spPr>
        <p:txBody>
          <a:bodyPr wrap="square">
            <a:spAutoFit/>
          </a:bodyPr>
          <a:lstStyle/>
          <a:p>
            <a:pPr lvl="0" eaLnBrk="0" fontAlgn="base" hangingPunct="0">
              <a:spcBef>
                <a:spcPct val="0"/>
              </a:spcBef>
              <a:spcAft>
                <a:spcPct val="0"/>
              </a:spcAft>
            </a:pPr>
            <a:r>
              <a:rPr lang="cs-CZ" b="1" dirty="0" smtClean="0">
                <a:latin typeface="Arial" charset="0"/>
              </a:rPr>
              <a:t>Srovnání současné velikosti Slunce (ve výřezu) s velikostí, které dosáhne v budoucnosti jako </a:t>
            </a:r>
            <a:r>
              <a:rPr lang="cs-CZ" b="1" dirty="0" smtClean="0">
                <a:latin typeface="Arial" charset="0"/>
                <a:hlinkClick r:id="rId2" tooltip="Červený obr"/>
              </a:rPr>
              <a:t>rudý obr</a:t>
            </a:r>
            <a:r>
              <a:rPr lang="cs-CZ" b="1" dirty="0" smtClean="0">
                <a:latin typeface="Arial" charset="0"/>
              </a:rPr>
              <a:t> Asi za 5,4 miliard let se zvýší teplota slunečního jádra natolik, že se zažehne </a:t>
            </a:r>
            <a:r>
              <a:rPr lang="cs-CZ" b="1" dirty="0" smtClean="0">
                <a:latin typeface="Arial" charset="0"/>
                <a:hlinkClick r:id="rId3" tooltip="Termonukleární fúze"/>
              </a:rPr>
              <a:t>vodíková fúze</a:t>
            </a:r>
            <a:r>
              <a:rPr lang="cs-CZ" b="1" dirty="0" smtClean="0">
                <a:latin typeface="Arial" charset="0"/>
              </a:rPr>
              <a:t> i v okolních vrstvách.</a:t>
            </a:r>
            <a:r>
              <a:rPr lang="cs-CZ" b="1" baseline="30000" dirty="0" smtClean="0">
                <a:latin typeface="Arial" charset="0"/>
              </a:rPr>
              <a:t> </a:t>
            </a:r>
            <a:r>
              <a:rPr lang="cs-CZ" b="1" dirty="0" smtClean="0">
                <a:latin typeface="Arial" charset="0"/>
              </a:rPr>
              <a:t>Následkem toho dojde ke znatelné expanzi vnějších vrstev Slunce a hvězda vstoupí do nové fáze svého života nazývané </a:t>
            </a:r>
            <a:r>
              <a:rPr lang="cs-CZ" b="1" dirty="0" smtClean="0">
                <a:latin typeface="Arial" charset="0"/>
                <a:hlinkClick r:id="rId2" tooltip="Červený obr"/>
              </a:rPr>
              <a:t>rudý obr</a:t>
            </a:r>
            <a:r>
              <a:rPr lang="cs-CZ" b="1" dirty="0" smtClean="0">
                <a:latin typeface="Arial" charset="0"/>
              </a:rPr>
              <a:t>. Během 7,5 miliard let bude poloměr Slunce měřit 1,2 astronomické jednotky, tj. 256násobek jeho současné hodnoty. Na špičce </a:t>
            </a:r>
            <a:r>
              <a:rPr lang="cs-CZ" b="1" dirty="0" smtClean="0">
                <a:latin typeface="Arial" charset="0"/>
                <a:hlinkClick r:id="rId4" tooltip="Vetev rudých obrů (stránka neexistuje)"/>
              </a:rPr>
              <a:t>větve rudých obrů</a:t>
            </a:r>
            <a:r>
              <a:rPr lang="cs-CZ" b="1" dirty="0" smtClean="0">
                <a:latin typeface="Arial" charset="0"/>
              </a:rPr>
              <a:t> bude povrch Slunce v důsledku obrovského nárůstu jeho plochy mnohem chladnější (okolo 2600 K), než je nyní, a jeho </a:t>
            </a:r>
            <a:r>
              <a:rPr lang="cs-CZ" b="1" dirty="0" smtClean="0">
                <a:latin typeface="Arial" charset="0"/>
                <a:hlinkClick r:id="rId5" tooltip="Zářivost"/>
              </a:rPr>
              <a:t>zářivost</a:t>
            </a:r>
            <a:r>
              <a:rPr lang="cs-CZ" b="1" dirty="0" smtClean="0">
                <a:latin typeface="Arial" charset="0"/>
              </a:rPr>
              <a:t> bude mnohem vyšší, až 2700násobek jeho současné zářivosti. Během části období rudého obra </a:t>
            </a:r>
            <a:r>
              <a:rPr lang="cs-CZ" b="1" dirty="0" err="1" smtClean="0">
                <a:latin typeface="Arial" charset="0"/>
              </a:rPr>
              <a:t>povane</a:t>
            </a:r>
            <a:r>
              <a:rPr lang="cs-CZ" b="1" dirty="0" smtClean="0">
                <a:latin typeface="Arial" charset="0"/>
              </a:rPr>
              <a:t> směrem od Slunce silný </a:t>
            </a:r>
            <a:r>
              <a:rPr lang="cs-CZ" b="1" dirty="0" smtClean="0">
                <a:latin typeface="Arial" charset="0"/>
                <a:hlinkClick r:id="rId6" tooltip="Sluneční vítr"/>
              </a:rPr>
              <a:t>sluneční vítr</a:t>
            </a:r>
            <a:r>
              <a:rPr lang="cs-CZ" b="1" dirty="0" smtClean="0">
                <a:latin typeface="Arial" charset="0"/>
              </a:rPr>
              <a:t>, který odnese asi 33 % jeho hmoty.Je možné, že v této době se zvýší povrchová teplota Saturnova měsíce Titanu natolik, že na něm bude moci existovat život.</a:t>
            </a:r>
          </a:p>
          <a:p>
            <a:pPr lvl="0" eaLnBrk="0" fontAlgn="base" hangingPunct="0">
              <a:spcBef>
                <a:spcPct val="0"/>
              </a:spcBef>
              <a:spcAft>
                <a:spcPct val="0"/>
              </a:spcAft>
            </a:pPr>
            <a:r>
              <a:rPr lang="cs-CZ" b="1" dirty="0" smtClean="0">
                <a:latin typeface="Arial" charset="0"/>
              </a:rPr>
              <a:t>Během své expanze Slunce pohltí planetu Merkur a s největší pravděpodobností též </a:t>
            </a:r>
            <a:r>
              <a:rPr lang="cs-CZ" b="1" dirty="0" err="1" smtClean="0">
                <a:latin typeface="Arial" charset="0"/>
              </a:rPr>
              <a:t>Venuši</a:t>
            </a:r>
            <a:r>
              <a:rPr lang="cs-CZ" b="1" dirty="0" smtClean="0">
                <a:latin typeface="Arial" charset="0"/>
              </a:rPr>
              <a:t>.Osud Země je méně jasný; okraj Slunce se sice dostane až za její oběžnou dráhu, ovšem protože Slunce ztratí velkou část své hmotnosti (a tudíž se zmenší jeho gravitace) bude Země ve svém oběhu nadále pokračovat.Pokud by se do hry nevložily další faktory, Země a možná i Venuše by svému zničení unikly,</a:t>
            </a:r>
            <a:r>
              <a:rPr lang="cs-CZ" b="1" baseline="30000" dirty="0" smtClean="0">
                <a:latin typeface="Arial" charset="0"/>
              </a:rPr>
              <a:t>[</a:t>
            </a:r>
            <a:r>
              <a:rPr lang="cs-CZ" b="1" dirty="0" smtClean="0">
                <a:latin typeface="Arial" charset="0"/>
              </a:rPr>
              <a:t> ovšem studie z roku 2008 předpovídá, že Slunce nakonec obě zcela pohltí v důsledku slapových interakcí s jeho svrchními vrstvami.</a:t>
            </a:r>
          </a:p>
        </p:txBody>
      </p:sp>
    </p:spTree>
  </p:cSld>
  <p:clrMapOvr>
    <a:masterClrMapping/>
  </p:clrMapOvr>
  <p:transition spd="med">
    <p:newsfla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oubor:Solar Life Cycle cs.svg"/>
          <p:cNvPicPr>
            <a:picLocks noChangeAspect="1" noChangeArrowheads="1"/>
          </p:cNvPicPr>
          <p:nvPr/>
        </p:nvPicPr>
        <p:blipFill>
          <a:blip r:embed="rId2" cstate="print"/>
          <a:srcRect/>
          <a:stretch>
            <a:fillRect/>
          </a:stretch>
        </p:blipFill>
        <p:spPr bwMode="auto">
          <a:xfrm>
            <a:off x="42525" y="1700808"/>
            <a:ext cx="9028203" cy="2232248"/>
          </a:xfrm>
          <a:prstGeom prst="rect">
            <a:avLst/>
          </a:prstGeom>
          <a:noFill/>
          <a:ln>
            <a:solidFill>
              <a:schemeClr val="accent6">
                <a:lumMod val="20000"/>
                <a:lumOff val="80000"/>
              </a:schemeClr>
            </a:solidFill>
          </a:ln>
        </p:spPr>
      </p:pic>
      <p:sp>
        <p:nvSpPr>
          <p:cNvPr id="3" name="Obdélník 2"/>
          <p:cNvSpPr/>
          <p:nvPr/>
        </p:nvSpPr>
        <p:spPr>
          <a:xfrm>
            <a:off x="251520" y="4725144"/>
            <a:ext cx="8640960" cy="507831"/>
          </a:xfrm>
          <a:prstGeom prst="rect">
            <a:avLst/>
          </a:prstGeom>
        </p:spPr>
        <p:txBody>
          <a:bodyPr wrap="square">
            <a:spAutoFit/>
          </a:bodyPr>
          <a:lstStyle/>
          <a:p>
            <a:r>
              <a:rPr lang="cs-CZ" sz="900" i="1" dirty="0" smtClean="0"/>
              <a:t>Výsledná citace:</a:t>
            </a:r>
            <a:endParaRPr lang="cs-CZ" sz="900" dirty="0" smtClean="0"/>
          </a:p>
          <a:p>
            <a:r>
              <a:rPr lang="cs-CZ" sz="900" dirty="0" smtClean="0"/>
              <a:t>AUTOR NEUVEDEN. </a:t>
            </a:r>
            <a:r>
              <a:rPr lang="cs-CZ" sz="900" i="1" dirty="0" smtClean="0"/>
              <a:t>Vznik a vývoj sluneční soustavy</a:t>
            </a:r>
            <a:r>
              <a:rPr lang="cs-CZ" sz="900" dirty="0" smtClean="0"/>
              <a:t> [online]. [cit. 22.6.2013]. Dostupný na WWW: http://cs.wikipedia.org/wiki/Vznik_a_v%C3%BDvoj_slune%C4%8Dn%C3%AD_soustavy </a:t>
            </a:r>
            <a:endParaRPr lang="cs-CZ" sz="900" dirty="0"/>
          </a:p>
        </p:txBody>
      </p:sp>
    </p:spTree>
  </p:cSld>
  <p:clrMapOvr>
    <a:masterClrMapping/>
  </p:clrMapOvr>
  <p:transition spd="med">
    <p:newsfla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196752"/>
          </a:xfrm>
        </p:spPr>
        <p:txBody>
          <a:bodyPr>
            <a:normAutofit fontScale="90000"/>
          </a:bodyPr>
          <a:lstStyle/>
          <a:p>
            <a:r>
              <a:rPr lang="pl-PL" sz="3600" b="1" dirty="0" smtClean="0"/>
              <a:t>Hrozba z vesmíru, záhady a tajemno</a:t>
            </a:r>
            <a:r>
              <a:rPr lang="pl-PL" b="1" dirty="0" smtClean="0"/>
              <a:t/>
            </a:r>
            <a:br>
              <a:rPr lang="pl-PL" b="1" dirty="0" smtClean="0"/>
            </a:br>
            <a:endParaRPr lang="cs-CZ" dirty="0"/>
          </a:p>
        </p:txBody>
      </p:sp>
      <p:pic>
        <p:nvPicPr>
          <p:cNvPr id="1026" name="Picture 2" descr="https://fbcdn-sphotos-e-a.akamaihd.net/hphotos-ak-frc1/526825_437904312965008_1370228185_n.jpg"/>
          <p:cNvPicPr>
            <a:picLocks noChangeAspect="1" noChangeArrowheads="1"/>
          </p:cNvPicPr>
          <p:nvPr/>
        </p:nvPicPr>
        <p:blipFill>
          <a:blip r:embed="rId2" cstate="print"/>
          <a:srcRect/>
          <a:stretch>
            <a:fillRect/>
          </a:stretch>
        </p:blipFill>
        <p:spPr bwMode="auto">
          <a:xfrm>
            <a:off x="683568" y="1268760"/>
            <a:ext cx="7458075" cy="4695825"/>
          </a:xfrm>
          <a:prstGeom prst="rect">
            <a:avLst/>
          </a:prstGeom>
          <a:noFill/>
        </p:spPr>
      </p:pic>
      <p:sp>
        <p:nvSpPr>
          <p:cNvPr id="6" name="Obdélník 5"/>
          <p:cNvSpPr/>
          <p:nvPr/>
        </p:nvSpPr>
        <p:spPr>
          <a:xfrm>
            <a:off x="683568" y="5949280"/>
            <a:ext cx="7596336" cy="507831"/>
          </a:xfrm>
          <a:prstGeom prst="rect">
            <a:avLst/>
          </a:prstGeom>
        </p:spPr>
        <p:txBody>
          <a:bodyPr wrap="square">
            <a:spAutoFit/>
          </a:bodyPr>
          <a:lstStyle/>
          <a:p>
            <a:r>
              <a:rPr lang="cs-CZ" sz="900" i="1" dirty="0" smtClean="0"/>
              <a:t>Výsledná citace:</a:t>
            </a:r>
            <a:endParaRPr lang="cs-CZ" sz="900" dirty="0" smtClean="0"/>
          </a:p>
          <a:p>
            <a:r>
              <a:rPr lang="cs-CZ" sz="900" dirty="0" smtClean="0"/>
              <a:t>AUTOR NEUVEDEN. </a:t>
            </a:r>
            <a:r>
              <a:rPr lang="cs-CZ" sz="900" i="1" dirty="0" smtClean="0"/>
              <a:t>Hrozba z vesmíru, záhady</a:t>
            </a:r>
            <a:r>
              <a:rPr lang="cs-CZ" sz="900" dirty="0" smtClean="0"/>
              <a:t> [online]. [cit. 22.6.2013]. Dostupný na WWW: https://www.facebook.com/VesmirZahadyTajemno </a:t>
            </a:r>
            <a:endParaRPr lang="cs-CZ" sz="900" dirty="0"/>
          </a:p>
        </p:txBody>
      </p:sp>
      <p:sp>
        <p:nvSpPr>
          <p:cNvPr id="8" name="TextovéPole 7"/>
          <p:cNvSpPr txBox="1"/>
          <p:nvPr/>
        </p:nvSpPr>
        <p:spPr>
          <a:xfrm>
            <a:off x="1403648" y="548680"/>
            <a:ext cx="6408712" cy="584775"/>
          </a:xfrm>
          <a:prstGeom prst="rect">
            <a:avLst/>
          </a:prstGeom>
          <a:noFill/>
        </p:spPr>
        <p:txBody>
          <a:bodyPr wrap="square" rtlCol="0">
            <a:spAutoFit/>
          </a:bodyPr>
          <a:lstStyle/>
          <a:p>
            <a:pPr algn="ctr"/>
            <a:r>
              <a:rPr lang="cs-CZ" sz="1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Bylo a je mnoho událostí, které si lidé nedovedli  vysvětlit a připisovali jim nadpřirozenou sílu</a:t>
            </a:r>
            <a:endParaRPr lang="cs-CZ" sz="1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med">
    <p:newsfla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ucitel\Plocha\Nová složka (3)\Mezolit - pohyb těles ve vesmíru  - příloha č.jpg"/>
          <p:cNvPicPr>
            <a:picLocks noChangeAspect="1" noChangeArrowheads="1"/>
          </p:cNvPicPr>
          <p:nvPr/>
        </p:nvPicPr>
        <p:blipFill>
          <a:blip r:embed="rId2" cstate="print"/>
          <a:srcRect/>
          <a:stretch>
            <a:fillRect/>
          </a:stretch>
        </p:blipFill>
        <p:spPr bwMode="auto">
          <a:xfrm>
            <a:off x="2555776" y="69260"/>
            <a:ext cx="4752528" cy="6687416"/>
          </a:xfrm>
          <a:prstGeom prst="rect">
            <a:avLst/>
          </a:prstGeom>
          <a:noFill/>
        </p:spPr>
      </p:pic>
    </p:spTree>
  </p:cSld>
  <p:clrMapOvr>
    <a:masterClrMapping/>
  </p:clrMapOvr>
  <p:transition spd="med">
    <p:newsfla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Documents and Settings\ucitel\Plocha\S7.jpg"/>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2483768" y="1412776"/>
            <a:ext cx="4136779" cy="3941911"/>
          </a:xfrm>
          <a:prstGeom prst="rect">
            <a:avLst/>
          </a:prstGeom>
          <a:noFill/>
          <a:ln>
            <a:noFill/>
          </a:ln>
          <a:effectLst>
            <a:glow rad="228600">
              <a:schemeClr val="accent1">
                <a:satMod val="175000"/>
                <a:alpha val="4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
        <p:nvSpPr>
          <p:cNvPr id="4" name="Obdélník 3"/>
          <p:cNvSpPr/>
          <p:nvPr/>
        </p:nvSpPr>
        <p:spPr>
          <a:xfrm>
            <a:off x="251520" y="2204864"/>
            <a:ext cx="8640960" cy="3046988"/>
          </a:xfrm>
          <a:prstGeom prst="rect">
            <a:avLst/>
          </a:prstGeom>
          <a:effectLst>
            <a:innerShdw blurRad="114300">
              <a:prstClr val="black"/>
            </a:innerShdw>
          </a:effectLst>
        </p:spPr>
        <p:txBody>
          <a:bodyPr wrap="square">
            <a:spAutoFit/>
          </a:bodyPr>
          <a:lstStyle/>
          <a:p>
            <a:pPr lvl="0" algn="ctr"/>
            <a:r>
              <a:rPr lang="cs-CZ" sz="2400" b="1" dirty="0" smtClean="0">
                <a:solidFill>
                  <a:schemeClr val="accent5">
                    <a:lumMod val="40000"/>
                    <a:lumOff val="60000"/>
                  </a:schemeClr>
                </a:solidFill>
                <a:effectLst>
                  <a:outerShdw blurRad="38100" dist="38100" dir="2700000" algn="tl">
                    <a:srgbClr val="000000">
                      <a:alpha val="43137"/>
                    </a:srgbClr>
                  </a:outerShdw>
                </a:effectLst>
              </a:rPr>
              <a:t>Ve výukovém materiálu byly použity fotografie a obrázky – /zdroj uveden pod kopiemi/, přednášky dějin umění – </a:t>
            </a:r>
          </a:p>
          <a:p>
            <a:pPr lvl="0" algn="ctr"/>
            <a:r>
              <a:rPr lang="cs-CZ" sz="2400" b="1" dirty="0" smtClean="0">
                <a:solidFill>
                  <a:schemeClr val="accent5">
                    <a:lumMod val="40000"/>
                    <a:lumOff val="60000"/>
                  </a:schemeClr>
                </a:solidFill>
                <a:effectLst>
                  <a:outerShdw blurRad="38100" dist="38100" dir="2700000" algn="tl">
                    <a:srgbClr val="000000">
                      <a:alpha val="43137"/>
                    </a:srgbClr>
                  </a:outerShdw>
                </a:effectLst>
              </a:rPr>
              <a:t>z vlastních zdrojů, bylo čerpáno z knihy Dějiny umění Aloise Bauera - bez přímé citace a texty z Bible. Výukové listy byly zhotoveny autorsky v grafickém programu.  </a:t>
            </a:r>
          </a:p>
          <a:p>
            <a:pPr lvl="0" algn="ctr"/>
            <a:r>
              <a:rPr lang="cs-CZ" sz="2400" b="1" dirty="0" smtClean="0">
                <a:solidFill>
                  <a:schemeClr val="accent5">
                    <a:lumMod val="40000"/>
                    <a:lumOff val="60000"/>
                  </a:schemeClr>
                </a:solidFill>
                <a:effectLst>
                  <a:outerShdw blurRad="38100" dist="38100" dir="2700000" algn="tl">
                    <a:srgbClr val="000000">
                      <a:alpha val="43137"/>
                    </a:srgbClr>
                  </a:outerShdw>
                </a:effectLst>
              </a:rPr>
              <a:t>  </a:t>
            </a:r>
            <a:endParaRPr lang="cs-CZ" sz="2400" b="1" dirty="0">
              <a:solidFill>
                <a:schemeClr val="accent5">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med" advClick="0">
    <p:newsflash/>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alent">
  <a:themeElements>
    <a:clrScheme name="Talent">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Talent">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Talent">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4570</TotalTime>
  <Words>287</Words>
  <Application>Microsoft Office PowerPoint</Application>
  <PresentationFormat>Předvádění na obrazovce (4:3)</PresentationFormat>
  <Paragraphs>45</Paragraphs>
  <Slides>8</Slides>
  <Notes>0</Notes>
  <HiddenSlides>0</HiddenSlides>
  <MMClips>0</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Talent</vt:lpstr>
      <vt:lpstr>Snímek 1</vt:lpstr>
      <vt:lpstr>                 Anotace</vt:lpstr>
      <vt:lpstr>Snímek 3</vt:lpstr>
      <vt:lpstr>Snímek 4</vt:lpstr>
      <vt:lpstr>Snímek 5</vt:lpstr>
      <vt:lpstr>Hrozba z vesmíru, záhady a tajemno </vt:lpstr>
      <vt:lpstr>Snímek 7</vt:lpstr>
      <vt:lpstr>Snímek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Výukový  materiál</dc:title>
  <dc:creator>ZŠ Salvátor</dc:creator>
  <cp:lastModifiedBy>ZŠ Salvátor</cp:lastModifiedBy>
  <cp:revision>438</cp:revision>
  <dcterms:created xsi:type="dcterms:W3CDTF">2011-07-15T08:45:18Z</dcterms:created>
  <dcterms:modified xsi:type="dcterms:W3CDTF">2013-06-25T10:10:25Z</dcterms:modified>
</cp:coreProperties>
</file>