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2" r:id="rId2"/>
    <p:sldId id="257" r:id="rId3"/>
    <p:sldId id="258" r:id="rId4"/>
    <p:sldId id="259" r:id="rId5"/>
    <p:sldId id="260" r:id="rId6"/>
    <p:sldId id="261" r:id="rId7"/>
    <p:sldId id="263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72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8A2AFD00-4035-4045-8BFE-79BD5563141A}" type="datetimeFigureOut">
              <a:rPr lang="cs-CZ"/>
              <a:pPr>
                <a:defRPr/>
              </a:pPr>
              <a:t>26.6.2013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2E2B6E9D-80C4-4025-9F1F-8756E555B1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buNone/>
            </a:pPr>
            <a:fld id="{D11FC3B8-8919-48B2-8025-EF4D96C3E9C7}" type="slidenum">
              <a:rPr lang="cs-CZ" smtClean="0">
                <a:latin typeface="Times New Roman" pitchFamily="18" charset="0"/>
                <a:ea typeface="Arial Unicode MS" pitchFamily="34" charset="-128"/>
                <a:cs typeface="Arial Unicode MS" pitchFamily="34" charset="-128"/>
              </a:rPr>
              <a:pPr fontAlgn="base">
                <a:spcBef>
                  <a:spcPct val="0"/>
                </a:spcBef>
                <a:spcAft>
                  <a:spcPct val="0"/>
                </a:spcAft>
                <a:buFont typeface="Times New Roman" pitchFamily="18" charset="0"/>
                <a:buNone/>
              </a:pPr>
              <a:t>1</a:t>
            </a:fld>
            <a:endParaRPr lang="cs-CZ" smtClean="0">
              <a:latin typeface="Times New Roman" pitchFamily="18" charset="0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10243" name="Text Box 1"/>
          <p:cNvSpPr txBox="1">
            <a:spLocks noChangeArrowheads="1"/>
          </p:cNvSpPr>
          <p:nvPr/>
        </p:nvSpPr>
        <p:spPr bwMode="auto">
          <a:xfrm>
            <a:off x="0" y="0"/>
            <a:ext cx="1588" cy="1588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89989" tIns="60832" rIns="89989" bIns="44995" anchor="b"/>
          <a:lstStyle/>
          <a:p>
            <a:pPr>
              <a:tabLst>
                <a:tab pos="0" algn="l"/>
                <a:tab pos="446088" algn="l"/>
                <a:tab pos="895350" algn="l"/>
                <a:tab pos="1344613" algn="l"/>
                <a:tab pos="1793875" algn="l"/>
                <a:tab pos="2243138" algn="l"/>
                <a:tab pos="2692400" algn="l"/>
                <a:tab pos="3141663" algn="l"/>
                <a:tab pos="3589338" algn="l"/>
                <a:tab pos="4040188" algn="l"/>
                <a:tab pos="4489450" algn="l"/>
                <a:tab pos="4938713" algn="l"/>
                <a:tab pos="5386388" algn="l"/>
                <a:tab pos="5835650" algn="l"/>
                <a:tab pos="6286500" algn="l"/>
                <a:tab pos="6735763" algn="l"/>
                <a:tab pos="7185025" algn="l"/>
                <a:tab pos="7632700" algn="l"/>
                <a:tab pos="8081963" algn="l"/>
                <a:tab pos="8532813" algn="l"/>
                <a:tab pos="8982075" algn="l"/>
              </a:tabLst>
            </a:pPr>
            <a:fld id="{456460DB-1AF5-428F-9A7C-22DED63277A7}" type="slidenum">
              <a:rPr lang="cs-CZ">
                <a:solidFill>
                  <a:srgbClr val="000000"/>
                </a:solidFill>
                <a:latin typeface="Calibri" pitchFamily="34" charset="0"/>
              </a:rPr>
              <a:pPr>
                <a:tabLst>
                  <a:tab pos="0" algn="l"/>
                  <a:tab pos="446088" algn="l"/>
                  <a:tab pos="895350" algn="l"/>
                  <a:tab pos="1344613" algn="l"/>
                  <a:tab pos="1793875" algn="l"/>
                  <a:tab pos="2243138" algn="l"/>
                  <a:tab pos="2692400" algn="l"/>
                  <a:tab pos="3141663" algn="l"/>
                  <a:tab pos="3589338" algn="l"/>
                  <a:tab pos="4040188" algn="l"/>
                  <a:tab pos="4489450" algn="l"/>
                  <a:tab pos="4938713" algn="l"/>
                  <a:tab pos="5386388" algn="l"/>
                  <a:tab pos="5835650" algn="l"/>
                  <a:tab pos="6286500" algn="l"/>
                  <a:tab pos="6735763" algn="l"/>
                  <a:tab pos="7185025" algn="l"/>
                  <a:tab pos="7632700" algn="l"/>
                  <a:tab pos="8081963" algn="l"/>
                  <a:tab pos="8532813" algn="l"/>
                  <a:tab pos="8982075" algn="l"/>
                </a:tabLst>
              </a:pPr>
              <a:t>1</a:t>
            </a:fld>
            <a:fld id="{6602468A-09CF-4BD9-997B-8C42FAE3A720}" type="slidenum">
              <a:rPr lang="cs-CZ">
                <a:solidFill>
                  <a:srgbClr val="000000"/>
                </a:solidFill>
                <a:latin typeface="Calibri" pitchFamily="34" charset="0"/>
              </a:rPr>
              <a:pPr>
                <a:tabLst>
                  <a:tab pos="0" algn="l"/>
                  <a:tab pos="446088" algn="l"/>
                  <a:tab pos="895350" algn="l"/>
                  <a:tab pos="1344613" algn="l"/>
                  <a:tab pos="1793875" algn="l"/>
                  <a:tab pos="2243138" algn="l"/>
                  <a:tab pos="2692400" algn="l"/>
                  <a:tab pos="3141663" algn="l"/>
                  <a:tab pos="3589338" algn="l"/>
                  <a:tab pos="4040188" algn="l"/>
                  <a:tab pos="4489450" algn="l"/>
                  <a:tab pos="4938713" algn="l"/>
                  <a:tab pos="5386388" algn="l"/>
                  <a:tab pos="5835650" algn="l"/>
                  <a:tab pos="6286500" algn="l"/>
                  <a:tab pos="6735763" algn="l"/>
                  <a:tab pos="7185025" algn="l"/>
                  <a:tab pos="7632700" algn="l"/>
                  <a:tab pos="8081963" algn="l"/>
                  <a:tab pos="8532813" algn="l"/>
                  <a:tab pos="8982075" algn="l"/>
                </a:tabLst>
              </a:pPr>
              <a:t>1</a:t>
            </a:fld>
            <a:endParaRPr lang="cs-CZ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10244" name="Text Box 2"/>
          <p:cNvSpPr txBox="1">
            <a:spLocks noChangeArrowheads="1"/>
          </p:cNvSpPr>
          <p:nvPr/>
        </p:nvSpPr>
        <p:spPr bwMode="auto">
          <a:xfrm>
            <a:off x="1143000" y="695325"/>
            <a:ext cx="4570413" cy="3427413"/>
          </a:xfrm>
          <a:prstGeom prst="rect">
            <a:avLst/>
          </a:prstGeom>
          <a:solidFill>
            <a:srgbClr val="FFFFFF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none" lIns="91428" tIns="45715" rIns="91428" bIns="45715" anchor="ctr"/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0245" name="Rectangle 3"/>
          <p:cNvSpPr>
            <a:spLocks noChangeArrowheads="1"/>
          </p:cNvSpPr>
          <p:nvPr>
            <p:ph type="body"/>
          </p:nvPr>
        </p:nvSpPr>
        <p:spPr bwMode="auto">
          <a:xfrm>
            <a:off x="755650" y="5078413"/>
            <a:ext cx="6046788" cy="4810125"/>
          </a:xfrm>
          <a:noFill/>
        </p:spPr>
        <p:txBody>
          <a:bodyPr wrap="none" numCol="1" anchor="ctr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ext Box 1"/>
          <p:cNvSpPr txBox="1">
            <a:spLocks noChangeArrowheads="1"/>
          </p:cNvSpPr>
          <p:nvPr/>
        </p:nvSpPr>
        <p:spPr bwMode="auto">
          <a:xfrm>
            <a:off x="2143125" y="695325"/>
            <a:ext cx="2571750" cy="3429000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1267" name="Rectangle 2"/>
          <p:cNvSpPr>
            <a:spLocks noChangeArrowheads="1"/>
          </p:cNvSpPr>
          <p:nvPr>
            <p:ph type="body"/>
          </p:nvPr>
        </p:nvSpPr>
        <p:spPr bwMode="auto">
          <a:xfrm>
            <a:off x="685800" y="4343400"/>
            <a:ext cx="5481638" cy="4111625"/>
          </a:xfrm>
          <a:noFill/>
        </p:spPr>
        <p:txBody>
          <a:bodyPr wrap="none" numCol="1" anchor="ctr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ext Box 1"/>
          <p:cNvSpPr txBox="1">
            <a:spLocks noChangeArrowheads="1"/>
          </p:cNvSpPr>
          <p:nvPr/>
        </p:nvSpPr>
        <p:spPr bwMode="auto">
          <a:xfrm>
            <a:off x="2143125" y="695325"/>
            <a:ext cx="2571750" cy="3429000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2291" name="Rectangle 2"/>
          <p:cNvSpPr>
            <a:spLocks noChangeArrowheads="1"/>
          </p:cNvSpPr>
          <p:nvPr>
            <p:ph type="body"/>
          </p:nvPr>
        </p:nvSpPr>
        <p:spPr bwMode="auto">
          <a:xfrm>
            <a:off x="685800" y="4343400"/>
            <a:ext cx="5481638" cy="4111625"/>
          </a:xfrm>
          <a:noFill/>
        </p:spPr>
        <p:txBody>
          <a:bodyPr wrap="none" numCol="1" anchor="ctr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ext Box 1"/>
          <p:cNvSpPr txBox="1">
            <a:spLocks noChangeArrowheads="1"/>
          </p:cNvSpPr>
          <p:nvPr/>
        </p:nvSpPr>
        <p:spPr bwMode="auto">
          <a:xfrm>
            <a:off x="2143125" y="695325"/>
            <a:ext cx="2571750" cy="3429000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3315" name="Rectangle 2"/>
          <p:cNvSpPr>
            <a:spLocks noChangeArrowheads="1"/>
          </p:cNvSpPr>
          <p:nvPr>
            <p:ph type="body"/>
          </p:nvPr>
        </p:nvSpPr>
        <p:spPr bwMode="auto">
          <a:xfrm>
            <a:off x="685800" y="4343400"/>
            <a:ext cx="5481638" cy="4111625"/>
          </a:xfrm>
          <a:noFill/>
        </p:spPr>
        <p:txBody>
          <a:bodyPr wrap="none" numCol="1" anchor="ctr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ext Box 1"/>
          <p:cNvSpPr txBox="1">
            <a:spLocks noChangeArrowheads="1"/>
          </p:cNvSpPr>
          <p:nvPr/>
        </p:nvSpPr>
        <p:spPr bwMode="auto">
          <a:xfrm>
            <a:off x="2143125" y="695325"/>
            <a:ext cx="2571750" cy="3429000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4339" name="Rectangle 2"/>
          <p:cNvSpPr>
            <a:spLocks noChangeArrowheads="1"/>
          </p:cNvSpPr>
          <p:nvPr>
            <p:ph type="body"/>
          </p:nvPr>
        </p:nvSpPr>
        <p:spPr bwMode="auto">
          <a:xfrm>
            <a:off x="685800" y="4343400"/>
            <a:ext cx="5481638" cy="4111625"/>
          </a:xfrm>
          <a:noFill/>
        </p:spPr>
        <p:txBody>
          <a:bodyPr wrap="none" numCol="1" anchor="ctr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ext Box 1"/>
          <p:cNvSpPr txBox="1">
            <a:spLocks noChangeArrowheads="1"/>
          </p:cNvSpPr>
          <p:nvPr/>
        </p:nvSpPr>
        <p:spPr bwMode="auto">
          <a:xfrm>
            <a:off x="2143125" y="695325"/>
            <a:ext cx="2571750" cy="3429000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5363" name="Rectangle 2"/>
          <p:cNvSpPr>
            <a:spLocks noChangeArrowheads="1"/>
          </p:cNvSpPr>
          <p:nvPr>
            <p:ph type="body"/>
          </p:nvPr>
        </p:nvSpPr>
        <p:spPr bwMode="auto">
          <a:xfrm>
            <a:off x="685800" y="4343400"/>
            <a:ext cx="5481638" cy="4111625"/>
          </a:xfrm>
          <a:noFill/>
        </p:spPr>
        <p:txBody>
          <a:bodyPr wrap="none" numCol="1" anchor="ctr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ext Box 1"/>
          <p:cNvSpPr txBox="1">
            <a:spLocks noChangeArrowheads="1"/>
          </p:cNvSpPr>
          <p:nvPr/>
        </p:nvSpPr>
        <p:spPr bwMode="auto">
          <a:xfrm>
            <a:off x="2143125" y="695325"/>
            <a:ext cx="2571750" cy="3429000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6387" name="Rectangle 2"/>
          <p:cNvSpPr>
            <a:spLocks noChangeArrowheads="1"/>
          </p:cNvSpPr>
          <p:nvPr>
            <p:ph type="body"/>
          </p:nvPr>
        </p:nvSpPr>
        <p:spPr bwMode="auto">
          <a:xfrm>
            <a:off x="685800" y="4343400"/>
            <a:ext cx="5481638" cy="4111625"/>
          </a:xfrm>
          <a:noFill/>
        </p:spPr>
        <p:txBody>
          <a:bodyPr wrap="none" numCol="1" anchor="ctr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8F0909-C613-47B5-8D6B-15D8598E388B}" type="datetimeFigureOut">
              <a:rPr lang="cs-CZ"/>
              <a:pPr>
                <a:defRPr/>
              </a:pPr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67E34B-D80D-4732-B135-A989F57C00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FC8D4D-FB9E-4E60-841D-DED1941A8A64}" type="datetimeFigureOut">
              <a:rPr lang="cs-CZ"/>
              <a:pPr>
                <a:defRPr/>
              </a:pPr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B245F1-D9CE-4BE1-B30C-BBE7CE4613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3F3D97-7770-4590-BE2F-A4A1B8B012BB}" type="datetimeFigureOut">
              <a:rPr lang="cs-CZ"/>
              <a:pPr>
                <a:defRPr/>
              </a:pPr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BFDBA9-013F-44BD-89D0-0F902EC923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840A24-E2CC-4BF5-85C4-EF76F08421F2}" type="datetimeFigureOut">
              <a:rPr lang="cs-CZ"/>
              <a:pPr>
                <a:defRPr/>
              </a:pPr>
              <a:t>26.6.2013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BCA75B-F222-47DF-B2B4-6EC30AFFBB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20A873-7418-43A0-B347-BEB88CEB7D30}" type="datetimeFigureOut">
              <a:rPr lang="cs-CZ"/>
              <a:pPr>
                <a:defRPr/>
              </a:pPr>
              <a:t>26.6.2013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3A7442-EB6E-45FB-9F99-AF5850ECAF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D58209-57DD-434B-A740-347D404476F7}" type="datetimeFigureOut">
              <a:rPr lang="cs-CZ"/>
              <a:pPr>
                <a:defRPr/>
              </a:pPr>
              <a:t>26.6.2013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88D9A2-648A-48F7-A112-7AE1EAF285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270352-56A7-4B69-8FEA-046EFFC86DE1}" type="datetimeFigureOut">
              <a:rPr lang="cs-CZ"/>
              <a:pPr>
                <a:defRPr/>
              </a:pPr>
              <a:t>26.6.2013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921714-06A2-4132-820B-8B78102B05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65714C-0E31-491D-9C80-4A911BF9ADF4}" type="datetimeFigureOut">
              <a:rPr lang="cs-CZ"/>
              <a:pPr>
                <a:defRPr/>
              </a:pPr>
              <a:t>26.6.2013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5B4CA5-25AD-4BF5-9423-E93065F909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F09613-259F-4CBD-AA67-238458F3DAC6}" type="datetimeFigureOut">
              <a:rPr lang="cs-CZ"/>
              <a:pPr>
                <a:defRPr/>
              </a:pPr>
              <a:t>26.6.2013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B65776-0E3A-40BA-8E20-B44F5E76597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496B70-D2F0-4F70-9638-D1383ED5A34E}" type="datetimeFigureOut">
              <a:rPr lang="cs-CZ"/>
              <a:pPr>
                <a:defRPr/>
              </a:pPr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D66251-F221-4D34-B820-A58CE3C400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E3E6C9-8B54-4029-88A1-0D9F917922A1}" type="datetimeFigureOut">
              <a:rPr lang="cs-CZ"/>
              <a:pPr>
                <a:defRPr/>
              </a:pPr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13603E-99C9-42C1-BF75-375BF6EE7D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3059E12F-CDDB-4C1A-9DFF-8EF5CE6F3375}" type="datetimeFigureOut">
              <a:rPr lang="cs-CZ"/>
              <a:pPr>
                <a:defRPr/>
              </a:pPr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87855DD3-FE5E-4F6A-9E53-1E74C6971BA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7" Type="http://schemas.openxmlformats.org/officeDocument/2006/relationships/image" Target="../media/image1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1"/>
          <p:cNvSpPr>
            <a:spLocks noChangeArrowheads="1"/>
          </p:cNvSpPr>
          <p:nvPr/>
        </p:nvSpPr>
        <p:spPr bwMode="auto">
          <a:xfrm>
            <a:off x="1763713" y="6381750"/>
            <a:ext cx="6486525" cy="26035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5000" rIns="90000" bIns="45000"/>
          <a:lstStyle/>
          <a:p>
            <a:pPr>
              <a:lnSpc>
                <a:spcPct val="104000"/>
              </a:lnSpc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1400" i="1">
                <a:solidFill>
                  <a:srgbClr val="000000"/>
                </a:solidFill>
                <a:latin typeface="Calibri" pitchFamily="34" charset="0"/>
                <a:ea typeface="Arial Unicode MS" pitchFamily="34" charset="-128"/>
                <a:cs typeface="Arial Unicode MS" pitchFamily="34" charset="-128"/>
              </a:rPr>
              <a:t>Tento výukový materiál byl vytvořen v rámci projektu EU peníze školám.</a:t>
            </a:r>
            <a:br>
              <a:rPr lang="cs-CZ" sz="1400" i="1">
                <a:solidFill>
                  <a:srgbClr val="000000"/>
                </a:solidFill>
                <a:latin typeface="Calibri" pitchFamily="34" charset="0"/>
                <a:ea typeface="Arial Unicode MS" pitchFamily="34" charset="-128"/>
                <a:cs typeface="Arial Unicode MS" pitchFamily="34" charset="-128"/>
              </a:rPr>
            </a:br>
            <a:r>
              <a:rPr lang="cs-CZ" sz="1400" i="1">
                <a:solidFill>
                  <a:srgbClr val="000000"/>
                </a:solidFill>
                <a:latin typeface="Calibri" pitchFamily="34" charset="0"/>
                <a:ea typeface="Arial Unicode MS" pitchFamily="34" charset="-128"/>
                <a:cs typeface="Arial Unicode MS" pitchFamily="34" charset="-128"/>
              </a:rPr>
              <a:t>Základní škola a Mateřská škola Veřovice, příspěvková organizace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28813" y="214313"/>
            <a:ext cx="5216525" cy="113982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pic>
      <p:pic>
        <p:nvPicPr>
          <p:cNvPr id="2052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143750" y="285750"/>
            <a:ext cx="731838" cy="71437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pic>
      <p:graphicFrame>
        <p:nvGraphicFramePr>
          <p:cNvPr id="3118" name="Group 46"/>
          <p:cNvGraphicFramePr>
            <a:graphicFrameLocks noGrp="1"/>
          </p:cNvGraphicFramePr>
          <p:nvPr/>
        </p:nvGraphicFramePr>
        <p:xfrm>
          <a:off x="755650" y="1341438"/>
          <a:ext cx="7778750" cy="5281611"/>
        </p:xfrm>
        <a:graphic>
          <a:graphicData uri="http://schemas.openxmlformats.org/drawingml/2006/table">
            <a:tbl>
              <a:tblPr/>
              <a:tblGrid>
                <a:gridCol w="1752600"/>
                <a:gridCol w="2495550"/>
                <a:gridCol w="1874838"/>
                <a:gridCol w="1655762"/>
              </a:tblGrid>
              <a:tr h="230884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7000"/>
                        </a:lnSpc>
                        <a:spcBef>
                          <a:spcPts val="363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Tx/>
                        <a:buFont typeface="Times New Roman" pitchFamily="18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MS Gothic" pitchFamily="49" charset="-128"/>
                          <a:cs typeface="Times New Roman" pitchFamily="18" charset="0"/>
                        </a:rPr>
                        <a:t>Kód materiálu: </a:t>
                      </a:r>
                    </a:p>
                  </a:txBody>
                  <a:tcPr marL="68400" marR="68400" marT="27741" marB="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99594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137000"/>
                        </a:lnSpc>
                        <a:spcBef>
                          <a:spcPts val="363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Tx/>
                        <a:buFont typeface="Times New Roman" pitchFamily="18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MS Gothic" pitchFamily="49" charset="-128"/>
                          <a:cs typeface="Times New Roman" pitchFamily="18" charset="0"/>
                        </a:rPr>
                        <a:t>VY_32_INOVACE_14_DRUHOHORY</a:t>
                      </a:r>
                    </a:p>
                  </a:txBody>
                  <a:tcPr marL="68400" marR="68400" marT="0" marB="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98289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7000"/>
                        </a:lnSpc>
                        <a:spcBef>
                          <a:spcPts val="363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Tx/>
                        <a:buFont typeface="Times New Roman" pitchFamily="18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MS Gothic" pitchFamily="49" charset="-128"/>
                          <a:cs typeface="Times New Roman" pitchFamily="18" charset="0"/>
                        </a:rPr>
                        <a:t>Název materiálu:</a:t>
                      </a:r>
                    </a:p>
                  </a:txBody>
                  <a:tcPr marL="68400" marR="68400" marT="27741" marB="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99594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12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Tx/>
                        <a:buFont typeface="Times New Roman" pitchFamily="18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MS Gothic" pitchFamily="49" charset="-128"/>
                          <a:cs typeface="Times New Roman" pitchFamily="18" charset="0"/>
                        </a:rPr>
                        <a:t>Druhohory.</a:t>
                      </a:r>
                    </a:p>
                  </a:txBody>
                  <a:tcPr marT="45725" marB="45725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98289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7000"/>
                        </a:lnSpc>
                        <a:spcBef>
                          <a:spcPts val="363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Tx/>
                        <a:buFont typeface="Times New Roman" pitchFamily="18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MS Gothic" pitchFamily="49" charset="-128"/>
                          <a:cs typeface="Times New Roman" pitchFamily="18" charset="0"/>
                        </a:rPr>
                        <a:t>Předmět:</a:t>
                      </a:r>
                    </a:p>
                  </a:txBody>
                  <a:tcPr marL="68400" marR="68400" marT="27741" marB="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12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Tx/>
                        <a:buFont typeface="Times New Roman" pitchFamily="18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MS Gothic" pitchFamily="49" charset="-128"/>
                          <a:cs typeface="Times New Roman" pitchFamily="18" charset="0"/>
                        </a:rPr>
                        <a:t>Přírodopis</a:t>
                      </a:r>
                    </a:p>
                  </a:txBody>
                  <a:tcPr marT="45725" marB="45725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7000"/>
                        </a:lnSpc>
                        <a:spcBef>
                          <a:spcPts val="363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Tx/>
                        <a:buFont typeface="Times New Roman" pitchFamily="18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MS Gothic" pitchFamily="49" charset="-128"/>
                          <a:cs typeface="Times New Roman" pitchFamily="18" charset="0"/>
                        </a:rPr>
                        <a:t>Ročník:</a:t>
                      </a:r>
                    </a:p>
                  </a:txBody>
                  <a:tcPr marL="68400" marR="68400" marT="27741" marB="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12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Tx/>
                        <a:buFont typeface="Times New Roman" pitchFamily="18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MS Gothic" pitchFamily="49" charset="-128"/>
                          <a:cs typeface="Times New Roman" pitchFamily="18" charset="0"/>
                        </a:rPr>
                        <a:t>9.</a:t>
                      </a:r>
                    </a:p>
                  </a:txBody>
                  <a:tcPr marT="45725" marB="45725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298289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7000"/>
                        </a:lnSpc>
                        <a:spcBef>
                          <a:spcPts val="363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Tx/>
                        <a:buFont typeface="Times New Roman" pitchFamily="18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MS Gothic" pitchFamily="49" charset="-128"/>
                          <a:cs typeface="Times New Roman" pitchFamily="18" charset="0"/>
                        </a:rPr>
                        <a:t>Časová dotace:</a:t>
                      </a:r>
                    </a:p>
                  </a:txBody>
                  <a:tcPr marL="68400" marR="68400" marT="27741" marB="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12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Tx/>
                        <a:buFont typeface="Times New Roman" pitchFamily="18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MS Gothic" pitchFamily="49" charset="-128"/>
                          <a:cs typeface="Times New Roman" pitchFamily="18" charset="0"/>
                        </a:rPr>
                        <a:t>45 minut</a:t>
                      </a:r>
                    </a:p>
                  </a:txBody>
                  <a:tcPr marT="45725" marB="45725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7000"/>
                        </a:lnSpc>
                        <a:spcBef>
                          <a:spcPts val="363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Tx/>
                        <a:buFont typeface="Times New Roman" pitchFamily="18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MS Gothic" pitchFamily="49" charset="-128"/>
                          <a:cs typeface="Times New Roman" pitchFamily="18" charset="0"/>
                        </a:rPr>
                        <a:t>Datum ověření:</a:t>
                      </a:r>
                    </a:p>
                  </a:txBody>
                  <a:tcPr marL="68400" marR="68400" marT="27741" marB="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9959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12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Tx/>
                        <a:buFont typeface="Times New Roman" pitchFamily="18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MS Gothic" pitchFamily="49" charset="-128"/>
                          <a:cs typeface="Times New Roman" pitchFamily="18" charset="0"/>
                        </a:rPr>
                        <a:t>20.3.2013</a:t>
                      </a:r>
                    </a:p>
                  </a:txBody>
                  <a:tcPr marT="45725" marB="45725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172187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7000"/>
                        </a:lnSpc>
                        <a:spcBef>
                          <a:spcPts val="363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Tx/>
                        <a:buFont typeface="Times New Roman" pitchFamily="18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MS Gothic" pitchFamily="49" charset="-128"/>
                          <a:cs typeface="Times New Roman" pitchFamily="18" charset="0"/>
                        </a:rPr>
                        <a:t>Jméno autora:</a:t>
                      </a:r>
                    </a:p>
                  </a:txBody>
                  <a:tcPr marL="68400" marR="68400" marT="27741" marB="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99594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7000"/>
                        </a:lnSpc>
                        <a:spcBef>
                          <a:spcPts val="363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Tx/>
                        <a:buFont typeface="Times New Roman" pitchFamily="18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MS Gothic" pitchFamily="49" charset="-128"/>
                          <a:cs typeface="Times New Roman" pitchFamily="18" charset="0"/>
                        </a:rPr>
                        <a:t>Mgr. Lenka Střalková</a:t>
                      </a:r>
                    </a:p>
                  </a:txBody>
                  <a:tcPr marL="68400" marR="68400" marT="27741" marB="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98289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7000"/>
                        </a:lnSpc>
                        <a:spcBef>
                          <a:spcPts val="363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Tx/>
                        <a:buFont typeface="Times New Roman" pitchFamily="18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MS Gothic" pitchFamily="49" charset="-128"/>
                          <a:cs typeface="Times New Roman" pitchFamily="18" charset="0"/>
                        </a:rPr>
                        <a:t>Klíčová slova:</a:t>
                      </a:r>
                    </a:p>
                  </a:txBody>
                  <a:tcPr marL="68400" marR="68400" marT="27741" marB="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99594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12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Tx/>
                        <a:buFont typeface="Times New Roman" pitchFamily="18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MS Gothic" pitchFamily="49" charset="-128"/>
                          <a:cs typeface="Times New Roman" pitchFamily="18" charset="0"/>
                        </a:rPr>
                        <a:t>Druhohory, nahosemenné a krytosemenné rostliny, dinosauři, alpínské vrásnění.</a:t>
                      </a:r>
                    </a:p>
                  </a:txBody>
                  <a:tcPr marT="45725" marB="45725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5020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7000"/>
                        </a:lnSpc>
                        <a:spcBef>
                          <a:spcPts val="363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Tx/>
                        <a:buFont typeface="Times New Roman" pitchFamily="18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MS Gothic" pitchFamily="49" charset="-128"/>
                          <a:cs typeface="Times New Roman" pitchFamily="18" charset="0"/>
                        </a:rPr>
                        <a:t>Výchovné a vzdělávací cíle:</a:t>
                      </a:r>
                    </a:p>
                  </a:txBody>
                  <a:tcPr marL="68400" marR="68400" marT="27741" marB="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99594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12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Tx/>
                        <a:buFont typeface="Times New Roman" pitchFamily="18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se seznámí se s geologickým obdobím druhohory. S rostlinami, živočichy a vrásněním  v tomto období.</a:t>
                      </a:r>
                      <a:endParaRPr kumimoji="0" 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Times New Roman" pitchFamily="18" charset="0"/>
                        <a:ea typeface="MS Gothic" pitchFamily="49" charset="-128"/>
                        <a:cs typeface="Times New Roman" pitchFamily="18" charset="0"/>
                      </a:endParaRPr>
                    </a:p>
                  </a:txBody>
                  <a:tcPr marT="45725" marB="45725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57196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7000"/>
                        </a:lnSpc>
                        <a:spcBef>
                          <a:spcPts val="363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Tx/>
                        <a:buFont typeface="Times New Roman" pitchFamily="18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MS Gothic" pitchFamily="49" charset="-128"/>
                          <a:cs typeface="Times New Roman" pitchFamily="18" charset="0"/>
                        </a:rPr>
                        <a:t>Rozvíjené klíčové kompetence:</a:t>
                      </a:r>
                    </a:p>
                  </a:txBody>
                  <a:tcPr marL="68400" marR="68400" marT="27741" marB="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99594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K. k učení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K. sociální 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K. komunikativní </a:t>
                      </a:r>
                    </a:p>
                  </a:txBody>
                  <a:tcPr marT="45725" marB="45725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8880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7000"/>
                        </a:lnSpc>
                        <a:spcBef>
                          <a:spcPts val="363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Tx/>
                        <a:buFont typeface="Times New Roman" pitchFamily="18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MS Gothic" pitchFamily="49" charset="-128"/>
                          <a:cs typeface="Times New Roman" pitchFamily="18" charset="0"/>
                        </a:rPr>
                        <a:t>Anotace, metodický list:</a:t>
                      </a:r>
                    </a:p>
                  </a:txBody>
                  <a:tcPr marL="68400" marR="68400" marT="27741" marB="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99594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9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0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MS Gothic" pitchFamily="49" charset="-128"/>
                          <a:cs typeface="Times New Roman" pitchFamily="18" charset="0"/>
                        </a:rPr>
                        <a:t>Výukový materiál k učivu – druhohory. Obsahem je prezentace pro podporu výkladu učiva na dané téma a pro opakování druhohor.</a:t>
                      </a:r>
                    </a:p>
                  </a:txBody>
                  <a:tcPr marL="68400" marR="68400" marT="27741" marB="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414288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7000"/>
                        </a:lnSpc>
                        <a:spcBef>
                          <a:spcPts val="363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Tx/>
                        <a:buFont typeface="Times New Roman" pitchFamily="18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ea typeface="MS Gothic" pitchFamily="49" charset="-128"/>
                          <a:cs typeface="Times New Roman" pitchFamily="18" charset="0"/>
                        </a:rPr>
                        <a:t>Použité zdroje:</a:t>
                      </a:r>
                    </a:p>
                  </a:txBody>
                  <a:tcPr marL="68400" marR="68400" marT="27741" marB="0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99594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12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Tx/>
                        <a:buFont typeface="Times New Roman" pitchFamily="18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MS Gothic" pitchFamily="49" charset="-128"/>
                          <a:cs typeface="Times New Roman" pitchFamily="18" charset="0"/>
                        </a:rPr>
                        <a:t>http://umlauf.websnadno.cz/KRIDA2.jpg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12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Tx/>
                        <a:buFont typeface="Times New Roman" pitchFamily="18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MS Gothic" pitchFamily="49" charset="-128"/>
                          <a:cs typeface="Times New Roman" pitchFamily="18" charset="0"/>
                        </a:rPr>
                        <a:t>http://www.</a:t>
                      </a:r>
                      <a:r>
                        <a:rPr kumimoji="0" lang="cs-CZ" sz="10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MS Gothic" pitchFamily="49" charset="-128"/>
                          <a:cs typeface="Times New Roman" pitchFamily="18" charset="0"/>
                        </a:rPr>
                        <a:t>supervht.com</a:t>
                      </a:r>
                      <a:r>
                        <a:rPr kumimoji="0" lang="cs-CZ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MS Gothic" pitchFamily="49" charset="-128"/>
                          <a:cs typeface="Times New Roman" pitchFamily="18" charset="0"/>
                        </a:rPr>
                        <a:t>/a.alpy_2.jpg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12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Tx/>
                        <a:buFont typeface="Times New Roman" pitchFamily="18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MS Gothic" pitchFamily="49" charset="-128"/>
                          <a:cs typeface="Times New Roman" pitchFamily="18" charset="0"/>
                        </a:rPr>
                        <a:t>http://www.</a:t>
                      </a:r>
                      <a:r>
                        <a:rPr kumimoji="0" lang="cs-CZ" sz="10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MS Gothic" pitchFamily="49" charset="-128"/>
                          <a:cs typeface="Times New Roman" pitchFamily="18" charset="0"/>
                        </a:rPr>
                        <a:t>cykasy.cz</a:t>
                      </a:r>
                      <a:r>
                        <a:rPr kumimoji="0" lang="cs-CZ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MS Gothic" pitchFamily="49" charset="-128"/>
                          <a:cs typeface="Times New Roman" pitchFamily="18" charset="0"/>
                        </a:rPr>
                        <a:t>/Atlas/Fosilie_</a:t>
                      </a:r>
                      <a:r>
                        <a:rPr kumimoji="0" lang="cs-CZ" sz="10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MS Gothic" pitchFamily="49" charset="-128"/>
                          <a:cs typeface="Times New Roman" pitchFamily="18" charset="0"/>
                        </a:rPr>
                        <a:t>cykasu</a:t>
                      </a:r>
                      <a:r>
                        <a:rPr kumimoji="0" lang="cs-CZ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MS Gothic" pitchFamily="49" charset="-128"/>
                          <a:cs typeface="Times New Roman" pitchFamily="18" charset="0"/>
                        </a:rPr>
                        <a:t>_</a:t>
                      </a:r>
                      <a:r>
                        <a:rPr kumimoji="0" lang="cs-CZ" sz="10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MS Gothic" pitchFamily="49" charset="-128"/>
                          <a:cs typeface="Times New Roman" pitchFamily="18" charset="0"/>
                        </a:rPr>
                        <a:t>files</a:t>
                      </a:r>
                      <a:r>
                        <a:rPr kumimoji="0" lang="cs-CZ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MS Gothic" pitchFamily="49" charset="-128"/>
                          <a:cs typeface="Times New Roman" pitchFamily="18" charset="0"/>
                        </a:rPr>
                        <a:t>/</a:t>
                      </a:r>
                      <a:r>
                        <a:rPr kumimoji="0" lang="cs-CZ" sz="10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MS Gothic" pitchFamily="49" charset="-128"/>
                          <a:cs typeface="Times New Roman" pitchFamily="18" charset="0"/>
                        </a:rPr>
                        <a:t>home</a:t>
                      </a:r>
                      <a:r>
                        <a:rPr kumimoji="0" lang="cs-CZ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MS Gothic" pitchFamily="49" charset="-128"/>
                          <a:cs typeface="Times New Roman" pitchFamily="18" charset="0"/>
                        </a:rPr>
                        <a:t>_</a:t>
                      </a:r>
                      <a:r>
                        <a:rPr kumimoji="0" lang="cs-CZ" sz="10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MS Gothic" pitchFamily="49" charset="-128"/>
                          <a:cs typeface="Times New Roman" pitchFamily="18" charset="0"/>
                        </a:rPr>
                        <a:t>lunz</a:t>
                      </a:r>
                      <a:r>
                        <a:rPr kumimoji="0" lang="cs-CZ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MS Gothic" pitchFamily="49" charset="-128"/>
                          <a:cs typeface="Times New Roman" pitchFamily="18" charset="0"/>
                        </a:rPr>
                        <a:t>_5.jpg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12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Tx/>
                        <a:buFont typeface="Times New Roman" pitchFamily="18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MS Gothic" pitchFamily="49" charset="-128"/>
                          <a:cs typeface="Times New Roman" pitchFamily="18" charset="0"/>
                        </a:rPr>
                        <a:t>http://de.academic.ru/pictures/dewiki/80/Plesiosaurus_3DB.jpg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12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Tx/>
                        <a:buFont typeface="Times New Roman" pitchFamily="18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MS Gothic" pitchFamily="49" charset="-128"/>
                          <a:cs typeface="Times New Roman" pitchFamily="18" charset="0"/>
                        </a:rPr>
                        <a:t>http://www.dinosaurusi.com/foto/all/slike-dinosaurusa-archeopteryx242/flying_dinosaurs-Archeopteryx.jpg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12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Tx/>
                        <a:buFont typeface="Times New Roman" pitchFamily="18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MS Gothic" pitchFamily="49" charset="-128"/>
                          <a:cs typeface="Times New Roman" pitchFamily="18" charset="0"/>
                        </a:rPr>
                        <a:t>https://www.natur.cuni.cz/portal/fakulta/aktuality/amonitRekonstrukceModlec.jpg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12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Tx/>
                        <a:buFont typeface="Times New Roman" pitchFamily="18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MS Gothic" pitchFamily="49" charset="-128"/>
                          <a:cs typeface="Times New Roman" pitchFamily="18" charset="0"/>
                        </a:rPr>
                        <a:t>http://nd04.jxs.cz/165/754/2b915bf748_76817426_o2.jpg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12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Tx/>
                        <a:buFont typeface="Times New Roman" pitchFamily="18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MS Gothic" pitchFamily="49" charset="-128"/>
                          <a:cs typeface="Times New Roman" pitchFamily="18" charset="0"/>
                        </a:rPr>
                        <a:t>http://www.osel.</a:t>
                      </a:r>
                      <a:r>
                        <a:rPr kumimoji="0" lang="cs-CZ" sz="10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MS Gothic" pitchFamily="49" charset="-128"/>
                          <a:cs typeface="Times New Roman" pitchFamily="18" charset="0"/>
                        </a:rPr>
                        <a:t>cz</a:t>
                      </a:r>
                      <a:r>
                        <a:rPr kumimoji="0" lang="cs-CZ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MS Gothic" pitchFamily="49" charset="-128"/>
                          <a:cs typeface="Times New Roman" pitchFamily="18" charset="0"/>
                        </a:rPr>
                        <a:t>/_popisky/125_/s_1253821416.jpg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12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Tx/>
                        <a:buFont typeface="Times New Roman" pitchFamily="18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MS Gothic" pitchFamily="49" charset="-128"/>
                          <a:cs typeface="Times New Roman" pitchFamily="18" charset="0"/>
                        </a:rPr>
                        <a:t>http://www.</a:t>
                      </a:r>
                      <a:r>
                        <a:rPr kumimoji="0" lang="cs-CZ" sz="10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MS Gothic" pitchFamily="49" charset="-128"/>
                          <a:cs typeface="Times New Roman" pitchFamily="18" charset="0"/>
                        </a:rPr>
                        <a:t>muzeumhk.cz</a:t>
                      </a:r>
                      <a:r>
                        <a:rPr kumimoji="0" lang="cs-CZ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MS Gothic" pitchFamily="49" charset="-128"/>
                          <a:cs typeface="Times New Roman" pitchFamily="18" charset="0"/>
                        </a:rPr>
                        <a:t>/</a:t>
                      </a:r>
                      <a:r>
                        <a:rPr kumimoji="0" lang="cs-CZ" sz="10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MS Gothic" pitchFamily="49" charset="-128"/>
                          <a:cs typeface="Times New Roman" pitchFamily="18" charset="0"/>
                        </a:rPr>
                        <a:t>files</a:t>
                      </a:r>
                      <a:r>
                        <a:rPr kumimoji="0" lang="cs-CZ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MS Gothic" pitchFamily="49" charset="-128"/>
                          <a:cs typeface="Times New Roman" pitchFamily="18" charset="0"/>
                        </a:rPr>
                        <a:t>/druhohory_</a:t>
                      </a:r>
                      <a:r>
                        <a:rPr kumimoji="0" lang="cs-CZ" sz="10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MS Gothic" pitchFamily="49" charset="-128"/>
                          <a:cs typeface="Times New Roman" pitchFamily="18" charset="0"/>
                        </a:rPr>
                        <a:t>stredovek</a:t>
                      </a:r>
                      <a:r>
                        <a:rPr kumimoji="0" lang="cs-CZ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MS Gothic" pitchFamily="49" charset="-128"/>
                          <a:cs typeface="Times New Roman" pitchFamily="18" charset="0"/>
                        </a:rPr>
                        <a:t>_planety_</a:t>
                      </a:r>
                      <a:r>
                        <a:rPr kumimoji="0" lang="cs-CZ" sz="10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MS Gothic" pitchFamily="49" charset="-128"/>
                          <a:cs typeface="Times New Roman" pitchFamily="18" charset="0"/>
                        </a:rPr>
                        <a:t>zeme</a:t>
                      </a:r>
                      <a:r>
                        <a:rPr kumimoji="0" lang="cs-CZ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MS Gothic" pitchFamily="49" charset="-128"/>
                          <a:cs typeface="Times New Roman" pitchFamily="18" charset="0"/>
                        </a:rPr>
                        <a:t>_dok/</a:t>
                      </a:r>
                      <a:r>
                        <a:rPr kumimoji="0" lang="cs-CZ" sz="10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MS Gothic" pitchFamily="49" charset="-128"/>
                          <a:cs typeface="Times New Roman" pitchFamily="18" charset="0"/>
                        </a:rPr>
                        <a:t>gigantoraptor</a:t>
                      </a:r>
                      <a:r>
                        <a:rPr kumimoji="0" lang="cs-CZ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MS Gothic" pitchFamily="49" charset="-128"/>
                          <a:cs typeface="Times New Roman" pitchFamily="18" charset="0"/>
                        </a:rPr>
                        <a:t>_</a:t>
                      </a:r>
                      <a:r>
                        <a:rPr kumimoji="0" lang="cs-CZ" sz="10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MS Gothic" pitchFamily="49" charset="-128"/>
                          <a:cs typeface="Times New Roman" pitchFamily="18" charset="0"/>
                        </a:rPr>
                        <a:t>alectrosaurus.jpg</a:t>
                      </a:r>
                      <a:endParaRPr kumimoji="0" 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MS Gothic" pitchFamily="49" charset="-128"/>
                        <a:cs typeface="Times New Roman" pitchFamily="18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12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Tx/>
                        <a:buFont typeface="Times New Roman" pitchFamily="18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MS Gothic" pitchFamily="49" charset="-128"/>
                          <a:cs typeface="Times New Roman" pitchFamily="18" charset="0"/>
                        </a:rPr>
                        <a:t>http://www.</a:t>
                      </a:r>
                      <a:r>
                        <a:rPr kumimoji="0" lang="cs-CZ" sz="10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MS Gothic" pitchFamily="49" charset="-128"/>
                          <a:cs typeface="Times New Roman" pitchFamily="18" charset="0"/>
                        </a:rPr>
                        <a:t>cartage.org.lb</a:t>
                      </a:r>
                      <a:r>
                        <a:rPr kumimoji="0" lang="cs-CZ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MS Gothic" pitchFamily="49" charset="-128"/>
                          <a:cs typeface="Times New Roman" pitchFamily="18" charset="0"/>
                        </a:rPr>
                        <a:t>/</a:t>
                      </a:r>
                      <a:r>
                        <a:rPr kumimoji="0" lang="cs-CZ" sz="10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MS Gothic" pitchFamily="49" charset="-128"/>
                          <a:cs typeface="Times New Roman" pitchFamily="18" charset="0"/>
                        </a:rPr>
                        <a:t>en</a:t>
                      </a:r>
                      <a:r>
                        <a:rPr kumimoji="0" lang="cs-CZ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MS Gothic" pitchFamily="49" charset="-128"/>
                          <a:cs typeface="Times New Roman" pitchFamily="18" charset="0"/>
                        </a:rPr>
                        <a:t>/</a:t>
                      </a:r>
                      <a:r>
                        <a:rPr kumimoji="0" lang="cs-CZ" sz="10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MS Gothic" pitchFamily="49" charset="-128"/>
                          <a:cs typeface="Times New Roman" pitchFamily="18" charset="0"/>
                        </a:rPr>
                        <a:t>themes</a:t>
                      </a:r>
                      <a:r>
                        <a:rPr kumimoji="0" lang="cs-CZ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MS Gothic" pitchFamily="49" charset="-128"/>
                          <a:cs typeface="Times New Roman" pitchFamily="18" charset="0"/>
                        </a:rPr>
                        <a:t>/</a:t>
                      </a:r>
                      <a:r>
                        <a:rPr kumimoji="0" lang="cs-CZ" sz="10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MS Gothic" pitchFamily="49" charset="-128"/>
                          <a:cs typeface="Times New Roman" pitchFamily="18" charset="0"/>
                        </a:rPr>
                        <a:t>sciences</a:t>
                      </a:r>
                      <a:r>
                        <a:rPr kumimoji="0" lang="cs-CZ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MS Gothic" pitchFamily="49" charset="-128"/>
                          <a:cs typeface="Times New Roman" pitchFamily="18" charset="0"/>
                        </a:rPr>
                        <a:t>/Paleontology/Paleozoology/</a:t>
                      </a:r>
                      <a:r>
                        <a:rPr kumimoji="0" lang="cs-CZ" sz="10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MS Gothic" pitchFamily="49" charset="-128"/>
                          <a:cs typeface="Times New Roman" pitchFamily="18" charset="0"/>
                        </a:rPr>
                        <a:t>Mesozoic</a:t>
                      </a:r>
                      <a:r>
                        <a:rPr kumimoji="0" lang="cs-CZ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MS Gothic" pitchFamily="49" charset="-128"/>
                          <a:cs typeface="Times New Roman" pitchFamily="18" charset="0"/>
                        </a:rPr>
                        <a:t>/1Saurolophus.jpg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12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Tx/>
                        <a:buFont typeface="Times New Roman" pitchFamily="18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MS Gothic" pitchFamily="49" charset="-128"/>
                          <a:cs typeface="Times New Roman" pitchFamily="18" charset="0"/>
                        </a:rPr>
                        <a:t>http://nd04.jxs.cz/570/039/8acbf1acba_75797709_o2.jpg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12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Tx/>
                        <a:buFont typeface="Times New Roman" pitchFamily="18" charset="0"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MS Gothic" pitchFamily="49" charset="-128"/>
                          <a:cs typeface="Times New Roman" pitchFamily="18" charset="0"/>
                        </a:rPr>
                        <a:t>http://www.futura-</a:t>
                      </a:r>
                      <a:r>
                        <a:rPr kumimoji="0" lang="cs-CZ" sz="10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MS Gothic" pitchFamily="49" charset="-128"/>
                          <a:cs typeface="Times New Roman" pitchFamily="18" charset="0"/>
                        </a:rPr>
                        <a:t>sciences.com</a:t>
                      </a:r>
                      <a:r>
                        <a:rPr kumimoji="0" lang="cs-CZ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MS Gothic" pitchFamily="49" charset="-128"/>
                          <a:cs typeface="Times New Roman" pitchFamily="18" charset="0"/>
                        </a:rPr>
                        <a:t>/galerie_</a:t>
                      </a:r>
                      <a:r>
                        <a:rPr kumimoji="0" lang="cs-CZ" sz="10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MS Gothic" pitchFamily="49" charset="-128"/>
                          <a:cs typeface="Times New Roman" pitchFamily="18" charset="0"/>
                        </a:rPr>
                        <a:t>photos</a:t>
                      </a:r>
                      <a:r>
                        <a:rPr kumimoji="0" lang="cs-CZ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MS Gothic" pitchFamily="49" charset="-128"/>
                          <a:cs typeface="Times New Roman" pitchFamily="18" charset="0"/>
                        </a:rPr>
                        <a:t>/data/575/medium/</a:t>
                      </a:r>
                      <a:r>
                        <a:rPr kumimoji="0" lang="cs-CZ" sz="10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MS Gothic" pitchFamily="49" charset="-128"/>
                          <a:cs typeface="Times New Roman" pitchFamily="18" charset="0"/>
                        </a:rPr>
                        <a:t>ecran</a:t>
                      </a:r>
                      <a:r>
                        <a:rPr kumimoji="0" lang="cs-CZ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MS Gothic" pitchFamily="49" charset="-128"/>
                          <a:cs typeface="Times New Roman" pitchFamily="18" charset="0"/>
                        </a:rPr>
                        <a:t>_</a:t>
                      </a:r>
                      <a:r>
                        <a:rPr kumimoji="0" lang="cs-CZ" sz="10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MS Gothic" pitchFamily="49" charset="-128"/>
                          <a:cs typeface="Times New Roman" pitchFamily="18" charset="0"/>
                        </a:rPr>
                        <a:t>ankylosaurus.jpg</a:t>
                      </a:r>
                      <a:endParaRPr kumimoji="0" 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MS Gothic" pitchFamily="49" charset="-128"/>
                        <a:cs typeface="Times New Roman" pitchFamily="18" charset="0"/>
                      </a:endParaRPr>
                    </a:p>
                  </a:txBody>
                  <a:tcPr marT="45725" marB="45725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74" name="Group 1"/>
          <p:cNvGrpSpPr>
            <a:grpSpLocks/>
          </p:cNvGrpSpPr>
          <p:nvPr/>
        </p:nvGrpSpPr>
        <p:grpSpPr bwMode="auto">
          <a:xfrm>
            <a:off x="219075" y="152400"/>
            <a:ext cx="8472488" cy="1260475"/>
            <a:chOff x="138" y="96"/>
            <a:chExt cx="5337" cy="794"/>
          </a:xfrm>
        </p:grpSpPr>
        <p:pic>
          <p:nvPicPr>
            <p:cNvPr id="3077" name="Picture 2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138" y="96"/>
              <a:ext cx="5338" cy="795"/>
            </a:xfrm>
            <a:prstGeom prst="rect">
              <a:avLst/>
            </a:prstGeom>
            <a:noFill/>
            <a:ln w="9525">
              <a:noFill/>
              <a:round/>
              <a:headEnd/>
              <a:tailEnd/>
            </a:ln>
          </p:spPr>
        </p:pic>
        <p:sp>
          <p:nvSpPr>
            <p:cNvPr id="3078" name="Text Box 3"/>
            <p:cNvSpPr txBox="1">
              <a:spLocks noChangeArrowheads="1"/>
            </p:cNvSpPr>
            <p:nvPr/>
          </p:nvSpPr>
          <p:spPr bwMode="auto">
            <a:xfrm>
              <a:off x="138" y="96"/>
              <a:ext cx="5338" cy="795"/>
            </a:xfrm>
            <a:prstGeom prst="rect">
              <a:avLst/>
            </a:prstGeom>
            <a:noFill/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lang="cs-CZ">
                <a:latin typeface="Calibri" pitchFamily="34" charset="0"/>
              </a:endParaRPr>
            </a:p>
          </p:txBody>
        </p:sp>
      </p:grpSp>
      <p:sp>
        <p:nvSpPr>
          <p:cNvPr id="3075" name="Text Box 4"/>
          <p:cNvSpPr txBox="1">
            <a:spLocks noChangeArrowheads="1"/>
          </p:cNvSpPr>
          <p:nvPr/>
        </p:nvSpPr>
        <p:spPr bwMode="auto">
          <a:xfrm>
            <a:off x="285750" y="1285875"/>
            <a:ext cx="8401050" cy="542925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54720" tIns="91440"/>
          <a:lstStyle/>
          <a:p>
            <a:pPr>
              <a:lnSpc>
                <a:spcPct val="90000"/>
              </a:lnSpc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3000" i="1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periody</a:t>
            </a:r>
          </a:p>
          <a:p>
            <a:pPr>
              <a:lnSpc>
                <a:spcPct val="90000"/>
              </a:lnSpc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300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- trias</a:t>
            </a:r>
          </a:p>
          <a:p>
            <a:pPr>
              <a:lnSpc>
                <a:spcPct val="90000"/>
              </a:lnSpc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300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- jura</a:t>
            </a:r>
          </a:p>
          <a:p>
            <a:pPr>
              <a:lnSpc>
                <a:spcPct val="90000"/>
              </a:lnSpc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300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- křída</a:t>
            </a:r>
          </a:p>
          <a:p>
            <a:pPr>
              <a:lnSpc>
                <a:spcPct val="90000"/>
              </a:lnSpc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3000">
              <a:solidFill>
                <a:srgbClr val="000000"/>
              </a:solidFill>
              <a:latin typeface="Corbel" pitchFamily="34" charset="0"/>
            </a:endParaRPr>
          </a:p>
          <a:p>
            <a:pPr>
              <a:lnSpc>
                <a:spcPct val="90000"/>
              </a:lnSpc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3000">
              <a:solidFill>
                <a:srgbClr val="000000"/>
              </a:solidFill>
              <a:latin typeface="Corbel" pitchFamily="34" charset="0"/>
            </a:endParaRPr>
          </a:p>
          <a:p>
            <a:pPr>
              <a:lnSpc>
                <a:spcPct val="90000"/>
              </a:lnSpc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3000">
              <a:solidFill>
                <a:srgbClr val="000000"/>
              </a:solidFill>
              <a:latin typeface="Corbel" pitchFamily="34" charset="0"/>
            </a:endParaRPr>
          </a:p>
          <a:p>
            <a:pPr>
              <a:lnSpc>
                <a:spcPct val="90000"/>
              </a:lnSpc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3000">
              <a:solidFill>
                <a:srgbClr val="000000"/>
              </a:solidFill>
              <a:latin typeface="Corbel" pitchFamily="34" charset="0"/>
            </a:endParaRPr>
          </a:p>
          <a:p>
            <a:pPr>
              <a:lnSpc>
                <a:spcPct val="90000"/>
              </a:lnSpc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300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90000"/>
              </a:lnSpc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300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90000"/>
              </a:lnSpc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300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90000"/>
              </a:lnSpc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300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- velká prvohorní pevnina se rozpadla na několik částí</a:t>
            </a:r>
          </a:p>
        </p:txBody>
      </p:sp>
      <p:pic>
        <p:nvPicPr>
          <p:cNvPr id="3076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214563" y="1500188"/>
            <a:ext cx="6410325" cy="40513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ext Box 1"/>
          <p:cNvSpPr txBox="1">
            <a:spLocks noChangeArrowheads="1"/>
          </p:cNvSpPr>
          <p:nvPr/>
        </p:nvSpPr>
        <p:spPr bwMode="auto">
          <a:xfrm>
            <a:off x="457200" y="155575"/>
            <a:ext cx="8229600" cy="1252538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4099" name="Text Box 2"/>
          <p:cNvSpPr txBox="1">
            <a:spLocks noChangeArrowheads="1"/>
          </p:cNvSpPr>
          <p:nvPr/>
        </p:nvSpPr>
        <p:spPr bwMode="auto">
          <a:xfrm>
            <a:off x="142875" y="214313"/>
            <a:ext cx="8858250" cy="657225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54720" tIns="91440"/>
          <a:lstStyle/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320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- křída </a:t>
            </a:r>
            <a:r>
              <a:rPr lang="cs-CZ" sz="320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- tvoří se pásemná pohoří</a:t>
            </a:r>
          </a:p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320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	       - začalo </a:t>
            </a:r>
            <a:r>
              <a:rPr lang="cs-CZ" sz="3200" u="sng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alpínské vrásnění</a:t>
            </a:r>
          </a:p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3200" u="sng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3200" u="sng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3200" u="sng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3200" u="sng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320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3200" u="sng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nahosemenné rostliny</a:t>
            </a:r>
            <a:r>
              <a:rPr lang="cs-CZ" sz="320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- cykasy, jehličnany</a:t>
            </a:r>
          </a:p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320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320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3200" u="sng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krytosemenné rostliny </a:t>
            </a:r>
            <a:r>
              <a:rPr lang="cs-CZ" sz="320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(jednoděložné, dvouděložné)</a:t>
            </a:r>
          </a:p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320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320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320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100" name="Picture 4" descr="http://www.supervht.com/a.alpy_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72125" y="714375"/>
            <a:ext cx="3571875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1" name="Picture 6" descr="http://www.cykasy.cz/Atlas/Fosilie_cykasu_files/home_lunz_5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929313" y="4713288"/>
            <a:ext cx="3214687" cy="2144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http://www.dinosaurusi.com/foto/all/slike-dinosaurusa-archeopteryx242/flying_dinosaurs-Archeopteryx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43625" y="0"/>
            <a:ext cx="3000375" cy="2451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123" name="Text Box 1"/>
          <p:cNvSpPr txBox="1">
            <a:spLocks noChangeArrowheads="1"/>
          </p:cNvSpPr>
          <p:nvPr/>
        </p:nvSpPr>
        <p:spPr bwMode="auto">
          <a:xfrm>
            <a:off x="457200" y="155575"/>
            <a:ext cx="8229600" cy="1252538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5124" name="Text Box 2"/>
          <p:cNvSpPr txBox="1">
            <a:spLocks noChangeArrowheads="1"/>
          </p:cNvSpPr>
          <p:nvPr/>
        </p:nvSpPr>
        <p:spPr bwMode="auto">
          <a:xfrm>
            <a:off x="179388" y="1774825"/>
            <a:ext cx="8820150" cy="5481638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54720" tIns="91440"/>
          <a:lstStyle/>
          <a:p>
            <a:pPr>
              <a:lnSpc>
                <a:spcPct val="90000"/>
              </a:lnSpc>
              <a:buFontTx/>
              <a:buChar char="-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300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000" u="sng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rozvoj plazů </a:t>
            </a:r>
            <a:r>
              <a:rPr lang="cs-CZ" sz="300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(veleještěři - dinosauři) - brontosaurus,  </a:t>
            </a:r>
          </a:p>
          <a:p>
            <a:pPr>
              <a:lnSpc>
                <a:spcPct val="90000"/>
              </a:lnSpc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300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 ryboještěři, ptakoještěři, Archaeopteryx</a:t>
            </a:r>
          </a:p>
          <a:p>
            <a:pPr>
              <a:lnSpc>
                <a:spcPct val="90000"/>
              </a:lnSpc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300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90000"/>
              </a:lnSpc>
              <a:buFontTx/>
              <a:buChar char="-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300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000" u="sng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bezobratlí</a:t>
            </a:r>
            <a:r>
              <a:rPr lang="cs-CZ" sz="300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- hlavonožci (amoniti, belemniti), členovci    </a:t>
            </a:r>
          </a:p>
          <a:p>
            <a:pPr>
              <a:lnSpc>
                <a:spcPct val="90000"/>
              </a:lnSpc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300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  (korýši)</a:t>
            </a:r>
          </a:p>
          <a:p>
            <a:pPr>
              <a:lnSpc>
                <a:spcPct val="90000"/>
              </a:lnSpc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300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90000"/>
              </a:lnSpc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300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90000"/>
              </a:lnSpc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300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90000"/>
              </a:lnSpc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300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- primitivní savci</a:t>
            </a:r>
          </a:p>
          <a:p>
            <a:pPr>
              <a:lnSpc>
                <a:spcPct val="90000"/>
              </a:lnSpc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300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90000"/>
              </a:lnSpc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300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- koncem druhohor - vymírání hlavonožců a plazů</a:t>
            </a:r>
          </a:p>
        </p:txBody>
      </p:sp>
      <p:pic>
        <p:nvPicPr>
          <p:cNvPr id="5125" name="Picture 4" descr="https://www.natur.cuni.cz/portal/fakulta/aktuality/amonitRekonstrukceModlec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86125" y="3571875"/>
            <a:ext cx="2003425" cy="160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6" name="Picture 6" descr="http://nd04.jxs.cz/165/754/2b915bf748_76817426_o2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786438" y="3714750"/>
            <a:ext cx="3214687" cy="219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7" name="Picture 9" descr="http://de.academic.ru/pictures/dewiki/80/Plesiosaurus_3DB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69913" y="120650"/>
            <a:ext cx="2316162" cy="1654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14" descr="http://www.cartage.org.lb/en/themes/sciences/Paleontology/Paleozoology/Mesozoic/1Saurolophus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57438" y="1714500"/>
            <a:ext cx="3643312" cy="273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7" name="Picture 1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214313"/>
            <a:ext cx="2928938" cy="244792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pic>
      <p:pic>
        <p:nvPicPr>
          <p:cNvPr id="6148" name="Picture 10" descr="http://www.muzeumhk.cz/files/druhohory_stredovek_planety_zeme_dok/gigantoraptor_alectrosaurus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143500" y="285750"/>
            <a:ext cx="3832225" cy="2790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9" name="Picture 12" descr="http://nd04.jxs.cz/570/039/8acbf1acba_75797709_o2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14313" y="4286250"/>
            <a:ext cx="3586162" cy="2386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50" name="Picture 16" descr="http://www.futura-sciences.com/galerie_photos/data/575/medium/ecran_ankylosaurus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357813" y="4179888"/>
            <a:ext cx="3571875" cy="267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170" name="Group 1"/>
          <p:cNvGrpSpPr>
            <a:grpSpLocks/>
          </p:cNvGrpSpPr>
          <p:nvPr/>
        </p:nvGrpSpPr>
        <p:grpSpPr bwMode="auto">
          <a:xfrm>
            <a:off x="450850" y="-12700"/>
            <a:ext cx="8291513" cy="1589088"/>
            <a:chOff x="284" y="-8"/>
            <a:chExt cx="5223" cy="1001"/>
          </a:xfrm>
        </p:grpSpPr>
        <p:pic>
          <p:nvPicPr>
            <p:cNvPr id="7172" name="Picture 2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315" y="90"/>
              <a:ext cx="5192" cy="903"/>
            </a:xfrm>
            <a:prstGeom prst="rect">
              <a:avLst/>
            </a:prstGeom>
            <a:noFill/>
            <a:ln w="9525">
              <a:noFill/>
              <a:round/>
              <a:headEnd/>
              <a:tailEnd/>
            </a:ln>
          </p:spPr>
        </p:pic>
        <p:sp>
          <p:nvSpPr>
            <p:cNvPr id="7173" name="Text Box 3"/>
            <p:cNvSpPr txBox="1">
              <a:spLocks noChangeArrowheads="1"/>
            </p:cNvSpPr>
            <p:nvPr/>
          </p:nvSpPr>
          <p:spPr bwMode="auto">
            <a:xfrm>
              <a:off x="284" y="-8"/>
              <a:ext cx="5192" cy="903"/>
            </a:xfrm>
            <a:prstGeom prst="rect">
              <a:avLst/>
            </a:prstGeom>
            <a:noFill/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lang="cs-CZ">
                <a:latin typeface="Calibri" pitchFamily="34" charset="0"/>
              </a:endParaRPr>
            </a:p>
          </p:txBody>
        </p:sp>
      </p:grpSp>
      <p:sp>
        <p:nvSpPr>
          <p:cNvPr id="7171" name="Text Box 4"/>
          <p:cNvSpPr txBox="1">
            <a:spLocks noChangeArrowheads="1"/>
          </p:cNvSpPr>
          <p:nvPr/>
        </p:nvSpPr>
        <p:spPr bwMode="auto">
          <a:xfrm>
            <a:off x="142875" y="1774825"/>
            <a:ext cx="8858250" cy="5500688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54720" tIns="91440"/>
          <a:lstStyle/>
          <a:p>
            <a:pPr marL="431800" indent="-317500">
              <a:buClr>
                <a:srgbClr val="F0AD00"/>
              </a:buClr>
              <a:buSzPct val="80000"/>
              <a:buFont typeface="Wingdings 2" pitchFamily="18" charset="2"/>
              <a:buChar char=""/>
              <a:tabLst>
                <a:tab pos="431800" algn="l"/>
                <a:tab pos="879475" algn="l"/>
                <a:tab pos="1328738" algn="l"/>
                <a:tab pos="1778000" algn="l"/>
                <a:tab pos="2227263" algn="l"/>
                <a:tab pos="2676525" algn="l"/>
                <a:tab pos="3125788" algn="l"/>
                <a:tab pos="3575050" algn="l"/>
                <a:tab pos="4024313" algn="l"/>
                <a:tab pos="4473575" algn="l"/>
                <a:tab pos="4922838" algn="l"/>
                <a:tab pos="5372100" algn="l"/>
                <a:tab pos="5821363" algn="l"/>
                <a:tab pos="6270625" algn="l"/>
                <a:tab pos="6719888" algn="l"/>
                <a:tab pos="7169150" algn="l"/>
                <a:tab pos="7618413" algn="l"/>
                <a:tab pos="8067675" algn="l"/>
                <a:tab pos="8516938" algn="l"/>
                <a:tab pos="8966200" algn="l"/>
                <a:tab pos="9415463" algn="l"/>
              </a:tabLst>
            </a:pPr>
            <a:r>
              <a:rPr lang="cs-CZ" sz="280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PŘIŘAĎ SPRÁVNĚ POJEM DO GEOLOGICKÉ ÉRY:</a:t>
            </a:r>
          </a:p>
          <a:p>
            <a:pPr marL="431800" indent="-317500">
              <a:tabLst>
                <a:tab pos="431800" algn="l"/>
                <a:tab pos="879475" algn="l"/>
                <a:tab pos="1328738" algn="l"/>
                <a:tab pos="1778000" algn="l"/>
                <a:tab pos="2227263" algn="l"/>
                <a:tab pos="2676525" algn="l"/>
                <a:tab pos="3125788" algn="l"/>
                <a:tab pos="3575050" algn="l"/>
                <a:tab pos="4024313" algn="l"/>
                <a:tab pos="4473575" algn="l"/>
                <a:tab pos="4922838" algn="l"/>
                <a:tab pos="5372100" algn="l"/>
                <a:tab pos="5821363" algn="l"/>
                <a:tab pos="6270625" algn="l"/>
                <a:tab pos="6719888" algn="l"/>
                <a:tab pos="7169150" algn="l"/>
                <a:tab pos="7618413" algn="l"/>
                <a:tab pos="8067675" algn="l"/>
                <a:tab pos="8516938" algn="l"/>
                <a:tab pos="8966200" algn="l"/>
                <a:tab pos="9415463" algn="l"/>
              </a:tabLst>
            </a:pPr>
            <a:endParaRPr lang="cs-CZ" sz="320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431800" indent="-317500">
              <a:tabLst>
                <a:tab pos="431800" algn="l"/>
                <a:tab pos="879475" algn="l"/>
                <a:tab pos="1328738" algn="l"/>
                <a:tab pos="1778000" algn="l"/>
                <a:tab pos="2227263" algn="l"/>
                <a:tab pos="2676525" algn="l"/>
                <a:tab pos="3125788" algn="l"/>
                <a:tab pos="3575050" algn="l"/>
                <a:tab pos="4024313" algn="l"/>
                <a:tab pos="4473575" algn="l"/>
                <a:tab pos="4922838" algn="l"/>
                <a:tab pos="5372100" algn="l"/>
                <a:tab pos="5821363" algn="l"/>
                <a:tab pos="6270625" algn="l"/>
                <a:tab pos="6719888" algn="l"/>
                <a:tab pos="7169150" algn="l"/>
                <a:tab pos="7618413" algn="l"/>
                <a:tab pos="8067675" algn="l"/>
                <a:tab pos="8516938" algn="l"/>
                <a:tab pos="8966200" algn="l"/>
                <a:tab pos="9415463" algn="l"/>
              </a:tabLst>
            </a:pPr>
            <a:r>
              <a:rPr lang="cs-CZ" sz="3200" b="1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PRVOHORY</a:t>
            </a:r>
            <a:r>
              <a:rPr lang="cs-CZ" sz="320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			</a:t>
            </a:r>
            <a:r>
              <a:rPr lang="cs-CZ" sz="3200" b="1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DRUHOHORY</a:t>
            </a:r>
          </a:p>
          <a:p>
            <a:pPr marL="431800" indent="-317500">
              <a:tabLst>
                <a:tab pos="431800" algn="l"/>
                <a:tab pos="879475" algn="l"/>
                <a:tab pos="1328738" algn="l"/>
                <a:tab pos="1778000" algn="l"/>
                <a:tab pos="2227263" algn="l"/>
                <a:tab pos="2676525" algn="l"/>
                <a:tab pos="3125788" algn="l"/>
                <a:tab pos="3575050" algn="l"/>
                <a:tab pos="4024313" algn="l"/>
                <a:tab pos="4473575" algn="l"/>
                <a:tab pos="4922838" algn="l"/>
                <a:tab pos="5372100" algn="l"/>
                <a:tab pos="5821363" algn="l"/>
                <a:tab pos="6270625" algn="l"/>
                <a:tab pos="6719888" algn="l"/>
                <a:tab pos="7169150" algn="l"/>
                <a:tab pos="7618413" algn="l"/>
                <a:tab pos="8067675" algn="l"/>
                <a:tab pos="8516938" algn="l"/>
                <a:tab pos="8966200" algn="l"/>
                <a:tab pos="9415463" algn="l"/>
              </a:tabLst>
            </a:pPr>
            <a:endParaRPr lang="cs-CZ" sz="3200" b="1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431800" indent="-317500">
              <a:tabLst>
                <a:tab pos="431800" algn="l"/>
                <a:tab pos="879475" algn="l"/>
                <a:tab pos="1328738" algn="l"/>
                <a:tab pos="1778000" algn="l"/>
                <a:tab pos="2227263" algn="l"/>
                <a:tab pos="2676525" algn="l"/>
                <a:tab pos="3125788" algn="l"/>
                <a:tab pos="3575050" algn="l"/>
                <a:tab pos="4024313" algn="l"/>
                <a:tab pos="4473575" algn="l"/>
                <a:tab pos="4922838" algn="l"/>
                <a:tab pos="5372100" algn="l"/>
                <a:tab pos="5821363" algn="l"/>
                <a:tab pos="6270625" algn="l"/>
                <a:tab pos="6719888" algn="l"/>
                <a:tab pos="7169150" algn="l"/>
                <a:tab pos="7618413" algn="l"/>
                <a:tab pos="8067675" algn="l"/>
                <a:tab pos="8516938" algn="l"/>
                <a:tab pos="8966200" algn="l"/>
                <a:tab pos="9415463" algn="l"/>
              </a:tabLst>
            </a:pPr>
            <a:r>
              <a:rPr lang="cs-CZ" sz="240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- před 250 mil lety 				- před 570 mil lety</a:t>
            </a:r>
          </a:p>
          <a:p>
            <a:pPr marL="431800" indent="-317500">
              <a:tabLst>
                <a:tab pos="431800" algn="l"/>
                <a:tab pos="879475" algn="l"/>
                <a:tab pos="1328738" algn="l"/>
                <a:tab pos="1778000" algn="l"/>
                <a:tab pos="2227263" algn="l"/>
                <a:tab pos="2676525" algn="l"/>
                <a:tab pos="3125788" algn="l"/>
                <a:tab pos="3575050" algn="l"/>
                <a:tab pos="4024313" algn="l"/>
                <a:tab pos="4473575" algn="l"/>
                <a:tab pos="4922838" algn="l"/>
                <a:tab pos="5372100" algn="l"/>
                <a:tab pos="5821363" algn="l"/>
                <a:tab pos="6270625" algn="l"/>
                <a:tab pos="6719888" algn="l"/>
                <a:tab pos="7169150" algn="l"/>
                <a:tab pos="7618413" algn="l"/>
                <a:tab pos="8067675" algn="l"/>
                <a:tab pos="8516938" algn="l"/>
                <a:tab pos="8966200" algn="l"/>
                <a:tab pos="9415463" algn="l"/>
              </a:tabLst>
            </a:pPr>
            <a:r>
              <a:rPr lang="cs-CZ" sz="240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- kapradiny, přesličky			- cykasy, jehličnany</a:t>
            </a:r>
          </a:p>
          <a:p>
            <a:pPr marL="431800" indent="-317500">
              <a:tabLst>
                <a:tab pos="431800" algn="l"/>
                <a:tab pos="879475" algn="l"/>
                <a:tab pos="1328738" algn="l"/>
                <a:tab pos="1778000" algn="l"/>
                <a:tab pos="2227263" algn="l"/>
                <a:tab pos="2676525" algn="l"/>
                <a:tab pos="3125788" algn="l"/>
                <a:tab pos="3575050" algn="l"/>
                <a:tab pos="4024313" algn="l"/>
                <a:tab pos="4473575" algn="l"/>
                <a:tab pos="4922838" algn="l"/>
                <a:tab pos="5372100" algn="l"/>
                <a:tab pos="5821363" algn="l"/>
                <a:tab pos="6270625" algn="l"/>
                <a:tab pos="6719888" algn="l"/>
                <a:tab pos="7169150" algn="l"/>
                <a:tab pos="7618413" algn="l"/>
                <a:tab pos="8067675" algn="l"/>
                <a:tab pos="8516938" algn="l"/>
                <a:tab pos="8966200" algn="l"/>
                <a:tab pos="9415463" algn="l"/>
              </a:tabLst>
            </a:pPr>
            <a:r>
              <a:rPr lang="cs-CZ" sz="240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- brontosaurus, ptakoještěr		- primitivní plazi, trilobiti</a:t>
            </a:r>
          </a:p>
          <a:p>
            <a:pPr marL="431800" indent="-317500">
              <a:tabLst>
                <a:tab pos="431800" algn="l"/>
                <a:tab pos="879475" algn="l"/>
                <a:tab pos="1328738" algn="l"/>
                <a:tab pos="1778000" algn="l"/>
                <a:tab pos="2227263" algn="l"/>
                <a:tab pos="2676525" algn="l"/>
                <a:tab pos="3125788" algn="l"/>
                <a:tab pos="3575050" algn="l"/>
                <a:tab pos="4024313" algn="l"/>
                <a:tab pos="4473575" algn="l"/>
                <a:tab pos="4922838" algn="l"/>
                <a:tab pos="5372100" algn="l"/>
                <a:tab pos="5821363" algn="l"/>
                <a:tab pos="6270625" algn="l"/>
                <a:tab pos="6719888" algn="l"/>
                <a:tab pos="7169150" algn="l"/>
                <a:tab pos="7618413" algn="l"/>
                <a:tab pos="8067675" algn="l"/>
                <a:tab pos="8516938" algn="l"/>
                <a:tab pos="8966200" algn="l"/>
                <a:tab pos="9415463" algn="l"/>
              </a:tabLst>
            </a:pPr>
            <a:r>
              <a:rPr lang="cs-CZ" sz="240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- kaledonské vrásnění			- alpínské vrásnění</a:t>
            </a:r>
          </a:p>
          <a:p>
            <a:pPr marL="431800" indent="-317500">
              <a:tabLst>
                <a:tab pos="431800" algn="l"/>
                <a:tab pos="879475" algn="l"/>
                <a:tab pos="1328738" algn="l"/>
                <a:tab pos="1778000" algn="l"/>
                <a:tab pos="2227263" algn="l"/>
                <a:tab pos="2676525" algn="l"/>
                <a:tab pos="3125788" algn="l"/>
                <a:tab pos="3575050" algn="l"/>
                <a:tab pos="4024313" algn="l"/>
                <a:tab pos="4473575" algn="l"/>
                <a:tab pos="4922838" algn="l"/>
                <a:tab pos="5372100" algn="l"/>
                <a:tab pos="5821363" algn="l"/>
                <a:tab pos="6270625" algn="l"/>
                <a:tab pos="6719888" algn="l"/>
                <a:tab pos="7169150" algn="l"/>
                <a:tab pos="7618413" algn="l"/>
                <a:tab pos="8067675" algn="l"/>
                <a:tab pos="8516938" algn="l"/>
                <a:tab pos="8966200" algn="l"/>
                <a:tab pos="9415463" algn="l"/>
              </a:tabLst>
            </a:pPr>
            <a:r>
              <a:rPr lang="cs-CZ" sz="240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- trias, jura, křída					- karbon, perm</a:t>
            </a:r>
          </a:p>
          <a:p>
            <a:pPr marL="431800" indent="-317500">
              <a:tabLst>
                <a:tab pos="431800" algn="l"/>
                <a:tab pos="879475" algn="l"/>
                <a:tab pos="1328738" algn="l"/>
                <a:tab pos="1778000" algn="l"/>
                <a:tab pos="2227263" algn="l"/>
                <a:tab pos="2676525" algn="l"/>
                <a:tab pos="3125788" algn="l"/>
                <a:tab pos="3575050" algn="l"/>
                <a:tab pos="4024313" algn="l"/>
                <a:tab pos="4473575" algn="l"/>
                <a:tab pos="4922838" algn="l"/>
                <a:tab pos="5372100" algn="l"/>
                <a:tab pos="5821363" algn="l"/>
                <a:tab pos="6270625" algn="l"/>
                <a:tab pos="6719888" algn="l"/>
                <a:tab pos="7169150" algn="l"/>
                <a:tab pos="7618413" algn="l"/>
                <a:tab pos="8067675" algn="l"/>
                <a:tab pos="8516938" algn="l"/>
                <a:tab pos="8966200" algn="l"/>
                <a:tab pos="9415463" algn="l"/>
              </a:tabLst>
            </a:pPr>
            <a:endParaRPr lang="cs-CZ" sz="240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431800" indent="-317500">
              <a:tabLst>
                <a:tab pos="431800" algn="l"/>
                <a:tab pos="879475" algn="l"/>
                <a:tab pos="1328738" algn="l"/>
                <a:tab pos="1778000" algn="l"/>
                <a:tab pos="2227263" algn="l"/>
                <a:tab pos="2676525" algn="l"/>
                <a:tab pos="3125788" algn="l"/>
                <a:tab pos="3575050" algn="l"/>
                <a:tab pos="4024313" algn="l"/>
                <a:tab pos="4473575" algn="l"/>
                <a:tab pos="4922838" algn="l"/>
                <a:tab pos="5372100" algn="l"/>
                <a:tab pos="5821363" algn="l"/>
                <a:tab pos="6270625" algn="l"/>
                <a:tab pos="6719888" algn="l"/>
                <a:tab pos="7169150" algn="l"/>
                <a:tab pos="7618413" algn="l"/>
                <a:tab pos="8067675" algn="l"/>
                <a:tab pos="8516938" algn="l"/>
                <a:tab pos="8966200" algn="l"/>
                <a:tab pos="9415463" algn="l"/>
              </a:tabLst>
            </a:pPr>
            <a:endParaRPr lang="cs-CZ" sz="240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431800" indent="-317500">
              <a:tabLst>
                <a:tab pos="431800" algn="l"/>
                <a:tab pos="879475" algn="l"/>
                <a:tab pos="1328738" algn="l"/>
                <a:tab pos="1778000" algn="l"/>
                <a:tab pos="2227263" algn="l"/>
                <a:tab pos="2676525" algn="l"/>
                <a:tab pos="3125788" algn="l"/>
                <a:tab pos="3575050" algn="l"/>
                <a:tab pos="4024313" algn="l"/>
                <a:tab pos="4473575" algn="l"/>
                <a:tab pos="4922838" algn="l"/>
                <a:tab pos="5372100" algn="l"/>
                <a:tab pos="5821363" algn="l"/>
                <a:tab pos="6270625" algn="l"/>
                <a:tab pos="6719888" algn="l"/>
                <a:tab pos="7169150" algn="l"/>
                <a:tab pos="7618413" algn="l"/>
                <a:tab pos="8067675" algn="l"/>
                <a:tab pos="8516938" algn="l"/>
                <a:tab pos="8966200" algn="l"/>
                <a:tab pos="9415463" algn="l"/>
              </a:tabLst>
            </a:pPr>
            <a:endParaRPr lang="cs-CZ" sz="240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194" name="Group 1"/>
          <p:cNvGrpSpPr>
            <a:grpSpLocks/>
          </p:cNvGrpSpPr>
          <p:nvPr/>
        </p:nvGrpSpPr>
        <p:grpSpPr bwMode="auto">
          <a:xfrm>
            <a:off x="450850" y="-12700"/>
            <a:ext cx="8291513" cy="1589088"/>
            <a:chOff x="284" y="-8"/>
            <a:chExt cx="5223" cy="1001"/>
          </a:xfrm>
        </p:grpSpPr>
        <p:pic>
          <p:nvPicPr>
            <p:cNvPr id="8196" name="Picture 2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315" y="90"/>
              <a:ext cx="5192" cy="903"/>
            </a:xfrm>
            <a:prstGeom prst="rect">
              <a:avLst/>
            </a:prstGeom>
            <a:noFill/>
            <a:ln w="9525">
              <a:noFill/>
              <a:round/>
              <a:headEnd/>
              <a:tailEnd/>
            </a:ln>
          </p:spPr>
        </p:pic>
        <p:sp>
          <p:nvSpPr>
            <p:cNvPr id="8197" name="Text Box 3"/>
            <p:cNvSpPr txBox="1">
              <a:spLocks noChangeArrowheads="1"/>
            </p:cNvSpPr>
            <p:nvPr/>
          </p:nvSpPr>
          <p:spPr bwMode="auto">
            <a:xfrm>
              <a:off x="284" y="-8"/>
              <a:ext cx="5192" cy="903"/>
            </a:xfrm>
            <a:prstGeom prst="rect">
              <a:avLst/>
            </a:prstGeom>
            <a:noFill/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lang="cs-CZ">
                <a:latin typeface="Calibri" pitchFamily="34" charset="0"/>
              </a:endParaRPr>
            </a:p>
          </p:txBody>
        </p:sp>
      </p:grpSp>
      <p:sp>
        <p:nvSpPr>
          <p:cNvPr id="8195" name="Text Box 4"/>
          <p:cNvSpPr txBox="1">
            <a:spLocks noChangeArrowheads="1"/>
          </p:cNvSpPr>
          <p:nvPr/>
        </p:nvSpPr>
        <p:spPr bwMode="auto">
          <a:xfrm>
            <a:off x="142875" y="1774825"/>
            <a:ext cx="8858250" cy="5500688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54720" tIns="91440"/>
          <a:lstStyle/>
          <a:p>
            <a:pPr marL="431800" indent="-317500" algn="ctr">
              <a:buClr>
                <a:srgbClr val="F0AD00"/>
              </a:buClr>
              <a:buSzPct val="80000"/>
              <a:buFont typeface="Wingdings 2" pitchFamily="18" charset="2"/>
              <a:buChar char=""/>
              <a:tabLst>
                <a:tab pos="431800" algn="l"/>
                <a:tab pos="879475" algn="l"/>
                <a:tab pos="1328738" algn="l"/>
                <a:tab pos="1778000" algn="l"/>
                <a:tab pos="2227263" algn="l"/>
                <a:tab pos="2676525" algn="l"/>
                <a:tab pos="3125788" algn="l"/>
                <a:tab pos="3575050" algn="l"/>
                <a:tab pos="4024313" algn="l"/>
                <a:tab pos="4473575" algn="l"/>
                <a:tab pos="4922838" algn="l"/>
                <a:tab pos="5372100" algn="l"/>
                <a:tab pos="5821363" algn="l"/>
                <a:tab pos="6270625" algn="l"/>
                <a:tab pos="6719888" algn="l"/>
                <a:tab pos="7169150" algn="l"/>
                <a:tab pos="7618413" algn="l"/>
                <a:tab pos="8067675" algn="l"/>
                <a:tab pos="8516938" algn="l"/>
                <a:tab pos="8966200" algn="l"/>
                <a:tab pos="9415463" algn="l"/>
              </a:tabLst>
            </a:pPr>
            <a:r>
              <a:rPr lang="cs-CZ" sz="280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PŘIŘAĎ SPRÁVNĚ POJEM DO GEOLOGICKÉ ÉRY: </a:t>
            </a:r>
            <a:r>
              <a:rPr lang="cs-CZ" sz="2800" b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ŘEŠENÍ</a:t>
            </a:r>
          </a:p>
          <a:p>
            <a:pPr marL="431800" indent="-317500">
              <a:tabLst>
                <a:tab pos="431800" algn="l"/>
                <a:tab pos="879475" algn="l"/>
                <a:tab pos="1328738" algn="l"/>
                <a:tab pos="1778000" algn="l"/>
                <a:tab pos="2227263" algn="l"/>
                <a:tab pos="2676525" algn="l"/>
                <a:tab pos="3125788" algn="l"/>
                <a:tab pos="3575050" algn="l"/>
                <a:tab pos="4024313" algn="l"/>
                <a:tab pos="4473575" algn="l"/>
                <a:tab pos="4922838" algn="l"/>
                <a:tab pos="5372100" algn="l"/>
                <a:tab pos="5821363" algn="l"/>
                <a:tab pos="6270625" algn="l"/>
                <a:tab pos="6719888" algn="l"/>
                <a:tab pos="7169150" algn="l"/>
                <a:tab pos="7618413" algn="l"/>
                <a:tab pos="8067675" algn="l"/>
                <a:tab pos="8516938" algn="l"/>
                <a:tab pos="8966200" algn="l"/>
                <a:tab pos="9415463" algn="l"/>
              </a:tabLst>
            </a:pPr>
            <a:endParaRPr lang="cs-CZ" sz="320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431800" indent="-317500">
              <a:tabLst>
                <a:tab pos="431800" algn="l"/>
                <a:tab pos="879475" algn="l"/>
                <a:tab pos="1328738" algn="l"/>
                <a:tab pos="1778000" algn="l"/>
                <a:tab pos="2227263" algn="l"/>
                <a:tab pos="2676525" algn="l"/>
                <a:tab pos="3125788" algn="l"/>
                <a:tab pos="3575050" algn="l"/>
                <a:tab pos="4024313" algn="l"/>
                <a:tab pos="4473575" algn="l"/>
                <a:tab pos="4922838" algn="l"/>
                <a:tab pos="5372100" algn="l"/>
                <a:tab pos="5821363" algn="l"/>
                <a:tab pos="6270625" algn="l"/>
                <a:tab pos="6719888" algn="l"/>
                <a:tab pos="7169150" algn="l"/>
                <a:tab pos="7618413" algn="l"/>
                <a:tab pos="8067675" algn="l"/>
                <a:tab pos="8516938" algn="l"/>
                <a:tab pos="8966200" algn="l"/>
                <a:tab pos="9415463" algn="l"/>
              </a:tabLst>
            </a:pPr>
            <a:r>
              <a:rPr lang="cs-CZ" sz="3200" b="1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PRVOHORY</a:t>
            </a:r>
            <a:r>
              <a:rPr lang="cs-CZ" sz="320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			</a:t>
            </a:r>
            <a:r>
              <a:rPr lang="cs-CZ" sz="3200" b="1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DRUHOHORY</a:t>
            </a:r>
          </a:p>
          <a:p>
            <a:pPr marL="431800" indent="-317500">
              <a:tabLst>
                <a:tab pos="431800" algn="l"/>
                <a:tab pos="879475" algn="l"/>
                <a:tab pos="1328738" algn="l"/>
                <a:tab pos="1778000" algn="l"/>
                <a:tab pos="2227263" algn="l"/>
                <a:tab pos="2676525" algn="l"/>
                <a:tab pos="3125788" algn="l"/>
                <a:tab pos="3575050" algn="l"/>
                <a:tab pos="4024313" algn="l"/>
                <a:tab pos="4473575" algn="l"/>
                <a:tab pos="4922838" algn="l"/>
                <a:tab pos="5372100" algn="l"/>
                <a:tab pos="5821363" algn="l"/>
                <a:tab pos="6270625" algn="l"/>
                <a:tab pos="6719888" algn="l"/>
                <a:tab pos="7169150" algn="l"/>
                <a:tab pos="7618413" algn="l"/>
                <a:tab pos="8067675" algn="l"/>
                <a:tab pos="8516938" algn="l"/>
                <a:tab pos="8966200" algn="l"/>
                <a:tab pos="9415463" algn="l"/>
              </a:tabLst>
            </a:pPr>
            <a:endParaRPr lang="cs-CZ" sz="3200" b="1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431800" indent="-317500">
              <a:tabLst>
                <a:tab pos="431800" algn="l"/>
                <a:tab pos="879475" algn="l"/>
                <a:tab pos="1328738" algn="l"/>
                <a:tab pos="1778000" algn="l"/>
                <a:tab pos="2227263" algn="l"/>
                <a:tab pos="2676525" algn="l"/>
                <a:tab pos="3125788" algn="l"/>
                <a:tab pos="3575050" algn="l"/>
                <a:tab pos="4024313" algn="l"/>
                <a:tab pos="4473575" algn="l"/>
                <a:tab pos="4922838" algn="l"/>
                <a:tab pos="5372100" algn="l"/>
                <a:tab pos="5821363" algn="l"/>
                <a:tab pos="6270625" algn="l"/>
                <a:tab pos="6719888" algn="l"/>
                <a:tab pos="7169150" algn="l"/>
                <a:tab pos="7618413" algn="l"/>
                <a:tab pos="8067675" algn="l"/>
                <a:tab pos="8516938" algn="l"/>
                <a:tab pos="8966200" algn="l"/>
                <a:tab pos="9415463" algn="l"/>
              </a:tabLst>
            </a:pPr>
            <a:r>
              <a:rPr lang="cs-CZ" sz="240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- před 570 mil lety 				- před 250 mil lety 				</a:t>
            </a:r>
          </a:p>
          <a:p>
            <a:pPr marL="431800" indent="-317500">
              <a:tabLst>
                <a:tab pos="431800" algn="l"/>
                <a:tab pos="879475" algn="l"/>
                <a:tab pos="1328738" algn="l"/>
                <a:tab pos="1778000" algn="l"/>
                <a:tab pos="2227263" algn="l"/>
                <a:tab pos="2676525" algn="l"/>
                <a:tab pos="3125788" algn="l"/>
                <a:tab pos="3575050" algn="l"/>
                <a:tab pos="4024313" algn="l"/>
                <a:tab pos="4473575" algn="l"/>
                <a:tab pos="4922838" algn="l"/>
                <a:tab pos="5372100" algn="l"/>
                <a:tab pos="5821363" algn="l"/>
                <a:tab pos="6270625" algn="l"/>
                <a:tab pos="6719888" algn="l"/>
                <a:tab pos="7169150" algn="l"/>
                <a:tab pos="7618413" algn="l"/>
                <a:tab pos="8067675" algn="l"/>
                <a:tab pos="8516938" algn="l"/>
                <a:tab pos="8966200" algn="l"/>
                <a:tab pos="9415463" algn="l"/>
              </a:tabLst>
            </a:pPr>
            <a:r>
              <a:rPr lang="cs-CZ" sz="240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- kapradiny, přesličky			- cykasy, jehličnany</a:t>
            </a:r>
          </a:p>
          <a:p>
            <a:pPr marL="431800" indent="-317500">
              <a:tabLst>
                <a:tab pos="431800" algn="l"/>
                <a:tab pos="879475" algn="l"/>
                <a:tab pos="1328738" algn="l"/>
                <a:tab pos="1778000" algn="l"/>
                <a:tab pos="2227263" algn="l"/>
                <a:tab pos="2676525" algn="l"/>
                <a:tab pos="3125788" algn="l"/>
                <a:tab pos="3575050" algn="l"/>
                <a:tab pos="4024313" algn="l"/>
                <a:tab pos="4473575" algn="l"/>
                <a:tab pos="4922838" algn="l"/>
                <a:tab pos="5372100" algn="l"/>
                <a:tab pos="5821363" algn="l"/>
                <a:tab pos="6270625" algn="l"/>
                <a:tab pos="6719888" algn="l"/>
                <a:tab pos="7169150" algn="l"/>
                <a:tab pos="7618413" algn="l"/>
                <a:tab pos="8067675" algn="l"/>
                <a:tab pos="8516938" algn="l"/>
                <a:tab pos="8966200" algn="l"/>
                <a:tab pos="9415463" algn="l"/>
              </a:tabLst>
            </a:pPr>
            <a:r>
              <a:rPr lang="cs-CZ" sz="240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- primitivní plazi, trilobiti		- brontosaurus, ptakoještěr</a:t>
            </a:r>
          </a:p>
          <a:p>
            <a:pPr marL="431800" indent="-317500">
              <a:tabLst>
                <a:tab pos="431800" algn="l"/>
                <a:tab pos="879475" algn="l"/>
                <a:tab pos="1328738" algn="l"/>
                <a:tab pos="1778000" algn="l"/>
                <a:tab pos="2227263" algn="l"/>
                <a:tab pos="2676525" algn="l"/>
                <a:tab pos="3125788" algn="l"/>
                <a:tab pos="3575050" algn="l"/>
                <a:tab pos="4024313" algn="l"/>
                <a:tab pos="4473575" algn="l"/>
                <a:tab pos="4922838" algn="l"/>
                <a:tab pos="5372100" algn="l"/>
                <a:tab pos="5821363" algn="l"/>
                <a:tab pos="6270625" algn="l"/>
                <a:tab pos="6719888" algn="l"/>
                <a:tab pos="7169150" algn="l"/>
                <a:tab pos="7618413" algn="l"/>
                <a:tab pos="8067675" algn="l"/>
                <a:tab pos="8516938" algn="l"/>
                <a:tab pos="8966200" algn="l"/>
                <a:tab pos="9415463" algn="l"/>
              </a:tabLst>
            </a:pPr>
            <a:r>
              <a:rPr lang="cs-CZ" sz="240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- kaledonské vrásnění			- alpínské vrásnění</a:t>
            </a:r>
          </a:p>
          <a:p>
            <a:pPr marL="431800" indent="-317500">
              <a:tabLst>
                <a:tab pos="431800" algn="l"/>
                <a:tab pos="879475" algn="l"/>
                <a:tab pos="1328738" algn="l"/>
                <a:tab pos="1778000" algn="l"/>
                <a:tab pos="2227263" algn="l"/>
                <a:tab pos="2676525" algn="l"/>
                <a:tab pos="3125788" algn="l"/>
                <a:tab pos="3575050" algn="l"/>
                <a:tab pos="4024313" algn="l"/>
                <a:tab pos="4473575" algn="l"/>
                <a:tab pos="4922838" algn="l"/>
                <a:tab pos="5372100" algn="l"/>
                <a:tab pos="5821363" algn="l"/>
                <a:tab pos="6270625" algn="l"/>
                <a:tab pos="6719888" algn="l"/>
                <a:tab pos="7169150" algn="l"/>
                <a:tab pos="7618413" algn="l"/>
                <a:tab pos="8067675" algn="l"/>
                <a:tab pos="8516938" algn="l"/>
                <a:tab pos="8966200" algn="l"/>
                <a:tab pos="9415463" algn="l"/>
              </a:tabLst>
            </a:pPr>
            <a:r>
              <a:rPr lang="cs-CZ" sz="240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- karbon, perm					- trias, jura, křída	</a:t>
            </a:r>
          </a:p>
          <a:p>
            <a:pPr marL="431800" indent="-317500">
              <a:tabLst>
                <a:tab pos="431800" algn="l"/>
                <a:tab pos="879475" algn="l"/>
                <a:tab pos="1328738" algn="l"/>
                <a:tab pos="1778000" algn="l"/>
                <a:tab pos="2227263" algn="l"/>
                <a:tab pos="2676525" algn="l"/>
                <a:tab pos="3125788" algn="l"/>
                <a:tab pos="3575050" algn="l"/>
                <a:tab pos="4024313" algn="l"/>
                <a:tab pos="4473575" algn="l"/>
                <a:tab pos="4922838" algn="l"/>
                <a:tab pos="5372100" algn="l"/>
                <a:tab pos="5821363" algn="l"/>
                <a:tab pos="6270625" algn="l"/>
                <a:tab pos="6719888" algn="l"/>
                <a:tab pos="7169150" algn="l"/>
                <a:tab pos="7618413" algn="l"/>
                <a:tab pos="8067675" algn="l"/>
                <a:tab pos="8516938" algn="l"/>
                <a:tab pos="8966200" algn="l"/>
                <a:tab pos="9415463" algn="l"/>
              </a:tabLst>
            </a:pPr>
            <a:endParaRPr lang="cs-CZ" sz="240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431800" indent="-317500">
              <a:tabLst>
                <a:tab pos="431800" algn="l"/>
                <a:tab pos="879475" algn="l"/>
                <a:tab pos="1328738" algn="l"/>
                <a:tab pos="1778000" algn="l"/>
                <a:tab pos="2227263" algn="l"/>
                <a:tab pos="2676525" algn="l"/>
                <a:tab pos="3125788" algn="l"/>
                <a:tab pos="3575050" algn="l"/>
                <a:tab pos="4024313" algn="l"/>
                <a:tab pos="4473575" algn="l"/>
                <a:tab pos="4922838" algn="l"/>
                <a:tab pos="5372100" algn="l"/>
                <a:tab pos="5821363" algn="l"/>
                <a:tab pos="6270625" algn="l"/>
                <a:tab pos="6719888" algn="l"/>
                <a:tab pos="7169150" algn="l"/>
                <a:tab pos="7618413" algn="l"/>
                <a:tab pos="8067675" algn="l"/>
                <a:tab pos="8516938" algn="l"/>
                <a:tab pos="8966200" algn="l"/>
                <a:tab pos="9415463" algn="l"/>
              </a:tabLst>
            </a:pPr>
            <a:endParaRPr lang="cs-CZ" sz="240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431800" indent="-317500">
              <a:tabLst>
                <a:tab pos="431800" algn="l"/>
                <a:tab pos="879475" algn="l"/>
                <a:tab pos="1328738" algn="l"/>
                <a:tab pos="1778000" algn="l"/>
                <a:tab pos="2227263" algn="l"/>
                <a:tab pos="2676525" algn="l"/>
                <a:tab pos="3125788" algn="l"/>
                <a:tab pos="3575050" algn="l"/>
                <a:tab pos="4024313" algn="l"/>
                <a:tab pos="4473575" algn="l"/>
                <a:tab pos="4922838" algn="l"/>
                <a:tab pos="5372100" algn="l"/>
                <a:tab pos="5821363" algn="l"/>
                <a:tab pos="6270625" algn="l"/>
                <a:tab pos="6719888" algn="l"/>
                <a:tab pos="7169150" algn="l"/>
                <a:tab pos="7618413" algn="l"/>
                <a:tab pos="8067675" algn="l"/>
                <a:tab pos="8516938" algn="l"/>
                <a:tab pos="8966200" algn="l"/>
                <a:tab pos="9415463" algn="l"/>
              </a:tabLst>
            </a:pPr>
            <a:endParaRPr lang="cs-CZ" sz="240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587</TotalTime>
  <Words>245</Words>
  <Application>Microsoft Office PowerPoint</Application>
  <PresentationFormat>Předvádění na obrazovce (4:3)</PresentationFormat>
  <Paragraphs>93</Paragraphs>
  <Slides>7</Slides>
  <Notes>7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15" baseType="lpstr">
      <vt:lpstr>Arial</vt:lpstr>
      <vt:lpstr>Calibri</vt:lpstr>
      <vt:lpstr>Arial Unicode MS</vt:lpstr>
      <vt:lpstr>Times New Roman</vt:lpstr>
      <vt:lpstr>MS Gothic</vt:lpstr>
      <vt:lpstr>Corbel</vt:lpstr>
      <vt:lpstr>Wingdings 2</vt:lpstr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</vt:vector>
  </TitlesOfParts>
  <Company>Lenovo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Lenovo User</dc:creator>
  <cp:lastModifiedBy>Dalibor</cp:lastModifiedBy>
  <cp:revision>13</cp:revision>
  <dcterms:created xsi:type="dcterms:W3CDTF">2013-04-07T09:37:44Z</dcterms:created>
  <dcterms:modified xsi:type="dcterms:W3CDTF">2013-06-26T07:21:27Z</dcterms:modified>
</cp:coreProperties>
</file>