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3" r:id="rId2"/>
    <p:sldId id="274" r:id="rId3"/>
    <p:sldId id="257" r:id="rId4"/>
    <p:sldId id="256" r:id="rId5"/>
    <p:sldId id="259" r:id="rId6"/>
    <p:sldId id="260" r:id="rId7"/>
    <p:sldId id="261" r:id="rId8"/>
    <p:sldId id="271" r:id="rId9"/>
    <p:sldId id="272" r:id="rId10"/>
    <p:sldId id="258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E290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192" autoAdjust="0"/>
    <p:restoredTop sz="94660"/>
  </p:normalViewPr>
  <p:slideViewPr>
    <p:cSldViewPr>
      <p:cViewPr>
        <p:scale>
          <a:sx n="100" d="100"/>
          <a:sy n="100" d="100"/>
        </p:scale>
        <p:origin x="-522" y="4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687D80-ABD2-449D-A409-91A93FDA6BE1}" type="datetimeFigureOut">
              <a:rPr lang="cs-CZ" smtClean="0"/>
              <a:t>1.12.2012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E8BD1-6595-40A8-B50F-966828BA3F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92536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687D80-ABD2-449D-A409-91A93FDA6BE1}" type="datetimeFigureOut">
              <a:rPr lang="cs-CZ" smtClean="0"/>
              <a:t>1.12.2012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E8BD1-6595-40A8-B50F-966828BA3F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938885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687D80-ABD2-449D-A409-91A93FDA6BE1}" type="datetimeFigureOut">
              <a:rPr lang="cs-CZ" smtClean="0"/>
              <a:t>1.12.2012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E8BD1-6595-40A8-B50F-966828BA3F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564314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687D80-ABD2-449D-A409-91A93FDA6BE1}" type="datetimeFigureOut">
              <a:rPr lang="cs-CZ" smtClean="0"/>
              <a:t>1.12.2012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E8BD1-6595-40A8-B50F-966828BA3F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001327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687D80-ABD2-449D-A409-91A93FDA6BE1}" type="datetimeFigureOut">
              <a:rPr lang="cs-CZ" smtClean="0"/>
              <a:t>1.12.2012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E8BD1-6595-40A8-B50F-966828BA3F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1663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687D80-ABD2-449D-A409-91A93FDA6BE1}" type="datetimeFigureOut">
              <a:rPr lang="cs-CZ" smtClean="0"/>
              <a:t>1.12.2012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E8BD1-6595-40A8-B50F-966828BA3F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34812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687D80-ABD2-449D-A409-91A93FDA6BE1}" type="datetimeFigureOut">
              <a:rPr lang="cs-CZ" smtClean="0"/>
              <a:t>1.12.2012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E8BD1-6595-40A8-B50F-966828BA3F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640844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687D80-ABD2-449D-A409-91A93FDA6BE1}" type="datetimeFigureOut">
              <a:rPr lang="cs-CZ" smtClean="0"/>
              <a:t>1.12.2012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E8BD1-6595-40A8-B50F-966828BA3F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94627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687D80-ABD2-449D-A409-91A93FDA6BE1}" type="datetimeFigureOut">
              <a:rPr lang="cs-CZ" smtClean="0"/>
              <a:t>1.12.2012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E8BD1-6595-40A8-B50F-966828BA3F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731791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687D80-ABD2-449D-A409-91A93FDA6BE1}" type="datetimeFigureOut">
              <a:rPr lang="cs-CZ" smtClean="0"/>
              <a:t>1.12.2012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E8BD1-6595-40A8-B50F-966828BA3F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593350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687D80-ABD2-449D-A409-91A93FDA6BE1}" type="datetimeFigureOut">
              <a:rPr lang="cs-CZ" smtClean="0"/>
              <a:t>1.12.2012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E8BD1-6595-40A8-B50F-966828BA3F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767903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687D80-ABD2-449D-A409-91A93FDA6BE1}" type="datetimeFigureOut">
              <a:rPr lang="cs-CZ" smtClean="0"/>
              <a:t>1.12.2012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0E8BD1-6595-40A8-B50F-966828BA3F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112470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Red_Deer_Stag.jpg" TargetMode="External"/><Relationship Id="rId3" Type="http://schemas.openxmlformats.org/officeDocument/2006/relationships/hyperlink" Target="http://cs.wikipedia.org/wiki/Soubor:Forest_in_Sigulda_Latvia.jpg" TargetMode="External"/><Relationship Id="rId7" Type="http://schemas.openxmlformats.org/officeDocument/2006/relationships/hyperlink" Target="http://cs.wikipedia.org/wiki/Soubor:Kuusk_Keila-Paldiski_rdt_%C3%A4%C3%A4res.jpg" TargetMode="External"/><Relationship Id="rId2" Type="http://schemas.openxmlformats.org/officeDocument/2006/relationships/hyperlink" Target="http://upload.wikimedia.org/wikipedia/commons/7/7b/Vegetation-no-legend.PN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cs.wikipedia.org/wiki/Soubor:Gamble_oak_leaves.jpg" TargetMode="External"/><Relationship Id="rId5" Type="http://schemas.openxmlformats.org/officeDocument/2006/relationships/hyperlink" Target="http://cs.wikipedia.org/wiki/Soubor:Buchenwald_1.jpg" TargetMode="External"/><Relationship Id="rId4" Type="http://schemas.openxmlformats.org/officeDocument/2006/relationships/hyperlink" Target="http://cs.wikipedia.org/wiki/Soubor:Conifer_forest_edit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4744" y="260648"/>
            <a:ext cx="5943600" cy="154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4859610"/>
            <a:ext cx="1019175" cy="180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4796887"/>
              </p:ext>
            </p:extLst>
          </p:nvPr>
        </p:nvGraphicFramePr>
        <p:xfrm>
          <a:off x="1043608" y="2078856"/>
          <a:ext cx="7200800" cy="25022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64168"/>
                <a:gridCol w="4036632"/>
              </a:tblGrid>
              <a:tr h="648072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školy: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Základní škola, Hradec Králové</a:t>
                      </a:r>
                    </a:p>
                    <a:p>
                      <a:pPr algn="ctr"/>
                      <a:r>
                        <a:rPr lang="cs-CZ" dirty="0" smtClean="0"/>
                        <a:t>Milady</a:t>
                      </a:r>
                      <a:r>
                        <a:rPr lang="cs-CZ" baseline="0" dirty="0" smtClean="0"/>
                        <a:t> Horákové 258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Autor: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Mgr. Lukáš </a:t>
                      </a:r>
                      <a:r>
                        <a:rPr lang="cs-CZ" dirty="0" err="1" smtClean="0"/>
                        <a:t>Dubrovský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VY_32_INOVACE_02_16B_Biomy-lesy mírného pásu</a:t>
                      </a:r>
                      <a:endParaRPr lang="cs-CZ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Téma: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i="0" u="none" strike="noStrike" dirty="0">
                          <a:effectLst/>
                          <a:latin typeface="+mn-lt"/>
                        </a:rPr>
                        <a:t>Přírodopis savců a člověka</a:t>
                      </a: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Registrační číslo projektu: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CZ.1.07/1.4 .00/21.2575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projektu: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EU peníze školám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78313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692696"/>
            <a:ext cx="8623964" cy="3970318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sz="3600" b="1" u="sng" dirty="0" smtClean="0"/>
              <a:t>Anotace</a:t>
            </a:r>
          </a:p>
          <a:p>
            <a:endParaRPr lang="cs-CZ" dirty="0" smtClean="0"/>
          </a:p>
          <a:p>
            <a:r>
              <a:rPr lang="cs-CZ" dirty="0" smtClean="0"/>
              <a:t>Materiál je určen k seznámení se základní charakteristikou biomu lesů mírného pásu.</a:t>
            </a:r>
          </a:p>
          <a:p>
            <a:endParaRPr lang="cs-CZ" dirty="0" smtClean="0"/>
          </a:p>
          <a:p>
            <a:r>
              <a:rPr lang="cs-CZ" b="1" dirty="0" smtClean="0"/>
              <a:t>Očekávaný výstup:</a:t>
            </a:r>
          </a:p>
          <a:p>
            <a:r>
              <a:rPr lang="cs-CZ" dirty="0" smtClean="0"/>
              <a:t>Žák dokáže charakterizovat klimatické a vegetační podmínky lesů </a:t>
            </a:r>
            <a:r>
              <a:rPr lang="cs-CZ" dirty="0" smtClean="0"/>
              <a:t>mírného </a:t>
            </a:r>
            <a:r>
              <a:rPr lang="cs-CZ" dirty="0" smtClean="0"/>
              <a:t>pásu. Bude znát</a:t>
            </a:r>
          </a:p>
          <a:p>
            <a:r>
              <a:rPr lang="cs-CZ" dirty="0" smtClean="0"/>
              <a:t>typické savce obývající tuto oblast.</a:t>
            </a:r>
          </a:p>
          <a:p>
            <a:r>
              <a:rPr lang="cs-CZ" dirty="0" smtClean="0"/>
              <a:t>Bude umět ukázat tuto oblast na mapě.</a:t>
            </a:r>
          </a:p>
          <a:p>
            <a:endParaRPr lang="cs-CZ" dirty="0"/>
          </a:p>
          <a:p>
            <a:r>
              <a:rPr lang="cs-CZ" b="1" dirty="0" smtClean="0"/>
              <a:t>Datum tvorby: </a:t>
            </a:r>
            <a:r>
              <a:rPr lang="cs-CZ" dirty="0" smtClean="0"/>
              <a:t>10. 12. 2012</a:t>
            </a:r>
          </a:p>
          <a:p>
            <a:endParaRPr lang="cs-CZ" dirty="0"/>
          </a:p>
          <a:p>
            <a:r>
              <a:rPr lang="cs-CZ" b="1" dirty="0" smtClean="0"/>
              <a:t>Ověřeno ve výuce: </a:t>
            </a:r>
            <a:r>
              <a:rPr lang="cs-CZ" dirty="0" smtClean="0"/>
              <a:t>14. 12. 2012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1480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solidFill>
            <a:schemeClr val="accent3">
              <a:lumMod val="75000"/>
            </a:schemeClr>
          </a:solidFill>
          <a:ln w="76200"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cs-CZ" sz="6600" dirty="0" smtClean="0"/>
              <a:t>BIOMY</a:t>
            </a:r>
            <a:endParaRPr lang="cs-CZ" sz="6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835696" y="4028245"/>
            <a:ext cx="5400600" cy="1200955"/>
          </a:xfrm>
          <a:solidFill>
            <a:schemeClr val="accent3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cs-CZ" sz="4400" dirty="0" smtClean="0">
                <a:solidFill>
                  <a:schemeClr val="tx1"/>
                </a:solidFill>
              </a:rPr>
              <a:t>Lesy mírného pásu</a:t>
            </a:r>
            <a:endParaRPr lang="cs-CZ" sz="4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0822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Podnadpis 2"/>
          <p:cNvSpPr txBox="1">
            <a:spLocks/>
          </p:cNvSpPr>
          <p:nvPr/>
        </p:nvSpPr>
        <p:spPr>
          <a:xfrm>
            <a:off x="1979712" y="116632"/>
            <a:ext cx="5040560" cy="120095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cs-CZ" sz="4800" dirty="0" smtClean="0"/>
              <a:t>Mapa biomů</a:t>
            </a:r>
            <a:endParaRPr lang="cs-CZ" sz="4800" dirty="0"/>
          </a:p>
        </p:txBody>
      </p:sp>
      <p:grpSp>
        <p:nvGrpSpPr>
          <p:cNvPr id="5" name="Skupina 4"/>
          <p:cNvGrpSpPr/>
          <p:nvPr/>
        </p:nvGrpSpPr>
        <p:grpSpPr>
          <a:xfrm>
            <a:off x="-36512" y="1412776"/>
            <a:ext cx="9145016" cy="4794369"/>
            <a:chOff x="-36512" y="1010895"/>
            <a:chExt cx="9145016" cy="4794369"/>
          </a:xfrm>
        </p:grpSpPr>
        <p:pic>
          <p:nvPicPr>
            <p:cNvPr id="6" name="Picture 2" descr="http://upload.wikimedia.org/wikipedia/commons/7/7b/Vegetation-no-legend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496" y="1010895"/>
              <a:ext cx="9073008" cy="479436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TextovéPole 6"/>
            <p:cNvSpPr txBox="1"/>
            <p:nvPr/>
          </p:nvSpPr>
          <p:spPr>
            <a:xfrm>
              <a:off x="-36512" y="5435932"/>
              <a:ext cx="74334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Obr. 1</a:t>
              </a:r>
              <a:endParaRPr lang="cs-CZ" dirty="0"/>
            </a:p>
          </p:txBody>
        </p:sp>
      </p:grpSp>
      <p:grpSp>
        <p:nvGrpSpPr>
          <p:cNvPr id="8" name="Skupina 7"/>
          <p:cNvGrpSpPr/>
          <p:nvPr/>
        </p:nvGrpSpPr>
        <p:grpSpPr>
          <a:xfrm>
            <a:off x="75253" y="5517232"/>
            <a:ext cx="8889235" cy="1296144"/>
            <a:chOff x="147261" y="5349115"/>
            <a:chExt cx="8889235" cy="1296144"/>
          </a:xfrm>
        </p:grpSpPr>
        <p:sp>
          <p:nvSpPr>
            <p:cNvPr id="9" name="Obdélník 8"/>
            <p:cNvSpPr/>
            <p:nvPr/>
          </p:nvSpPr>
          <p:spPr>
            <a:xfrm>
              <a:off x="1115616" y="5397023"/>
              <a:ext cx="7920880" cy="1200329"/>
            </a:xfrm>
            <a:prstGeom prst="rect">
              <a:avLst/>
            </a:prstGeom>
            <a:solidFill>
              <a:srgbClr val="FFC000"/>
            </a:solidFill>
            <a:ln w="38100">
              <a:solidFill>
                <a:schemeClr val="tx1"/>
              </a:solidFill>
            </a:ln>
          </p:spPr>
          <p:txBody>
            <a:bodyPr wrap="square">
              <a:spAutoFit/>
            </a:bodyPr>
            <a:lstStyle/>
            <a:p>
              <a:r>
                <a:rPr lang="cs-CZ" sz="3600" dirty="0" smtClean="0"/>
                <a:t>Jakou barvou jsou na mapě vyznačené</a:t>
              </a:r>
            </a:p>
            <a:p>
              <a:r>
                <a:rPr lang="cs-CZ" sz="3600" dirty="0" smtClean="0"/>
                <a:t>lesy mírného pásu?</a:t>
              </a:r>
            </a:p>
          </p:txBody>
        </p:sp>
        <p:sp>
          <p:nvSpPr>
            <p:cNvPr id="10" name="Šipka doprava 9"/>
            <p:cNvSpPr/>
            <p:nvPr/>
          </p:nvSpPr>
          <p:spPr>
            <a:xfrm>
              <a:off x="147261" y="5349115"/>
              <a:ext cx="792088" cy="1296144"/>
            </a:xfrm>
            <a:prstGeom prst="rightArrow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</p:spTree>
    <p:extLst>
      <p:ext uri="{BB962C8B-B14F-4D97-AF65-F5344CB8AC3E}">
        <p14:creationId xmlns:p14="http://schemas.microsoft.com/office/powerpoint/2010/main" val="5950975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87447" y="325105"/>
            <a:ext cx="6008889" cy="1015663"/>
          </a:xfrm>
          <a:prstGeom prst="rect">
            <a:avLst/>
          </a:prstGeom>
          <a:solidFill>
            <a:schemeClr val="accent3"/>
          </a:solidFill>
          <a:ln w="5715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just"/>
            <a:r>
              <a:rPr lang="cs-CZ" sz="6000" dirty="0" smtClean="0"/>
              <a:t>Lesy mírného pásu</a:t>
            </a:r>
            <a:endParaRPr lang="cs-CZ" sz="6000" dirty="0"/>
          </a:p>
        </p:txBody>
      </p:sp>
      <p:sp>
        <p:nvSpPr>
          <p:cNvPr id="3" name="Obdélník 2"/>
          <p:cNvSpPr/>
          <p:nvPr/>
        </p:nvSpPr>
        <p:spPr>
          <a:xfrm>
            <a:off x="251520" y="1631702"/>
            <a:ext cx="8568952" cy="1569660"/>
          </a:xfrm>
          <a:prstGeom prst="rect">
            <a:avLst/>
          </a:prstGeom>
          <a:solidFill>
            <a:schemeClr val="accent5">
              <a:lumMod val="60000"/>
              <a:lumOff val="40000"/>
              <a:alpha val="76000"/>
            </a:schemeClr>
          </a:solidFill>
          <a:ln w="5715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cs-CZ" sz="3200" b="1" u="sng" dirty="0" smtClean="0"/>
              <a:t>Podmínky:</a:t>
            </a:r>
            <a:r>
              <a:rPr lang="cs-CZ" sz="3200" dirty="0" smtClean="0"/>
              <a:t> mírný podnebný pás</a:t>
            </a:r>
          </a:p>
          <a:p>
            <a:r>
              <a:rPr lang="cs-CZ" sz="3200" dirty="0"/>
              <a:t>	</a:t>
            </a:r>
            <a:r>
              <a:rPr lang="cs-CZ" sz="3200" dirty="0" smtClean="0"/>
              <a:t>	 severní polokoule</a:t>
            </a:r>
          </a:p>
          <a:p>
            <a:r>
              <a:rPr lang="cs-CZ" sz="3200" dirty="0"/>
              <a:t>	</a:t>
            </a:r>
            <a:r>
              <a:rPr lang="cs-CZ" sz="3200" dirty="0" smtClean="0"/>
              <a:t>	 pravidelné střídání ročních období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3355602"/>
            <a:ext cx="3960440" cy="2951216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4572000" y="6237312"/>
            <a:ext cx="7433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3</a:t>
            </a:r>
            <a:endParaRPr lang="cs-CZ" dirty="0"/>
          </a:p>
        </p:txBody>
      </p:sp>
      <p:pic>
        <p:nvPicPr>
          <p:cNvPr id="1026" name="Picture 2" descr="http://upload.wikimedia.org/wikipedia/commons/c/c1/Conifer_forest_edit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320988"/>
            <a:ext cx="3960440" cy="2970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259904" y="6389712"/>
            <a:ext cx="7433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98165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87447" y="325105"/>
            <a:ext cx="6008889" cy="1015663"/>
          </a:xfrm>
          <a:prstGeom prst="rect">
            <a:avLst/>
          </a:prstGeom>
          <a:solidFill>
            <a:schemeClr val="accent3"/>
          </a:solidFill>
          <a:ln w="5715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just"/>
            <a:r>
              <a:rPr lang="cs-CZ" sz="6000" dirty="0" smtClean="0"/>
              <a:t>Lesy mírného pásu</a:t>
            </a:r>
            <a:endParaRPr lang="cs-CZ" sz="6000" dirty="0"/>
          </a:p>
        </p:txBody>
      </p:sp>
      <p:sp>
        <p:nvSpPr>
          <p:cNvPr id="3" name="Obdélník 2"/>
          <p:cNvSpPr/>
          <p:nvPr/>
        </p:nvSpPr>
        <p:spPr>
          <a:xfrm>
            <a:off x="323528" y="1620089"/>
            <a:ext cx="8618450" cy="1077218"/>
          </a:xfrm>
          <a:prstGeom prst="rect">
            <a:avLst/>
          </a:prstGeom>
          <a:solidFill>
            <a:schemeClr val="accent6">
              <a:lumMod val="75000"/>
            </a:schemeClr>
          </a:solidFill>
          <a:ln w="28575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cs-CZ" sz="3200" b="1" u="sng" dirty="0" smtClean="0"/>
              <a:t>Vegetace:</a:t>
            </a:r>
            <a:r>
              <a:rPr lang="cs-CZ" sz="3200" dirty="0" smtClean="0"/>
              <a:t> původní: buk, dub, smrk, jedle, borovice</a:t>
            </a:r>
          </a:p>
          <a:p>
            <a:r>
              <a:rPr lang="cs-CZ" sz="3200" dirty="0"/>
              <a:t>	</a:t>
            </a:r>
            <a:r>
              <a:rPr lang="cs-CZ" sz="3200" dirty="0" smtClean="0"/>
              <a:t>	nyní na mnoha místech </a:t>
            </a:r>
            <a:r>
              <a:rPr lang="cs-CZ" sz="3200" i="1" dirty="0" smtClean="0"/>
              <a:t>monokultury</a:t>
            </a:r>
          </a:p>
        </p:txBody>
      </p:sp>
      <p:grpSp>
        <p:nvGrpSpPr>
          <p:cNvPr id="6" name="Skupina 5"/>
          <p:cNvGrpSpPr/>
          <p:nvPr/>
        </p:nvGrpSpPr>
        <p:grpSpPr>
          <a:xfrm>
            <a:off x="35496" y="2852936"/>
            <a:ext cx="2943314" cy="3888432"/>
            <a:chOff x="251520" y="2852936"/>
            <a:chExt cx="2943314" cy="3888432"/>
          </a:xfrm>
        </p:grpSpPr>
        <p:pic>
          <p:nvPicPr>
            <p:cNvPr id="4" name="Obrázek 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1179" y="2852936"/>
              <a:ext cx="2873655" cy="3844078"/>
            </a:xfrm>
            <a:prstGeom prst="rect">
              <a:avLst/>
            </a:prstGeom>
          </p:spPr>
        </p:pic>
        <p:sp>
          <p:nvSpPr>
            <p:cNvPr id="5" name="TextovéPole 4"/>
            <p:cNvSpPr txBox="1"/>
            <p:nvPr/>
          </p:nvSpPr>
          <p:spPr>
            <a:xfrm>
              <a:off x="251520" y="6372036"/>
              <a:ext cx="74334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>
                  <a:solidFill>
                    <a:schemeClr val="bg1"/>
                  </a:solidFill>
                </a:rPr>
                <a:t>Obr. 4</a:t>
              </a:r>
              <a:endParaRPr lang="cs-CZ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9" name="Skupina 8"/>
          <p:cNvGrpSpPr/>
          <p:nvPr/>
        </p:nvGrpSpPr>
        <p:grpSpPr>
          <a:xfrm>
            <a:off x="3059832" y="2852936"/>
            <a:ext cx="3117555" cy="3888432"/>
            <a:chOff x="3419872" y="2852936"/>
            <a:chExt cx="3117555" cy="3888432"/>
          </a:xfrm>
        </p:grpSpPr>
        <p:pic>
          <p:nvPicPr>
            <p:cNvPr id="7" name="Obrázek 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51879" y="2852936"/>
              <a:ext cx="3085548" cy="3844078"/>
            </a:xfrm>
            <a:prstGeom prst="rect">
              <a:avLst/>
            </a:prstGeom>
          </p:spPr>
        </p:pic>
        <p:sp>
          <p:nvSpPr>
            <p:cNvPr id="8" name="TextovéPole 7"/>
            <p:cNvSpPr txBox="1"/>
            <p:nvPr/>
          </p:nvSpPr>
          <p:spPr>
            <a:xfrm>
              <a:off x="3419872" y="6372036"/>
              <a:ext cx="74334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Obr. 5</a:t>
              </a:r>
              <a:endParaRPr lang="cs-CZ" dirty="0"/>
            </a:p>
          </p:txBody>
        </p:sp>
      </p:grpSp>
      <p:grpSp>
        <p:nvGrpSpPr>
          <p:cNvPr id="12" name="Skupina 11"/>
          <p:cNvGrpSpPr/>
          <p:nvPr/>
        </p:nvGrpSpPr>
        <p:grpSpPr>
          <a:xfrm>
            <a:off x="6228184" y="2852936"/>
            <a:ext cx="2804572" cy="3888432"/>
            <a:chOff x="6228184" y="2852936"/>
            <a:chExt cx="2804572" cy="3888432"/>
          </a:xfrm>
        </p:grpSpPr>
        <p:pic>
          <p:nvPicPr>
            <p:cNvPr id="10" name="Obrázek 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28184" y="2852936"/>
              <a:ext cx="2804572" cy="3844078"/>
            </a:xfrm>
            <a:prstGeom prst="rect">
              <a:avLst/>
            </a:prstGeom>
          </p:spPr>
        </p:pic>
        <p:sp>
          <p:nvSpPr>
            <p:cNvPr id="11" name="TextovéPole 10"/>
            <p:cNvSpPr txBox="1"/>
            <p:nvPr/>
          </p:nvSpPr>
          <p:spPr>
            <a:xfrm>
              <a:off x="6276927" y="6372036"/>
              <a:ext cx="74334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>
                  <a:solidFill>
                    <a:schemeClr val="bg1"/>
                  </a:solidFill>
                </a:rPr>
                <a:t>Obr. 6</a:t>
              </a:r>
              <a:endParaRPr lang="cs-CZ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275784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87447" y="325105"/>
            <a:ext cx="6008889" cy="1015663"/>
          </a:xfrm>
          <a:prstGeom prst="rect">
            <a:avLst/>
          </a:prstGeom>
          <a:solidFill>
            <a:schemeClr val="accent3"/>
          </a:solidFill>
          <a:ln w="5715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just"/>
            <a:r>
              <a:rPr lang="cs-CZ" sz="6000" dirty="0" smtClean="0"/>
              <a:t>Lesy mírného pásu</a:t>
            </a:r>
            <a:endParaRPr lang="cs-CZ" sz="6000" dirty="0"/>
          </a:p>
        </p:txBody>
      </p:sp>
      <p:sp>
        <p:nvSpPr>
          <p:cNvPr id="3" name="Obdélník 2"/>
          <p:cNvSpPr/>
          <p:nvPr/>
        </p:nvSpPr>
        <p:spPr>
          <a:xfrm>
            <a:off x="208037" y="1628800"/>
            <a:ext cx="7955832" cy="584775"/>
          </a:xfrm>
          <a:prstGeom prst="rect">
            <a:avLst/>
          </a:prstGeom>
          <a:solidFill>
            <a:schemeClr val="accent6">
              <a:lumMod val="75000"/>
            </a:schemeClr>
          </a:solidFill>
          <a:ln w="28575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cs-CZ" sz="3200" b="1" u="sng" dirty="0" smtClean="0"/>
              <a:t>Živočichové:</a:t>
            </a:r>
            <a:r>
              <a:rPr lang="cs-CZ" sz="3200" dirty="0" smtClean="0"/>
              <a:t> jelen, srnec, liška, jezevec, atd. … </a:t>
            </a:r>
          </a:p>
        </p:txBody>
      </p:sp>
      <p:grpSp>
        <p:nvGrpSpPr>
          <p:cNvPr id="6" name="Skupina 5"/>
          <p:cNvGrpSpPr/>
          <p:nvPr/>
        </p:nvGrpSpPr>
        <p:grpSpPr>
          <a:xfrm>
            <a:off x="251520" y="2418771"/>
            <a:ext cx="4824536" cy="4322597"/>
            <a:chOff x="323528" y="2356055"/>
            <a:chExt cx="4824536" cy="4322597"/>
          </a:xfrm>
        </p:grpSpPr>
        <p:pic>
          <p:nvPicPr>
            <p:cNvPr id="1026" name="Picture 2" descr="http://upload.wikimedia.org/wikipedia/commons/0/06/Red_Deer_Stag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536" y="2356055"/>
              <a:ext cx="4752528" cy="399994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" name="TextovéPole 4"/>
            <p:cNvSpPr txBox="1"/>
            <p:nvPr/>
          </p:nvSpPr>
          <p:spPr>
            <a:xfrm>
              <a:off x="323528" y="6309320"/>
              <a:ext cx="74334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Obr. 7</a:t>
              </a:r>
              <a:endParaRPr lang="cs-CZ" dirty="0"/>
            </a:p>
          </p:txBody>
        </p:sp>
      </p:grpSp>
    </p:spTree>
    <p:extLst>
      <p:ext uri="{BB962C8B-B14F-4D97-AF65-F5344CB8AC3E}">
        <p14:creationId xmlns:p14="http://schemas.microsoft.com/office/powerpoint/2010/main" val="28493670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55776" y="325105"/>
            <a:ext cx="4032447" cy="1015663"/>
          </a:xfrm>
          <a:prstGeom prst="rect">
            <a:avLst/>
          </a:prstGeom>
          <a:solidFill>
            <a:schemeClr val="accent3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6000" dirty="0" smtClean="0"/>
              <a:t>Opakování</a:t>
            </a:r>
            <a:endParaRPr lang="cs-CZ" sz="6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29698" y="1486525"/>
            <a:ext cx="4730334" cy="646331"/>
          </a:xfrm>
          <a:prstGeom prst="rect">
            <a:avLst/>
          </a:prstGeom>
          <a:solidFill>
            <a:schemeClr val="accent6">
              <a:lumMod val="75000"/>
            </a:schemeClr>
          </a:solidFill>
          <a:ln w="3810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600" dirty="0" smtClean="0"/>
              <a:t>Přiřaď související pojmy:</a:t>
            </a:r>
            <a:endParaRPr lang="cs-CZ" sz="36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107504" y="2268161"/>
            <a:ext cx="8712968" cy="58477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Lesy mírného pásu 		Stepi 		Savany</a:t>
            </a:r>
            <a:endParaRPr lang="cs-CZ" sz="32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215516" y="3140968"/>
            <a:ext cx="8496944" cy="3570208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700" dirty="0" smtClean="0">
                <a:solidFill>
                  <a:srgbClr val="FF0000"/>
                </a:solidFill>
              </a:rPr>
              <a:t>mírný podnebný pás</a:t>
            </a:r>
            <a:r>
              <a:rPr lang="cs-CZ" sz="2700" dirty="0" smtClean="0"/>
              <a:t>	 </a:t>
            </a:r>
            <a:r>
              <a:rPr lang="cs-CZ" sz="2700" dirty="0" smtClean="0">
                <a:solidFill>
                  <a:schemeClr val="accent5">
                    <a:lumMod val="50000"/>
                  </a:schemeClr>
                </a:solidFill>
              </a:rPr>
              <a:t>horké léto, chladná zima	</a:t>
            </a:r>
            <a:r>
              <a:rPr lang="cs-CZ" sz="2700" dirty="0" smtClean="0">
                <a:solidFill>
                  <a:schemeClr val="bg2">
                    <a:lumMod val="25000"/>
                  </a:schemeClr>
                </a:solidFill>
              </a:rPr>
              <a:t>koala</a:t>
            </a:r>
          </a:p>
          <a:p>
            <a:pPr algn="ctr"/>
            <a:r>
              <a:rPr lang="cs-CZ" sz="2700" dirty="0" smtClean="0">
                <a:solidFill>
                  <a:schemeClr val="accent4">
                    <a:lumMod val="50000"/>
                  </a:schemeClr>
                </a:solidFill>
              </a:rPr>
              <a:t>mírný </a:t>
            </a:r>
            <a:r>
              <a:rPr lang="cs-CZ" sz="2700" dirty="0">
                <a:solidFill>
                  <a:schemeClr val="accent4">
                    <a:lumMod val="50000"/>
                  </a:schemeClr>
                </a:solidFill>
              </a:rPr>
              <a:t>podnebný </a:t>
            </a:r>
            <a:r>
              <a:rPr lang="cs-CZ" sz="2700" dirty="0" smtClean="0">
                <a:solidFill>
                  <a:schemeClr val="accent4">
                    <a:lumMod val="50000"/>
                  </a:schemeClr>
                </a:solidFill>
              </a:rPr>
              <a:t>pás</a:t>
            </a:r>
            <a:r>
              <a:rPr lang="cs-CZ" sz="2700" dirty="0" smtClean="0"/>
              <a:t>	</a:t>
            </a:r>
            <a:r>
              <a:rPr lang="cs-CZ" sz="2700" dirty="0" smtClean="0">
                <a:solidFill>
                  <a:schemeClr val="accent6">
                    <a:lumMod val="50000"/>
                  </a:schemeClr>
                </a:solidFill>
              </a:rPr>
              <a:t>nosorožec </a:t>
            </a:r>
            <a:r>
              <a:rPr lang="cs-CZ" sz="2700" dirty="0" smtClean="0">
                <a:solidFill>
                  <a:schemeClr val="bg2">
                    <a:lumMod val="10000"/>
                  </a:schemeClr>
                </a:solidFill>
              </a:rPr>
              <a:t>málo srážek  </a:t>
            </a:r>
          </a:p>
          <a:p>
            <a:pPr algn="ctr"/>
            <a:r>
              <a:rPr lang="cs-CZ" sz="2700" dirty="0" smtClean="0">
                <a:solidFill>
                  <a:srgbClr val="0070C0"/>
                </a:solidFill>
              </a:rPr>
              <a:t>období dešťů a sucha</a:t>
            </a:r>
            <a:endParaRPr lang="cs-CZ" sz="2700" dirty="0">
              <a:solidFill>
                <a:srgbClr val="0070C0"/>
              </a:solidFill>
            </a:endParaRPr>
          </a:p>
          <a:p>
            <a:pPr algn="ctr"/>
            <a:r>
              <a:rPr lang="cs-CZ" sz="2700" dirty="0" smtClean="0">
                <a:solidFill>
                  <a:schemeClr val="accent6">
                    <a:lumMod val="50000"/>
                  </a:schemeClr>
                </a:solidFill>
              </a:rPr>
              <a:t>střídání ročních období   </a:t>
            </a:r>
            <a:r>
              <a:rPr lang="cs-CZ" sz="2700" dirty="0" smtClean="0">
                <a:solidFill>
                  <a:schemeClr val="accent3">
                    <a:lumMod val="50000"/>
                  </a:schemeClr>
                </a:solidFill>
              </a:rPr>
              <a:t>bizon</a:t>
            </a:r>
            <a:r>
              <a:rPr lang="cs-CZ" sz="2700" dirty="0"/>
              <a:t> </a:t>
            </a:r>
            <a:r>
              <a:rPr lang="cs-CZ" sz="2700" dirty="0" smtClean="0"/>
              <a:t>  </a:t>
            </a:r>
            <a:r>
              <a:rPr lang="cs-CZ" sz="2700" dirty="0" smtClean="0">
                <a:solidFill>
                  <a:srgbClr val="FF0000"/>
                </a:solidFill>
              </a:rPr>
              <a:t>úrodné půdy	</a:t>
            </a:r>
            <a:r>
              <a:rPr lang="cs-CZ" sz="2700" dirty="0" smtClean="0">
                <a:solidFill>
                  <a:srgbClr val="002060"/>
                </a:solidFill>
              </a:rPr>
              <a:t>prérie</a:t>
            </a:r>
            <a:endParaRPr lang="cs-CZ" sz="2700" dirty="0">
              <a:solidFill>
                <a:srgbClr val="002060"/>
              </a:solidFill>
            </a:endParaRPr>
          </a:p>
          <a:p>
            <a:pPr algn="ctr"/>
            <a:r>
              <a:rPr lang="cs-CZ" sz="2700" dirty="0" smtClean="0">
                <a:solidFill>
                  <a:schemeClr val="tx2"/>
                </a:solidFill>
              </a:rPr>
              <a:t>lesní monokultury	</a:t>
            </a:r>
            <a:r>
              <a:rPr lang="cs-CZ" sz="27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psoun </a:t>
            </a:r>
            <a:r>
              <a:rPr lang="cs-CZ" sz="2700" dirty="0" smtClean="0">
                <a:solidFill>
                  <a:schemeClr val="tx2"/>
                </a:solidFill>
              </a:rPr>
              <a:t>  </a:t>
            </a:r>
            <a:r>
              <a:rPr lang="cs-CZ" sz="2700" dirty="0" smtClean="0">
                <a:solidFill>
                  <a:schemeClr val="accent2">
                    <a:lumMod val="50000"/>
                  </a:schemeClr>
                </a:solidFill>
              </a:rPr>
              <a:t>tropický a subtropický pás	</a:t>
            </a:r>
          </a:p>
          <a:p>
            <a:pPr algn="ctr"/>
            <a:r>
              <a:rPr lang="cs-CZ" sz="2700" dirty="0">
                <a:solidFill>
                  <a:schemeClr val="accent2">
                    <a:lumMod val="50000"/>
                  </a:schemeClr>
                </a:solidFill>
              </a:rPr>
              <a:t>p</a:t>
            </a:r>
            <a:r>
              <a:rPr lang="cs-CZ" sz="2700" dirty="0" smtClean="0">
                <a:solidFill>
                  <a:schemeClr val="accent2">
                    <a:lumMod val="50000"/>
                  </a:schemeClr>
                </a:solidFill>
              </a:rPr>
              <a:t>ampy	   </a:t>
            </a:r>
            <a:r>
              <a:rPr lang="cs-CZ" sz="2700" dirty="0" smtClean="0">
                <a:solidFill>
                  <a:schemeClr val="accent4">
                    <a:lumMod val="75000"/>
                  </a:schemeClr>
                </a:solidFill>
              </a:rPr>
              <a:t>sajga</a:t>
            </a:r>
            <a:r>
              <a:rPr lang="cs-CZ" sz="2700" dirty="0" smtClean="0">
                <a:solidFill>
                  <a:schemeClr val="accent2">
                    <a:lumMod val="50000"/>
                  </a:schemeClr>
                </a:solidFill>
              </a:rPr>
              <a:t>	</a:t>
            </a:r>
            <a:endParaRPr lang="cs-CZ" sz="2700" dirty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cs-CZ" sz="2800" dirty="0" smtClean="0"/>
              <a:t>	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92268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55776" y="325105"/>
            <a:ext cx="4032447" cy="1015663"/>
          </a:xfrm>
          <a:prstGeom prst="rect">
            <a:avLst/>
          </a:prstGeom>
          <a:solidFill>
            <a:schemeClr val="accent3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6000" dirty="0" smtClean="0"/>
              <a:t>Opakování</a:t>
            </a:r>
            <a:endParaRPr lang="cs-CZ" sz="6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29698" y="1486525"/>
            <a:ext cx="4730334" cy="646331"/>
          </a:xfrm>
          <a:prstGeom prst="rect">
            <a:avLst/>
          </a:prstGeom>
          <a:solidFill>
            <a:schemeClr val="accent6">
              <a:lumMod val="75000"/>
            </a:schemeClr>
          </a:solidFill>
          <a:ln w="3810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600" dirty="0" smtClean="0"/>
              <a:t>Přiřaď související pojmy:</a:t>
            </a:r>
            <a:endParaRPr lang="cs-CZ" sz="36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07504" y="2268161"/>
            <a:ext cx="8712968" cy="58477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Lesy mírného pásu 		Stepi 		Savany</a:t>
            </a:r>
            <a:endParaRPr lang="cs-CZ" sz="3200" dirty="0"/>
          </a:p>
        </p:txBody>
      </p:sp>
      <p:sp>
        <p:nvSpPr>
          <p:cNvPr id="5" name="Obdélník 4"/>
          <p:cNvSpPr/>
          <p:nvPr/>
        </p:nvSpPr>
        <p:spPr>
          <a:xfrm>
            <a:off x="129698" y="3059668"/>
            <a:ext cx="31561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>
                <a:solidFill>
                  <a:srgbClr val="FF0000"/>
                </a:solidFill>
              </a:rPr>
              <a:t>mírný podnebný pás</a:t>
            </a:r>
            <a:endParaRPr lang="cs-CZ" sz="2800" dirty="0"/>
          </a:p>
        </p:txBody>
      </p:sp>
      <p:sp>
        <p:nvSpPr>
          <p:cNvPr id="6" name="Obdélník 5"/>
          <p:cNvSpPr/>
          <p:nvPr/>
        </p:nvSpPr>
        <p:spPr>
          <a:xfrm>
            <a:off x="3375357" y="3052571"/>
            <a:ext cx="373589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>
                <a:solidFill>
                  <a:schemeClr val="accent5">
                    <a:lumMod val="50000"/>
                  </a:schemeClr>
                </a:solidFill>
              </a:rPr>
              <a:t>horké léto, chladná zima</a:t>
            </a:r>
            <a:endParaRPr lang="cs-CZ" sz="2800" dirty="0"/>
          </a:p>
        </p:txBody>
      </p:sp>
      <p:sp>
        <p:nvSpPr>
          <p:cNvPr id="7" name="Obdélník 6"/>
          <p:cNvSpPr/>
          <p:nvPr/>
        </p:nvSpPr>
        <p:spPr>
          <a:xfrm>
            <a:off x="7387849" y="3070263"/>
            <a:ext cx="95000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2800" dirty="0">
                <a:solidFill>
                  <a:schemeClr val="bg2">
                    <a:lumMod val="25000"/>
                  </a:schemeClr>
                </a:solidFill>
              </a:rPr>
              <a:t>koala</a:t>
            </a:r>
          </a:p>
        </p:txBody>
      </p:sp>
      <p:sp>
        <p:nvSpPr>
          <p:cNvPr id="8" name="Obdélník 7"/>
          <p:cNvSpPr/>
          <p:nvPr/>
        </p:nvSpPr>
        <p:spPr>
          <a:xfrm>
            <a:off x="3995936" y="3492105"/>
            <a:ext cx="31561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>
                <a:solidFill>
                  <a:schemeClr val="accent4">
                    <a:lumMod val="50000"/>
                  </a:schemeClr>
                </a:solidFill>
              </a:rPr>
              <a:t>mírný podnebný pás</a:t>
            </a:r>
            <a:endParaRPr lang="cs-CZ" sz="2800" dirty="0"/>
          </a:p>
        </p:txBody>
      </p:sp>
      <p:sp>
        <p:nvSpPr>
          <p:cNvPr id="9" name="Obdélník 8"/>
          <p:cNvSpPr/>
          <p:nvPr/>
        </p:nvSpPr>
        <p:spPr>
          <a:xfrm>
            <a:off x="7211030" y="3625860"/>
            <a:ext cx="174182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>
                <a:solidFill>
                  <a:schemeClr val="accent6">
                    <a:lumMod val="50000"/>
                  </a:schemeClr>
                </a:solidFill>
              </a:rPr>
              <a:t>nosorožec </a:t>
            </a:r>
            <a:endParaRPr lang="cs-CZ" sz="2800" dirty="0"/>
          </a:p>
        </p:txBody>
      </p:sp>
      <p:sp>
        <p:nvSpPr>
          <p:cNvPr id="10" name="Obdélník 9"/>
          <p:cNvSpPr/>
          <p:nvPr/>
        </p:nvSpPr>
        <p:spPr>
          <a:xfrm>
            <a:off x="3995936" y="4077072"/>
            <a:ext cx="206396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2800" dirty="0">
                <a:solidFill>
                  <a:schemeClr val="bg2">
                    <a:lumMod val="10000"/>
                  </a:schemeClr>
                </a:solidFill>
              </a:rPr>
              <a:t>málo srážek  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6640015" y="4203085"/>
            <a:ext cx="2445670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2800" dirty="0">
                <a:solidFill>
                  <a:srgbClr val="0070C0"/>
                </a:solidFill>
              </a:rPr>
              <a:t>období dešťů a </a:t>
            </a:r>
            <a:endParaRPr lang="cs-CZ" sz="2800" dirty="0" smtClean="0">
              <a:solidFill>
                <a:srgbClr val="0070C0"/>
              </a:solidFill>
            </a:endParaRPr>
          </a:p>
          <a:p>
            <a:pPr algn="ctr"/>
            <a:r>
              <a:rPr lang="cs-CZ" sz="2800" dirty="0" smtClean="0">
                <a:solidFill>
                  <a:srgbClr val="0070C0"/>
                </a:solidFill>
              </a:rPr>
              <a:t>sucha</a:t>
            </a:r>
            <a:endParaRPr lang="cs-CZ" sz="2800" dirty="0">
              <a:solidFill>
                <a:srgbClr val="0070C0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107504" y="3717032"/>
            <a:ext cx="362612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>
                <a:solidFill>
                  <a:schemeClr val="accent6">
                    <a:lumMod val="50000"/>
                  </a:schemeClr>
                </a:solidFill>
              </a:rPr>
              <a:t>střídání ročních období </a:t>
            </a:r>
            <a:endParaRPr lang="cs-CZ" sz="2800" dirty="0"/>
          </a:p>
        </p:txBody>
      </p:sp>
      <p:sp>
        <p:nvSpPr>
          <p:cNvPr id="13" name="Obdélník 12"/>
          <p:cNvSpPr/>
          <p:nvPr/>
        </p:nvSpPr>
        <p:spPr>
          <a:xfrm>
            <a:off x="4321731" y="4510651"/>
            <a:ext cx="96706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>
                <a:solidFill>
                  <a:schemeClr val="accent3">
                    <a:lumMod val="50000"/>
                  </a:schemeClr>
                </a:solidFill>
              </a:rPr>
              <a:t>bizon</a:t>
            </a:r>
            <a:endParaRPr lang="cs-CZ" sz="2800" dirty="0"/>
          </a:p>
        </p:txBody>
      </p:sp>
      <p:sp>
        <p:nvSpPr>
          <p:cNvPr id="14" name="Obdélník 13"/>
          <p:cNvSpPr/>
          <p:nvPr/>
        </p:nvSpPr>
        <p:spPr>
          <a:xfrm>
            <a:off x="4106576" y="5013176"/>
            <a:ext cx="204960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>
                <a:solidFill>
                  <a:srgbClr val="FF0000"/>
                </a:solidFill>
              </a:rPr>
              <a:t>úrodné půdy</a:t>
            </a:r>
            <a:endParaRPr lang="cs-CZ" sz="2800" dirty="0"/>
          </a:p>
        </p:txBody>
      </p:sp>
      <p:sp>
        <p:nvSpPr>
          <p:cNvPr id="15" name="Obdélník 14"/>
          <p:cNvSpPr/>
          <p:nvPr/>
        </p:nvSpPr>
        <p:spPr>
          <a:xfrm>
            <a:off x="4427984" y="5407124"/>
            <a:ext cx="10567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2800" dirty="0">
                <a:solidFill>
                  <a:srgbClr val="002060"/>
                </a:solidFill>
              </a:rPr>
              <a:t>prérie</a:t>
            </a:r>
          </a:p>
        </p:txBody>
      </p:sp>
      <p:sp>
        <p:nvSpPr>
          <p:cNvPr id="16" name="Obdélník 15"/>
          <p:cNvSpPr/>
          <p:nvPr/>
        </p:nvSpPr>
        <p:spPr>
          <a:xfrm>
            <a:off x="323528" y="4209592"/>
            <a:ext cx="282038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>
                <a:solidFill>
                  <a:schemeClr val="tx2"/>
                </a:solidFill>
              </a:rPr>
              <a:t>lesní monokultury</a:t>
            </a:r>
            <a:endParaRPr lang="cs-CZ" sz="2800" dirty="0"/>
          </a:p>
        </p:txBody>
      </p:sp>
      <p:sp>
        <p:nvSpPr>
          <p:cNvPr id="17" name="Obdélník 16"/>
          <p:cNvSpPr/>
          <p:nvPr/>
        </p:nvSpPr>
        <p:spPr>
          <a:xfrm>
            <a:off x="4422594" y="5749556"/>
            <a:ext cx="108061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psoun</a:t>
            </a:r>
            <a:endParaRPr lang="cs-CZ" sz="2800" dirty="0"/>
          </a:p>
        </p:txBody>
      </p:sp>
      <p:sp>
        <p:nvSpPr>
          <p:cNvPr id="18" name="Obdélník 17"/>
          <p:cNvSpPr/>
          <p:nvPr/>
        </p:nvSpPr>
        <p:spPr>
          <a:xfrm>
            <a:off x="6645329" y="5211197"/>
            <a:ext cx="2463175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>
                <a:solidFill>
                  <a:schemeClr val="accent2">
                    <a:lumMod val="50000"/>
                  </a:schemeClr>
                </a:solidFill>
              </a:rPr>
              <a:t>tropický a </a:t>
            </a:r>
            <a:endParaRPr lang="cs-CZ" sz="2800" dirty="0" smtClean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cs-CZ" sz="2800" dirty="0" smtClean="0">
                <a:solidFill>
                  <a:schemeClr val="accent2">
                    <a:lumMod val="50000"/>
                  </a:schemeClr>
                </a:solidFill>
              </a:rPr>
              <a:t>subtropický </a:t>
            </a:r>
            <a:r>
              <a:rPr lang="cs-CZ" sz="2800" dirty="0">
                <a:solidFill>
                  <a:schemeClr val="accent2">
                    <a:lumMod val="50000"/>
                  </a:schemeClr>
                </a:solidFill>
              </a:rPr>
              <a:t>pás</a:t>
            </a:r>
            <a:endParaRPr lang="cs-CZ" sz="2800" dirty="0"/>
          </a:p>
        </p:txBody>
      </p:sp>
      <p:sp>
        <p:nvSpPr>
          <p:cNvPr id="19" name="Obdélník 18"/>
          <p:cNvSpPr/>
          <p:nvPr/>
        </p:nvSpPr>
        <p:spPr>
          <a:xfrm>
            <a:off x="4303142" y="6192485"/>
            <a:ext cx="118160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>
                <a:solidFill>
                  <a:schemeClr val="accent2">
                    <a:lumMod val="50000"/>
                  </a:schemeClr>
                </a:solidFill>
              </a:rPr>
              <a:t>pampy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640953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79512" y="188640"/>
            <a:ext cx="9113392" cy="288540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dirty="0" err="1" smtClean="0"/>
              <a:t>Zdroje</a:t>
            </a:r>
            <a:r>
              <a:rPr lang="en-US" sz="3600" dirty="0" smtClean="0"/>
              <a:t> </a:t>
            </a:r>
            <a:r>
              <a:rPr lang="en-US" sz="3600" dirty="0" err="1" smtClean="0"/>
              <a:t>obr</a:t>
            </a:r>
            <a:r>
              <a:rPr lang="cs-CZ" sz="3600" dirty="0" err="1" smtClean="0"/>
              <a:t>ázků</a:t>
            </a:r>
            <a:r>
              <a:rPr lang="cs-CZ" sz="3600" dirty="0" smtClean="0"/>
              <a:t>:</a:t>
            </a:r>
          </a:p>
          <a:p>
            <a:r>
              <a:rPr lang="pl-PL" sz="1050" dirty="0" smtClean="0"/>
              <a:t>Obr. 1: </a:t>
            </a:r>
            <a:r>
              <a:rPr lang="cs-CZ" sz="1050" dirty="0" smtClean="0"/>
              <a:t>PORSE, Sten. </a:t>
            </a:r>
            <a:r>
              <a:rPr lang="cs-CZ" sz="1050" i="1" dirty="0" smtClean="0"/>
              <a:t>Wikipedia.cz</a:t>
            </a:r>
            <a:r>
              <a:rPr lang="cs-CZ" sz="1050" dirty="0" smtClean="0"/>
              <a:t> [online]. [cit. </a:t>
            </a:r>
            <a:r>
              <a:rPr lang="cs-CZ" sz="1050" dirty="0" smtClean="0"/>
              <a:t>10.12.2012]. </a:t>
            </a:r>
            <a:r>
              <a:rPr lang="cs-CZ" sz="1050" dirty="0" smtClean="0"/>
              <a:t>Dostupný na WWW: </a:t>
            </a:r>
            <a:r>
              <a:rPr lang="cs-CZ" sz="1050" dirty="0" smtClean="0">
                <a:hlinkClick r:id="rId2"/>
              </a:rPr>
              <a:t>http://upload.wikimedia.org/wikipedia/commons/7/7b/Vegetation-no-legend.PNG</a:t>
            </a:r>
            <a:endParaRPr lang="cs-CZ" sz="1050" dirty="0" smtClean="0"/>
          </a:p>
          <a:p>
            <a:r>
              <a:rPr lang="cs-CZ" sz="1050" dirty="0" smtClean="0"/>
              <a:t>Obr. 2: </a:t>
            </a:r>
            <a:r>
              <a:rPr lang="cs-CZ" sz="1050" dirty="0"/>
              <a:t>ROLANDS, </a:t>
            </a:r>
            <a:r>
              <a:rPr lang="cs-CZ" sz="1050" dirty="0" err="1"/>
              <a:t>Lielais</a:t>
            </a:r>
            <a:r>
              <a:rPr lang="cs-CZ" sz="1050" dirty="0"/>
              <a:t>. </a:t>
            </a:r>
            <a:r>
              <a:rPr lang="cs-CZ" sz="1050" i="1" dirty="0"/>
              <a:t>Wikipedia.cz</a:t>
            </a:r>
            <a:r>
              <a:rPr lang="cs-CZ" sz="1050" dirty="0"/>
              <a:t> [online]. [cit. </a:t>
            </a:r>
            <a:r>
              <a:rPr lang="cs-CZ" sz="1050" dirty="0"/>
              <a:t>10.12.2012]. </a:t>
            </a:r>
            <a:r>
              <a:rPr lang="cs-CZ" sz="1050" dirty="0"/>
              <a:t>Dostupný na WWW: </a:t>
            </a:r>
            <a:r>
              <a:rPr lang="cs-CZ" sz="1050" dirty="0">
                <a:hlinkClick r:id="rId3"/>
              </a:rPr>
              <a:t>http://</a:t>
            </a:r>
            <a:r>
              <a:rPr lang="cs-CZ" sz="1050" dirty="0" smtClean="0">
                <a:hlinkClick r:id="rId3"/>
              </a:rPr>
              <a:t>cs.wikipedia.org/wiki/Soubor:Forest_in_Sigulda_Latvia.jpg</a:t>
            </a:r>
            <a:endParaRPr lang="cs-CZ" sz="1050" dirty="0" smtClean="0"/>
          </a:p>
          <a:p>
            <a:r>
              <a:rPr lang="cs-CZ" sz="1050" dirty="0" smtClean="0"/>
              <a:t>Obr. 3: </a:t>
            </a:r>
            <a:r>
              <a:rPr lang="pt-BR" sz="1050" dirty="0"/>
              <a:t>GUINTHER, Eric. </a:t>
            </a:r>
            <a:r>
              <a:rPr lang="pt-BR" sz="1050" i="1" dirty="0"/>
              <a:t>Wikipedia.cz</a:t>
            </a:r>
            <a:r>
              <a:rPr lang="pt-BR" sz="1050" dirty="0"/>
              <a:t> [online]. [cit. </a:t>
            </a:r>
            <a:r>
              <a:rPr lang="cs-CZ" sz="1050" dirty="0"/>
              <a:t>10.12.2012</a:t>
            </a:r>
            <a:r>
              <a:rPr lang="pt-BR" sz="1050" dirty="0" smtClean="0"/>
              <a:t>]. </a:t>
            </a:r>
            <a:r>
              <a:rPr lang="pt-BR" sz="1050" dirty="0"/>
              <a:t>Dostupný na WWW: </a:t>
            </a:r>
            <a:r>
              <a:rPr lang="pt-BR" sz="1050" dirty="0">
                <a:hlinkClick r:id="rId4"/>
              </a:rPr>
              <a:t>http://</a:t>
            </a:r>
            <a:r>
              <a:rPr lang="pt-BR" sz="1050" dirty="0" smtClean="0">
                <a:hlinkClick r:id="rId4"/>
              </a:rPr>
              <a:t>cs.wikipedia.org/wiki/Soubor:Conifer_forest_edit.jpg</a:t>
            </a:r>
            <a:endParaRPr lang="cs-CZ" sz="1050" dirty="0" smtClean="0"/>
          </a:p>
          <a:p>
            <a:r>
              <a:rPr lang="cs-CZ" sz="1050" dirty="0" smtClean="0"/>
              <a:t>Obr. 4: </a:t>
            </a:r>
            <a:r>
              <a:rPr lang="cs-CZ" sz="1050" dirty="0"/>
              <a:t>AUTOR NEUVEDEN. </a:t>
            </a:r>
            <a:r>
              <a:rPr lang="cs-CZ" sz="1050" i="1" dirty="0"/>
              <a:t>Wikipedia.cz</a:t>
            </a:r>
            <a:r>
              <a:rPr lang="cs-CZ" sz="1050" dirty="0"/>
              <a:t> [online]. [cit. </a:t>
            </a:r>
            <a:r>
              <a:rPr lang="cs-CZ" sz="1050" dirty="0"/>
              <a:t>10.12.2012]. </a:t>
            </a:r>
            <a:r>
              <a:rPr lang="cs-CZ" sz="1050" dirty="0"/>
              <a:t>Dostupný na WWW: </a:t>
            </a:r>
            <a:r>
              <a:rPr lang="cs-CZ" sz="1050" dirty="0">
                <a:hlinkClick r:id="rId5"/>
              </a:rPr>
              <a:t>http://</a:t>
            </a:r>
            <a:r>
              <a:rPr lang="cs-CZ" sz="1050" dirty="0" smtClean="0">
                <a:hlinkClick r:id="rId5"/>
              </a:rPr>
              <a:t>cs.wikipedia.org/wiki/Soubor:Buchenwald_1.jpg</a:t>
            </a:r>
            <a:endParaRPr lang="cs-CZ" sz="1050" dirty="0" smtClean="0"/>
          </a:p>
          <a:p>
            <a:r>
              <a:rPr lang="cs-CZ" sz="1050" dirty="0" smtClean="0"/>
              <a:t>Obr. 5: </a:t>
            </a:r>
            <a:r>
              <a:rPr lang="cs-CZ" sz="1050" dirty="0"/>
              <a:t>MAYLLET, </a:t>
            </a:r>
            <a:r>
              <a:rPr lang="cs-CZ" sz="1050" dirty="0" err="1"/>
              <a:t>Cory</a:t>
            </a:r>
            <a:r>
              <a:rPr lang="cs-CZ" sz="1050" dirty="0"/>
              <a:t>. </a:t>
            </a:r>
            <a:r>
              <a:rPr lang="cs-CZ" sz="1050" i="1" dirty="0"/>
              <a:t>Wikipedia.cz</a:t>
            </a:r>
            <a:r>
              <a:rPr lang="cs-CZ" sz="1050" dirty="0"/>
              <a:t> [online]. [cit. </a:t>
            </a:r>
            <a:r>
              <a:rPr lang="cs-CZ" sz="1050" dirty="0"/>
              <a:t>10.12.2012]. </a:t>
            </a:r>
            <a:r>
              <a:rPr lang="cs-CZ" sz="1050" dirty="0"/>
              <a:t>Dostupný na WWW: </a:t>
            </a:r>
            <a:r>
              <a:rPr lang="cs-CZ" sz="1050" dirty="0">
                <a:hlinkClick r:id="rId6"/>
              </a:rPr>
              <a:t>http://</a:t>
            </a:r>
            <a:r>
              <a:rPr lang="cs-CZ" sz="1050" dirty="0" smtClean="0">
                <a:hlinkClick r:id="rId6"/>
              </a:rPr>
              <a:t>cs.wikipedia.org/wiki/Soubor:Gamble_oak_leaves.jpg</a:t>
            </a:r>
            <a:endParaRPr lang="cs-CZ" sz="1050" dirty="0" smtClean="0"/>
          </a:p>
          <a:p>
            <a:r>
              <a:rPr lang="cs-CZ" sz="1050" dirty="0" smtClean="0"/>
              <a:t>Obr. 6: </a:t>
            </a:r>
            <a:r>
              <a:rPr lang="cs-CZ" sz="900" dirty="0"/>
              <a:t>AUTOR NEUVEDEN. </a:t>
            </a:r>
            <a:r>
              <a:rPr lang="cs-CZ" sz="900" i="1" dirty="0"/>
              <a:t>Wikipedia.cz</a:t>
            </a:r>
            <a:r>
              <a:rPr lang="cs-CZ" sz="900" dirty="0"/>
              <a:t> [online]. [cit. </a:t>
            </a:r>
            <a:r>
              <a:rPr lang="cs-CZ" sz="900" dirty="0"/>
              <a:t>10.12.2012]. </a:t>
            </a:r>
            <a:r>
              <a:rPr lang="cs-CZ" sz="900" dirty="0"/>
              <a:t>Dostupný na WWW: </a:t>
            </a:r>
            <a:r>
              <a:rPr lang="cs-CZ" sz="900" dirty="0">
                <a:hlinkClick r:id="rId7"/>
              </a:rPr>
              <a:t>http://cs.wikipedia.org/wiki/Soubor:Kuusk_Keila-Paldiski_rdt_%</a:t>
            </a:r>
            <a:r>
              <a:rPr lang="cs-CZ" sz="900" dirty="0" smtClean="0">
                <a:hlinkClick r:id="rId7"/>
              </a:rPr>
              <a:t>C3%A4%C3%A4res.jpg</a:t>
            </a:r>
            <a:endParaRPr lang="cs-CZ" sz="900" dirty="0" smtClean="0"/>
          </a:p>
          <a:p>
            <a:r>
              <a:rPr lang="cs-CZ" sz="900" dirty="0" smtClean="0"/>
              <a:t>Obr. 7: </a:t>
            </a:r>
            <a:r>
              <a:rPr lang="cs-CZ" sz="900" dirty="0"/>
              <a:t>AUTOR NEUVEDEN. </a:t>
            </a:r>
            <a:r>
              <a:rPr lang="cs-CZ" sz="900" i="1" dirty="0"/>
              <a:t>Wikipedia.cz</a:t>
            </a:r>
            <a:r>
              <a:rPr lang="cs-CZ" sz="900" dirty="0"/>
              <a:t> [online]. [cit. </a:t>
            </a:r>
            <a:r>
              <a:rPr lang="cs-CZ" sz="900" dirty="0"/>
              <a:t>10.12.2012]. </a:t>
            </a:r>
            <a:r>
              <a:rPr lang="cs-CZ" sz="900" dirty="0"/>
              <a:t>Dostupný na WWW: </a:t>
            </a:r>
            <a:r>
              <a:rPr lang="cs-CZ" sz="900" dirty="0">
                <a:hlinkClick r:id="rId8"/>
              </a:rPr>
              <a:t>http://</a:t>
            </a:r>
            <a:r>
              <a:rPr lang="cs-CZ" sz="900" dirty="0" smtClean="0">
                <a:hlinkClick r:id="rId8"/>
              </a:rPr>
              <a:t>cs.wikipedia.org/wiki/Soubor:Red_Deer_Stag.jpg</a:t>
            </a:r>
            <a:endParaRPr lang="cs-CZ" sz="900" dirty="0" smtClean="0"/>
          </a:p>
          <a:p>
            <a:endParaRPr lang="cs-CZ" sz="900" dirty="0"/>
          </a:p>
          <a:p>
            <a:r>
              <a:rPr lang="cs-CZ" sz="900" dirty="0"/>
              <a:t/>
            </a:r>
            <a:br>
              <a:rPr lang="cs-CZ" sz="900" dirty="0"/>
            </a:br>
            <a:endParaRPr lang="cs-CZ" sz="900" dirty="0" smtClean="0"/>
          </a:p>
          <a:p>
            <a:endParaRPr lang="cs-CZ" sz="1050" dirty="0" smtClean="0"/>
          </a:p>
          <a:p>
            <a:endParaRPr lang="cs-CZ" sz="3600" dirty="0" smtClean="0"/>
          </a:p>
        </p:txBody>
      </p:sp>
    </p:spTree>
    <p:extLst>
      <p:ext uri="{BB962C8B-B14F-4D97-AF65-F5344CB8AC3E}">
        <p14:creationId xmlns:p14="http://schemas.microsoft.com/office/powerpoint/2010/main" val="227771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14428</TotalTime>
  <Words>244</Words>
  <Application>Microsoft Office PowerPoint</Application>
  <PresentationFormat>Předvádění na obrazovce (4:3)</PresentationFormat>
  <Paragraphs>86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Prezentace aplikace PowerPoint</vt:lpstr>
      <vt:lpstr>Prezentace aplikace PowerPoint</vt:lpstr>
      <vt:lpstr>BIOMY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BIOMY</dc:title>
  <dc:creator>LukášD</dc:creator>
  <cp:lastModifiedBy>LukášD</cp:lastModifiedBy>
  <cp:revision>40</cp:revision>
  <dcterms:created xsi:type="dcterms:W3CDTF">2013-01-16T21:00:43Z</dcterms:created>
  <dcterms:modified xsi:type="dcterms:W3CDTF">2012-12-10T20:17:52Z</dcterms:modified>
</cp:coreProperties>
</file>