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74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1" r:id="rId15"/>
    <p:sldId id="272" r:id="rId16"/>
    <p:sldId id="27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5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F4F6D-28C3-4EAB-94EE-9308B4577B30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B9C64-EC6D-455D-B557-BE47B46B6D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576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F4F6D-28C3-4EAB-94EE-9308B4577B30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B9C64-EC6D-455D-B557-BE47B46B6D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72122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F4F6D-28C3-4EAB-94EE-9308B4577B30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B9C64-EC6D-455D-B557-BE47B46B6D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32887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F4F6D-28C3-4EAB-94EE-9308B4577B30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B9C64-EC6D-455D-B557-BE47B46B6D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66941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F4F6D-28C3-4EAB-94EE-9308B4577B30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B9C64-EC6D-455D-B557-BE47B46B6D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01650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F4F6D-28C3-4EAB-94EE-9308B4577B30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B9C64-EC6D-455D-B557-BE47B46B6D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90405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F4F6D-28C3-4EAB-94EE-9308B4577B30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B9C64-EC6D-455D-B557-BE47B46B6D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80231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F4F6D-28C3-4EAB-94EE-9308B4577B30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B9C64-EC6D-455D-B557-BE47B46B6D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3562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F4F6D-28C3-4EAB-94EE-9308B4577B30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B9C64-EC6D-455D-B557-BE47B46B6D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6484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F4F6D-28C3-4EAB-94EE-9308B4577B30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B9C64-EC6D-455D-B557-BE47B46B6D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8534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F4F6D-28C3-4EAB-94EE-9308B4577B30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B9C64-EC6D-455D-B557-BE47B46B6D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03741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FF4F6D-28C3-4EAB-94EE-9308B4577B30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4B9C64-EC6D-455D-B557-BE47B46B6D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7179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eg"/><Relationship Id="rId4" Type="http://schemas.openxmlformats.org/officeDocument/2006/relationships/image" Target="../media/image15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jp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Black-tailed_Prairie_Dog-Wichita_Mountain_Wildlife_Refuge-1.jpg" TargetMode="External"/><Relationship Id="rId13" Type="http://schemas.openxmlformats.org/officeDocument/2006/relationships/hyperlink" Target="http://cs.wikipedia.org/wiki/Soubor:Rhinoceros_in_South_Africa_adjusted.jpg" TargetMode="External"/><Relationship Id="rId18" Type="http://schemas.openxmlformats.org/officeDocument/2006/relationships/hyperlink" Target="http://cs.wikipedia.org/wiki/Soubor:Koala_climbing_tree.jpg" TargetMode="External"/><Relationship Id="rId3" Type="http://schemas.openxmlformats.org/officeDocument/2006/relationships/hyperlink" Target="http://cs.wikipedia.org/wiki/Soubor:Steppe_of_western_Kazakhstan_in_the_early_spring.jpg" TargetMode="External"/><Relationship Id="rId7" Type="http://schemas.openxmlformats.org/officeDocument/2006/relationships/hyperlink" Target="http://en.wikipedia.org/wiki/File:American_bison_k5680-1.jpg" TargetMode="External"/><Relationship Id="rId12" Type="http://schemas.openxmlformats.org/officeDocument/2006/relationships/hyperlink" Target="http://cs.wikipedia.org/wiki/Soubor:Connochaetes_taurinus.jpg" TargetMode="External"/><Relationship Id="rId17" Type="http://schemas.openxmlformats.org/officeDocument/2006/relationships/hyperlink" Target="http://cs.wikipedia.org/wiki/Soubor:Standing_jaguar.jpg" TargetMode="External"/><Relationship Id="rId2" Type="http://schemas.openxmlformats.org/officeDocument/2006/relationships/hyperlink" Target="http://upload.wikimedia.org/wikipedia/commons/7/7b/Vegetation-no-legend.PNG" TargetMode="External"/><Relationship Id="rId16" Type="http://schemas.openxmlformats.org/officeDocument/2006/relationships/hyperlink" Target="http://cs.wikipedia.org/wiki/Soubor:Dasypus_novemcinctus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Saiga_tatarica_tatarica.jpg" TargetMode="External"/><Relationship Id="rId11" Type="http://schemas.openxmlformats.org/officeDocument/2006/relationships/hyperlink" Target="http://cs.wikipedia.org/wiki/Soubor:Hyene_amneville.JPG" TargetMode="External"/><Relationship Id="rId5" Type="http://schemas.openxmlformats.org/officeDocument/2006/relationships/hyperlink" Target="http://en.wikipedia.org/wiki/File:Naadam_rider_2.jpg" TargetMode="External"/><Relationship Id="rId15" Type="http://schemas.openxmlformats.org/officeDocument/2006/relationships/hyperlink" Target="http://cs.wikipedia.org/wiki/Soubor:Myrmecophaga_tridactyla_-_Phoenix_Zoo.jpg" TargetMode="External"/><Relationship Id="rId10" Type="http://schemas.openxmlformats.org/officeDocument/2006/relationships/hyperlink" Target="http://en.wikipedia.org/wiki/File:Savanna_towards_the_south-east_from_the_south-west_of" TargetMode="External"/><Relationship Id="rId4" Type="http://schemas.openxmlformats.org/officeDocument/2006/relationships/hyperlink" Target="http://cs.wikipedia.org/wiki/Soubor:Tarangire-Natpark800600.jpg" TargetMode="External"/><Relationship Id="rId9" Type="http://schemas.openxmlformats.org/officeDocument/2006/relationships/hyperlink" Target="http://en.wikipedia.org/wiki/File:Caracal001.jpg" TargetMode="External"/><Relationship Id="rId14" Type="http://schemas.openxmlformats.org/officeDocument/2006/relationships/hyperlink" Target="http://cs.wikipedia.org/wiki/Soubor:SriLankaLeopard-ZOO-Jihlav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96144984"/>
              </p:ext>
            </p:extLst>
          </p:nvPr>
        </p:nvGraphicFramePr>
        <p:xfrm>
          <a:off x="395536" y="2078856"/>
          <a:ext cx="8496944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93056"/>
                <a:gridCol w="5103888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VY_32_INOVACE_02_16B_Travinné </a:t>
                      </a:r>
                      <a:r>
                        <a:rPr lang="cs-CZ" sz="1800" dirty="0" smtClean="0"/>
                        <a:t>biomy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Přírodopis savců a člověka</a:t>
                      </a:r>
                      <a:endParaRPr lang="cs-CZ" sz="1800" b="0" i="0" u="none" strike="noStrike" dirty="0">
                        <a:effectLst/>
                        <a:latin typeface="+mn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78262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92696"/>
            <a:ext cx="8527976" cy="397031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se základní charakteristikou travinných biomu.</a:t>
            </a:r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klimatické a vegetační podmínky travinných biomů. Bude znát</a:t>
            </a:r>
          </a:p>
          <a:p>
            <a:r>
              <a:rPr lang="cs-CZ" dirty="0" smtClean="0"/>
              <a:t>typické savce obývající tuto oblast.</a:t>
            </a:r>
          </a:p>
          <a:p>
            <a:r>
              <a:rPr lang="cs-CZ" dirty="0" smtClean="0"/>
              <a:t>Bude umět ukázat tuto oblast na mapě.</a:t>
            </a:r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17. </a:t>
            </a:r>
            <a:r>
              <a:rPr lang="cs-CZ" dirty="0" smtClean="0"/>
              <a:t>12. 2012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18. </a:t>
            </a:r>
            <a:r>
              <a:rPr lang="cs-CZ" dirty="0" smtClean="0"/>
              <a:t>12. 2012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0541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3">
              <a:lumMod val="75000"/>
            </a:schemeClr>
          </a:solidFill>
          <a:ln w="762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6600" dirty="0" smtClean="0"/>
              <a:t>BIOMY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35696" y="4028245"/>
            <a:ext cx="5400600" cy="1056939"/>
          </a:xfrm>
          <a:solidFill>
            <a:schemeClr val="accent3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4400" dirty="0" smtClean="0">
                <a:solidFill>
                  <a:schemeClr val="tx1"/>
                </a:solidFill>
              </a:rPr>
              <a:t>Travinné biomy</a:t>
            </a:r>
            <a:endParaRPr lang="cs-CZ" sz="4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4805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1979712" y="116632"/>
            <a:ext cx="5040560" cy="120095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50000"/>
              </a:lnSpc>
              <a:buNone/>
            </a:pPr>
            <a:r>
              <a:rPr lang="cs-CZ" sz="4800" dirty="0" smtClean="0"/>
              <a:t>Mapa biomů</a:t>
            </a:r>
            <a:endParaRPr lang="cs-CZ" sz="4800" dirty="0"/>
          </a:p>
        </p:txBody>
      </p:sp>
      <p:grpSp>
        <p:nvGrpSpPr>
          <p:cNvPr id="5" name="Skupina 4"/>
          <p:cNvGrpSpPr/>
          <p:nvPr/>
        </p:nvGrpSpPr>
        <p:grpSpPr>
          <a:xfrm>
            <a:off x="-36512" y="1412776"/>
            <a:ext cx="9145016" cy="4794369"/>
            <a:chOff x="-36512" y="1010895"/>
            <a:chExt cx="9145016" cy="4794369"/>
          </a:xfrm>
        </p:grpSpPr>
        <p:pic>
          <p:nvPicPr>
            <p:cNvPr id="6" name="Picture 2" descr="http://upload.wikimedia.org/wikipedia/commons/7/7b/Vegetation-no-legend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496" y="1010895"/>
              <a:ext cx="9073008" cy="479436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-36512" y="5435932"/>
              <a:ext cx="74334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 1</a:t>
              </a:r>
              <a:endParaRPr lang="cs-CZ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75253" y="5517232"/>
            <a:ext cx="8889235" cy="1296144"/>
            <a:chOff x="147261" y="5349115"/>
            <a:chExt cx="8889235" cy="1296144"/>
          </a:xfrm>
        </p:grpSpPr>
        <p:sp>
          <p:nvSpPr>
            <p:cNvPr id="9" name="Obdélník 8"/>
            <p:cNvSpPr/>
            <p:nvPr/>
          </p:nvSpPr>
          <p:spPr>
            <a:xfrm>
              <a:off x="1115616" y="5397023"/>
              <a:ext cx="7920880" cy="1200329"/>
            </a:xfrm>
            <a:prstGeom prst="rect">
              <a:avLst/>
            </a:prstGeom>
            <a:solidFill>
              <a:srgbClr val="FFC000"/>
            </a:solidFill>
            <a:ln w="38100">
              <a:solidFill>
                <a:schemeClr val="tx1"/>
              </a:solidFill>
            </a:ln>
          </p:spPr>
          <p:txBody>
            <a:bodyPr wrap="square">
              <a:spAutoFit/>
            </a:bodyPr>
            <a:lstStyle/>
            <a:p>
              <a:r>
                <a:rPr lang="cs-CZ" sz="3600" dirty="0" smtClean="0"/>
                <a:t>Jakou barvou jsou na mapě vyznačené</a:t>
              </a:r>
            </a:p>
            <a:p>
              <a:r>
                <a:rPr lang="cs-CZ" sz="3600" dirty="0"/>
                <a:t>s</a:t>
              </a:r>
              <a:r>
                <a:rPr lang="cs-CZ" sz="3600" dirty="0" smtClean="0"/>
                <a:t>tepi a savany</a:t>
              </a:r>
              <a:r>
                <a:rPr lang="cs-CZ" sz="3600" dirty="0"/>
                <a:t>?</a:t>
              </a:r>
              <a:endParaRPr lang="cs-CZ" sz="3600" dirty="0" smtClean="0"/>
            </a:p>
          </p:txBody>
        </p:sp>
        <p:sp>
          <p:nvSpPr>
            <p:cNvPr id="10" name="Šipka doprava 9"/>
            <p:cNvSpPr/>
            <p:nvPr/>
          </p:nvSpPr>
          <p:spPr>
            <a:xfrm>
              <a:off x="147261" y="5349115"/>
              <a:ext cx="792088" cy="1296144"/>
            </a:xfrm>
            <a:prstGeom prst="rightArrow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63363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20288" y="325105"/>
            <a:ext cx="4943213" cy="1015663"/>
          </a:xfrm>
          <a:prstGeom prst="rect">
            <a:avLst/>
          </a:prstGeom>
          <a:solidFill>
            <a:schemeClr val="accent3"/>
          </a:solidFill>
          <a:ln w="571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just"/>
            <a:r>
              <a:rPr lang="cs-CZ" sz="6000" dirty="0" smtClean="0"/>
              <a:t>Travinné biomy</a:t>
            </a:r>
            <a:endParaRPr lang="cs-CZ" sz="6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1579439"/>
            <a:ext cx="1602550" cy="76944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dirty="0"/>
              <a:t> </a:t>
            </a:r>
            <a:r>
              <a:rPr lang="cs-CZ" sz="4400" dirty="0" smtClean="0"/>
              <a:t>Stepi</a:t>
            </a:r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940152" y="1556792"/>
            <a:ext cx="2016224" cy="76944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Savany</a:t>
            </a:r>
            <a:endParaRPr lang="cs-CZ" sz="4400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4644008" y="1556792"/>
            <a:ext cx="0" cy="4896544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107504" y="2564904"/>
            <a:ext cx="4594848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/>
              <a:t>m</a:t>
            </a:r>
            <a:r>
              <a:rPr lang="cs-CZ" sz="2800" dirty="0" smtClean="0"/>
              <a:t>írný pás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/>
              <a:t>l</a:t>
            </a:r>
            <a:r>
              <a:rPr lang="cs-CZ" sz="2800" dirty="0" smtClean="0"/>
              <a:t>éto: horké</a:t>
            </a:r>
          </a:p>
          <a:p>
            <a:r>
              <a:rPr lang="cs-CZ" sz="2800" dirty="0" smtClean="0"/>
              <a:t>    zima: chladná</a:t>
            </a:r>
          </a:p>
          <a:p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málo srážek pro růst dřevin</a:t>
            </a:r>
          </a:p>
          <a:p>
            <a:r>
              <a:rPr lang="cs-CZ" sz="2800" dirty="0" smtClean="0"/>
              <a:t>      pouze traviny</a:t>
            </a:r>
          </a:p>
          <a:p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/>
              <a:t>v</a:t>
            </a:r>
            <a:r>
              <a:rPr lang="cs-CZ" sz="2800" dirty="0" smtClean="0"/>
              <a:t>elmi úrodné půdy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16016" y="2708920"/>
            <a:ext cx="4345741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/>
              <a:t>t</a:t>
            </a:r>
            <a:r>
              <a:rPr lang="cs-CZ" sz="2800" dirty="0" smtClean="0"/>
              <a:t>ropický  a subtropický pás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/>
              <a:t>o</a:t>
            </a:r>
            <a:r>
              <a:rPr lang="cs-CZ" sz="2800" dirty="0" smtClean="0"/>
              <a:t>bdobí dešťů a sucha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/>
              <a:t>r</a:t>
            </a:r>
            <a:r>
              <a:rPr lang="cs-CZ" sz="2800" dirty="0" smtClean="0"/>
              <a:t>ůst dřevin</a:t>
            </a:r>
          </a:p>
          <a:p>
            <a:endParaRPr lang="cs-CZ" sz="2800" dirty="0"/>
          </a:p>
          <a:p>
            <a:endParaRPr lang="cs-CZ" sz="2800" dirty="0"/>
          </a:p>
        </p:txBody>
      </p:sp>
      <p:grpSp>
        <p:nvGrpSpPr>
          <p:cNvPr id="12" name="Skupina 11"/>
          <p:cNvGrpSpPr/>
          <p:nvPr/>
        </p:nvGrpSpPr>
        <p:grpSpPr>
          <a:xfrm>
            <a:off x="-36512" y="2636912"/>
            <a:ext cx="4504500" cy="3384376"/>
            <a:chOff x="-36512" y="2636912"/>
            <a:chExt cx="4504500" cy="3384376"/>
          </a:xfrm>
        </p:grpSpPr>
        <p:pic>
          <p:nvPicPr>
            <p:cNvPr id="9" name="Obrázek 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496" y="2636912"/>
              <a:ext cx="4432492" cy="3312192"/>
            </a:xfrm>
            <a:prstGeom prst="rect">
              <a:avLst/>
            </a:prstGeom>
          </p:spPr>
        </p:pic>
        <p:sp>
          <p:nvSpPr>
            <p:cNvPr id="11" name="TextovéPole 10"/>
            <p:cNvSpPr txBox="1"/>
            <p:nvPr/>
          </p:nvSpPr>
          <p:spPr>
            <a:xfrm>
              <a:off x="-36512" y="5651956"/>
              <a:ext cx="74334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Obr. 2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4692751" y="2636912"/>
            <a:ext cx="4406264" cy="3321660"/>
            <a:chOff x="4692751" y="2636912"/>
            <a:chExt cx="4406264" cy="3321660"/>
          </a:xfrm>
        </p:grpSpPr>
        <p:pic>
          <p:nvPicPr>
            <p:cNvPr id="10" name="Obrázek 9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16016" y="2636912"/>
              <a:ext cx="4382999" cy="3294112"/>
            </a:xfrm>
            <a:prstGeom prst="rect">
              <a:avLst/>
            </a:prstGeom>
          </p:spPr>
        </p:pic>
        <p:sp>
          <p:nvSpPr>
            <p:cNvPr id="13" name="TextovéPole 12"/>
            <p:cNvSpPr txBox="1"/>
            <p:nvPr/>
          </p:nvSpPr>
          <p:spPr>
            <a:xfrm>
              <a:off x="4692751" y="5589240"/>
              <a:ext cx="74334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 3</a:t>
              </a:r>
              <a:endParaRPr lang="cs-CZ" dirty="0"/>
            </a:p>
          </p:txBody>
        </p:sp>
      </p:grpSp>
      <p:sp>
        <p:nvSpPr>
          <p:cNvPr id="15" name="TextovéPole 14"/>
          <p:cNvSpPr txBox="1"/>
          <p:nvPr/>
        </p:nvSpPr>
        <p:spPr>
          <a:xfrm>
            <a:off x="611560" y="6021288"/>
            <a:ext cx="7438703" cy="707886"/>
          </a:xfrm>
          <a:prstGeom prst="rect">
            <a:avLst/>
          </a:prstGeom>
          <a:solidFill>
            <a:schemeClr val="accent5">
              <a:lumMod val="75000"/>
            </a:schemeClr>
          </a:solidFill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 smtClean="0"/>
              <a:t>Jaký je rozdíl mezi stepí a savanou?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703767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1602550" cy="76944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dirty="0"/>
              <a:t> </a:t>
            </a:r>
            <a:r>
              <a:rPr lang="cs-CZ" sz="4400" dirty="0" smtClean="0"/>
              <a:t>Step</a:t>
            </a:r>
            <a:endParaRPr lang="cs-CZ" sz="4400" dirty="0"/>
          </a:p>
        </p:txBody>
      </p:sp>
      <p:sp>
        <p:nvSpPr>
          <p:cNvPr id="4" name="Obdélník 3"/>
          <p:cNvSpPr/>
          <p:nvPr/>
        </p:nvSpPr>
        <p:spPr>
          <a:xfrm>
            <a:off x="251520" y="1268760"/>
            <a:ext cx="8568952" cy="1077218"/>
          </a:xfrm>
          <a:prstGeom prst="rect">
            <a:avLst/>
          </a:prstGeom>
          <a:solidFill>
            <a:schemeClr val="accent5">
              <a:lumMod val="60000"/>
              <a:lumOff val="40000"/>
              <a:alpha val="76000"/>
            </a:schemeClr>
          </a:solidFill>
          <a:ln w="571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3200" b="1" u="sng" dirty="0" smtClean="0"/>
              <a:t>Rozšíření:</a:t>
            </a:r>
            <a:r>
              <a:rPr lang="cs-CZ" sz="3200" dirty="0" smtClean="0"/>
              <a:t> rozsáhlé oblasti v nitru Eurasie, Severní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Ameriky, v menší míře v Argentině</a:t>
            </a:r>
          </a:p>
        </p:txBody>
      </p:sp>
      <p:grpSp>
        <p:nvGrpSpPr>
          <p:cNvPr id="6" name="Skupina 5"/>
          <p:cNvGrpSpPr/>
          <p:nvPr/>
        </p:nvGrpSpPr>
        <p:grpSpPr>
          <a:xfrm>
            <a:off x="4086711" y="2996952"/>
            <a:ext cx="4949785" cy="3744416"/>
            <a:chOff x="3995936" y="2708920"/>
            <a:chExt cx="4949785" cy="3744416"/>
          </a:xfrm>
        </p:grpSpPr>
        <p:pic>
          <p:nvPicPr>
            <p:cNvPr id="3" name="Obrázek 2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59193" y="2708920"/>
              <a:ext cx="4886528" cy="3680230"/>
            </a:xfrm>
            <a:prstGeom prst="rect">
              <a:avLst/>
            </a:prstGeom>
          </p:spPr>
        </p:pic>
        <p:sp>
          <p:nvSpPr>
            <p:cNvPr id="5" name="TextovéPole 4"/>
            <p:cNvSpPr txBox="1"/>
            <p:nvPr/>
          </p:nvSpPr>
          <p:spPr>
            <a:xfrm>
              <a:off x="3995936" y="6084004"/>
              <a:ext cx="74334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 </a:t>
              </a:r>
              <a:r>
                <a:rPr lang="cs-CZ" dirty="0"/>
                <a:t>4</a:t>
              </a:r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107504" y="2924944"/>
            <a:ext cx="3884653" cy="39087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Východoevropské stepi</a:t>
            </a:r>
          </a:p>
          <a:p>
            <a:r>
              <a:rPr lang="cs-CZ" sz="2400" dirty="0" smtClean="0"/>
              <a:t>- </a:t>
            </a:r>
            <a:r>
              <a:rPr lang="cs-CZ" sz="2400" dirty="0"/>
              <a:t>v</a:t>
            </a:r>
            <a:r>
              <a:rPr lang="cs-CZ" sz="2400" dirty="0" smtClean="0"/>
              <a:t> Maďarsku tzv. </a:t>
            </a:r>
            <a:r>
              <a:rPr lang="cs-CZ" sz="2400" i="1" dirty="0" smtClean="0"/>
              <a:t>„pusty“</a:t>
            </a:r>
          </a:p>
          <a:p>
            <a:endParaRPr lang="cs-CZ" sz="2400" dirty="0"/>
          </a:p>
          <a:p>
            <a:r>
              <a:rPr lang="cs-CZ" sz="2400" dirty="0" smtClean="0"/>
              <a:t>Asijské stepi – </a:t>
            </a:r>
            <a:r>
              <a:rPr lang="cs-CZ" sz="2400" i="1" dirty="0" smtClean="0"/>
              <a:t>celiny</a:t>
            </a:r>
          </a:p>
          <a:p>
            <a:pPr marL="285750" indent="-285750">
              <a:buFontTx/>
              <a:buChar char="-"/>
            </a:pPr>
            <a:r>
              <a:rPr lang="cs-CZ" sz="2000" dirty="0" smtClean="0"/>
              <a:t>od Kazachstánu po Mongolsko</a:t>
            </a:r>
          </a:p>
          <a:p>
            <a:pPr marL="285750" indent="-285750">
              <a:buFontTx/>
              <a:buChar char="-"/>
            </a:pPr>
            <a:endParaRPr lang="cs-CZ" sz="2400" dirty="0"/>
          </a:p>
          <a:p>
            <a:r>
              <a:rPr lang="cs-CZ" sz="2400" dirty="0" smtClean="0"/>
              <a:t>Severoamerické stepi – </a:t>
            </a:r>
            <a:r>
              <a:rPr lang="cs-CZ" sz="2400" i="1" dirty="0" smtClean="0"/>
              <a:t>prérie</a:t>
            </a:r>
          </a:p>
          <a:p>
            <a:endParaRPr lang="cs-CZ" sz="2400" dirty="0" smtClean="0"/>
          </a:p>
          <a:p>
            <a:r>
              <a:rPr lang="cs-CZ" sz="2400" dirty="0" smtClean="0"/>
              <a:t>Jihoamerické stepi – </a:t>
            </a:r>
            <a:r>
              <a:rPr lang="cs-CZ" sz="2400" i="1" dirty="0" smtClean="0"/>
              <a:t>pampy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9299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1602550" cy="76944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dirty="0"/>
              <a:t> </a:t>
            </a:r>
            <a:r>
              <a:rPr lang="cs-CZ" sz="4400" dirty="0" smtClean="0"/>
              <a:t>Step</a:t>
            </a:r>
            <a:endParaRPr lang="cs-CZ" sz="4400" dirty="0"/>
          </a:p>
        </p:txBody>
      </p:sp>
      <p:sp>
        <p:nvSpPr>
          <p:cNvPr id="3" name="Obdélník 2"/>
          <p:cNvSpPr/>
          <p:nvPr/>
        </p:nvSpPr>
        <p:spPr>
          <a:xfrm>
            <a:off x="208037" y="1484784"/>
            <a:ext cx="8548174" cy="2062103"/>
          </a:xfrm>
          <a:prstGeom prst="rect">
            <a:avLst/>
          </a:prstGeom>
          <a:solidFill>
            <a:schemeClr val="accent6">
              <a:lumMod val="75000"/>
            </a:schemeClr>
          </a:solidFill>
          <a:ln w="28575"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r>
              <a:rPr lang="cs-CZ" sz="3200" b="1" u="sng" dirty="0" smtClean="0"/>
              <a:t>Živočichové:</a:t>
            </a:r>
            <a:r>
              <a:rPr lang="cs-CZ" sz="3200" dirty="0" smtClean="0"/>
              <a:t> </a:t>
            </a:r>
          </a:p>
          <a:p>
            <a:r>
              <a:rPr lang="cs-CZ" sz="3200" dirty="0" smtClean="0"/>
              <a:t>velcí kopytníci: </a:t>
            </a:r>
            <a:r>
              <a:rPr lang="cs-CZ" sz="3200" i="1" dirty="0" smtClean="0"/>
              <a:t>sajga </a:t>
            </a:r>
            <a:r>
              <a:rPr lang="cs-CZ" sz="2000" i="1" dirty="0" smtClean="0"/>
              <a:t>(eurasijské stepi)</a:t>
            </a:r>
            <a:r>
              <a:rPr lang="cs-CZ" sz="3200" i="1" dirty="0" smtClean="0"/>
              <a:t>, bizon </a:t>
            </a:r>
            <a:r>
              <a:rPr lang="cs-CZ" sz="2000" i="1" dirty="0" smtClean="0"/>
              <a:t>(Severní Amerika)</a:t>
            </a:r>
            <a:r>
              <a:rPr lang="cs-CZ" sz="3200" i="1" dirty="0" smtClean="0"/>
              <a:t> </a:t>
            </a:r>
          </a:p>
          <a:p>
            <a:r>
              <a:rPr lang="cs-CZ" sz="3200" dirty="0" smtClean="0"/>
              <a:t>hlodavci: </a:t>
            </a:r>
            <a:r>
              <a:rPr lang="cs-CZ" sz="3200" i="1" dirty="0" smtClean="0"/>
              <a:t>sysel, křeček, psoun</a:t>
            </a:r>
          </a:p>
          <a:p>
            <a:r>
              <a:rPr lang="cs-CZ" sz="3200" dirty="0" smtClean="0"/>
              <a:t>šelmy: </a:t>
            </a:r>
            <a:r>
              <a:rPr lang="cs-CZ" sz="3200" i="1" dirty="0" smtClean="0"/>
              <a:t>vlk, rys karakal, kojot</a:t>
            </a:r>
          </a:p>
        </p:txBody>
      </p:sp>
      <p:grpSp>
        <p:nvGrpSpPr>
          <p:cNvPr id="6" name="Skupina 5"/>
          <p:cNvGrpSpPr/>
          <p:nvPr/>
        </p:nvGrpSpPr>
        <p:grpSpPr>
          <a:xfrm>
            <a:off x="208037" y="3746144"/>
            <a:ext cx="4003923" cy="3004575"/>
            <a:chOff x="208037" y="3746144"/>
            <a:chExt cx="4003923" cy="3004575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037" y="3746144"/>
              <a:ext cx="4003923" cy="3004575"/>
            </a:xfrm>
            <a:prstGeom prst="rect">
              <a:avLst/>
            </a:prstGeom>
          </p:spPr>
        </p:pic>
        <p:sp>
          <p:nvSpPr>
            <p:cNvPr id="5" name="TextovéPole 4"/>
            <p:cNvSpPr txBox="1"/>
            <p:nvPr/>
          </p:nvSpPr>
          <p:spPr>
            <a:xfrm>
              <a:off x="208037" y="6381387"/>
              <a:ext cx="74334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Obr. </a:t>
              </a:r>
              <a:r>
                <a:rPr lang="cs-CZ" dirty="0">
                  <a:solidFill>
                    <a:schemeClr val="bg1"/>
                  </a:solidFill>
                </a:rPr>
                <a:t>5</a:t>
              </a: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4211960" y="3704293"/>
            <a:ext cx="4713900" cy="3109083"/>
            <a:chOff x="4211960" y="3704293"/>
            <a:chExt cx="4713900" cy="3109083"/>
          </a:xfrm>
        </p:grpSpPr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83967" y="3704293"/>
              <a:ext cx="4641893" cy="3037075"/>
            </a:xfrm>
            <a:prstGeom prst="rect">
              <a:avLst/>
            </a:prstGeom>
          </p:spPr>
        </p:pic>
        <p:sp>
          <p:nvSpPr>
            <p:cNvPr id="8" name="TextovéPole 7"/>
            <p:cNvSpPr txBox="1"/>
            <p:nvPr/>
          </p:nvSpPr>
          <p:spPr>
            <a:xfrm>
              <a:off x="4211960" y="6444044"/>
              <a:ext cx="74334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 </a:t>
              </a:r>
              <a:r>
                <a:rPr lang="cs-CZ" dirty="0"/>
                <a:t>6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263298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79512" y="116632"/>
            <a:ext cx="4104456" cy="4398242"/>
            <a:chOff x="179512" y="116632"/>
            <a:chExt cx="3848100" cy="4166277"/>
          </a:xfrm>
        </p:grpSpPr>
        <p:pic>
          <p:nvPicPr>
            <p:cNvPr id="2" name="Obrázek 1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9512" y="116632"/>
              <a:ext cx="3848100" cy="4165600"/>
            </a:xfrm>
            <a:prstGeom prst="rect">
              <a:avLst/>
            </a:prstGeom>
          </p:spPr>
        </p:pic>
        <p:sp>
          <p:nvSpPr>
            <p:cNvPr id="3" name="TextovéPole 2"/>
            <p:cNvSpPr txBox="1"/>
            <p:nvPr/>
          </p:nvSpPr>
          <p:spPr>
            <a:xfrm>
              <a:off x="183244" y="3933056"/>
              <a:ext cx="696917" cy="34985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 </a:t>
              </a:r>
              <a:r>
                <a:rPr lang="cs-CZ" dirty="0"/>
                <a:t>7</a:t>
              </a: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4716016" y="2271488"/>
            <a:ext cx="4220716" cy="4407164"/>
            <a:chOff x="4716016" y="2271488"/>
            <a:chExt cx="4220716" cy="4407164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16016" y="2271488"/>
              <a:ext cx="4220716" cy="4378500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4716016" y="6309320"/>
              <a:ext cx="74334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 </a:t>
              </a:r>
              <a:r>
                <a:rPr lang="cs-CZ" dirty="0"/>
                <a:t>8</a:t>
              </a:r>
            </a:p>
          </p:txBody>
        </p:sp>
      </p:grpSp>
      <p:sp>
        <p:nvSpPr>
          <p:cNvPr id="8" name="TextovéPole 7"/>
          <p:cNvSpPr txBox="1"/>
          <p:nvPr/>
        </p:nvSpPr>
        <p:spPr>
          <a:xfrm>
            <a:off x="6948264" y="1908121"/>
            <a:ext cx="1943032" cy="584775"/>
          </a:xfrm>
          <a:prstGeom prst="rect">
            <a:avLst/>
          </a:prstGeom>
          <a:solidFill>
            <a:schemeClr val="accent5">
              <a:lumMod val="75000"/>
            </a:schemeClr>
          </a:solidFill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/>
              <a:t>r</a:t>
            </a:r>
            <a:r>
              <a:rPr lang="cs-CZ" sz="3200" dirty="0" smtClean="0"/>
              <a:t>ys karakal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03848" y="4365104"/>
            <a:ext cx="1208601" cy="584775"/>
          </a:xfrm>
          <a:prstGeom prst="rect">
            <a:avLst/>
          </a:prstGeom>
          <a:solidFill>
            <a:schemeClr val="accent5">
              <a:lumMod val="75000"/>
            </a:schemeClr>
          </a:solidFill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psoun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837303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1944216" cy="76944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 Savana</a:t>
            </a:r>
            <a:endParaRPr lang="cs-CZ" sz="4400" dirty="0"/>
          </a:p>
        </p:txBody>
      </p:sp>
      <p:sp>
        <p:nvSpPr>
          <p:cNvPr id="3" name="Obdélník 2"/>
          <p:cNvSpPr/>
          <p:nvPr/>
        </p:nvSpPr>
        <p:spPr>
          <a:xfrm>
            <a:off x="251520" y="1268760"/>
            <a:ext cx="8568952" cy="584775"/>
          </a:xfrm>
          <a:prstGeom prst="rect">
            <a:avLst/>
          </a:prstGeom>
          <a:solidFill>
            <a:schemeClr val="accent5">
              <a:lumMod val="60000"/>
              <a:lumOff val="40000"/>
              <a:alpha val="76000"/>
            </a:schemeClr>
          </a:solidFill>
          <a:ln w="571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3200" b="1" u="sng" dirty="0" smtClean="0"/>
              <a:t>Rozšíření:</a:t>
            </a:r>
            <a:r>
              <a:rPr lang="cs-CZ" sz="3200" dirty="0" smtClean="0"/>
              <a:t> Afrika, Jižní Amerika, Austrálie</a:t>
            </a:r>
          </a:p>
        </p:txBody>
      </p:sp>
      <p:grpSp>
        <p:nvGrpSpPr>
          <p:cNvPr id="6" name="Skupina 5"/>
          <p:cNvGrpSpPr/>
          <p:nvPr/>
        </p:nvGrpSpPr>
        <p:grpSpPr>
          <a:xfrm>
            <a:off x="1043608" y="2039112"/>
            <a:ext cx="6912768" cy="4630248"/>
            <a:chOff x="1043608" y="2039112"/>
            <a:chExt cx="6912768" cy="4630248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4033" y="2039112"/>
              <a:ext cx="6882343" cy="4558240"/>
            </a:xfrm>
            <a:prstGeom prst="rect">
              <a:avLst/>
            </a:prstGeom>
          </p:spPr>
        </p:pic>
        <p:sp>
          <p:nvSpPr>
            <p:cNvPr id="5" name="TextovéPole 4"/>
            <p:cNvSpPr txBox="1"/>
            <p:nvPr/>
          </p:nvSpPr>
          <p:spPr>
            <a:xfrm>
              <a:off x="1043608" y="6300028"/>
              <a:ext cx="74334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 </a:t>
              </a:r>
              <a:r>
                <a:rPr lang="cs-CZ" dirty="0"/>
                <a:t>9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013962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1944216" cy="76944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 Savana</a:t>
            </a:r>
            <a:endParaRPr lang="cs-CZ" sz="4400" dirty="0"/>
          </a:p>
        </p:txBody>
      </p:sp>
      <p:sp>
        <p:nvSpPr>
          <p:cNvPr id="3" name="Obdélník 2"/>
          <p:cNvSpPr/>
          <p:nvPr/>
        </p:nvSpPr>
        <p:spPr>
          <a:xfrm>
            <a:off x="208037" y="1484784"/>
            <a:ext cx="8713989" cy="4031873"/>
          </a:xfrm>
          <a:prstGeom prst="rect">
            <a:avLst/>
          </a:prstGeom>
          <a:solidFill>
            <a:schemeClr val="accent6">
              <a:lumMod val="75000"/>
              <a:alpha val="80000"/>
            </a:schemeClr>
          </a:solidFill>
          <a:ln w="28575"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r>
              <a:rPr lang="cs-CZ" sz="3200" b="1" u="sng" dirty="0" smtClean="0"/>
              <a:t>Živočichové:</a:t>
            </a:r>
            <a:r>
              <a:rPr lang="cs-CZ" sz="3200" dirty="0" smtClean="0"/>
              <a:t> </a:t>
            </a:r>
          </a:p>
          <a:p>
            <a:r>
              <a:rPr lang="cs-CZ" sz="3200" b="1" dirty="0" smtClean="0"/>
              <a:t>Africké savany:</a:t>
            </a:r>
            <a:r>
              <a:rPr lang="cs-CZ" sz="3200" dirty="0" smtClean="0"/>
              <a:t> žirafa, slon, nosorožec, antilopa,</a:t>
            </a:r>
          </a:p>
          <a:p>
            <a:r>
              <a:rPr lang="cs-CZ" sz="3200" dirty="0" smtClean="0"/>
              <a:t>	pakůň, buvol, lev, gepard, hyena, … atd. </a:t>
            </a:r>
          </a:p>
          <a:p>
            <a:endParaRPr lang="cs-CZ" sz="3200" dirty="0" smtClean="0"/>
          </a:p>
          <a:p>
            <a:r>
              <a:rPr lang="cs-CZ" sz="3200" b="1" dirty="0" smtClean="0"/>
              <a:t>Jihoamerická savana:</a:t>
            </a:r>
            <a:r>
              <a:rPr lang="cs-CZ" sz="3200" dirty="0" smtClean="0"/>
              <a:t> mravenečník, pásovec, puma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jaguár</a:t>
            </a:r>
          </a:p>
          <a:p>
            <a:endParaRPr lang="cs-CZ" sz="3200" dirty="0" smtClean="0"/>
          </a:p>
          <a:p>
            <a:r>
              <a:rPr lang="cs-CZ" sz="3200" b="1" dirty="0" smtClean="0"/>
              <a:t>Austrálie:</a:t>
            </a:r>
            <a:r>
              <a:rPr lang="cs-CZ" sz="3200" dirty="0" smtClean="0"/>
              <a:t> koala, klokan, pes dingo</a:t>
            </a:r>
          </a:p>
        </p:txBody>
      </p:sp>
    </p:spTree>
    <p:extLst>
      <p:ext uri="{BB962C8B-B14F-4D97-AF65-F5344CB8AC3E}">
        <p14:creationId xmlns:p14="http://schemas.microsoft.com/office/powerpoint/2010/main" val="3060882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4248472" cy="76944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 Africká savana</a:t>
            </a:r>
            <a:endParaRPr lang="cs-CZ" sz="4400" dirty="0"/>
          </a:p>
        </p:txBody>
      </p:sp>
      <p:grpSp>
        <p:nvGrpSpPr>
          <p:cNvPr id="5" name="Skupina 4"/>
          <p:cNvGrpSpPr/>
          <p:nvPr/>
        </p:nvGrpSpPr>
        <p:grpSpPr>
          <a:xfrm>
            <a:off x="179512" y="1268761"/>
            <a:ext cx="4320481" cy="2880319"/>
            <a:chOff x="179512" y="1268761"/>
            <a:chExt cx="4320481" cy="2880319"/>
          </a:xfrm>
        </p:grpSpPr>
        <p:pic>
          <p:nvPicPr>
            <p:cNvPr id="3" name="Obrázek 2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51521" y="1268761"/>
              <a:ext cx="4248472" cy="2824222"/>
            </a:xfrm>
            <a:prstGeom prst="rect">
              <a:avLst/>
            </a:prstGeom>
          </p:spPr>
        </p:pic>
        <p:sp>
          <p:nvSpPr>
            <p:cNvPr id="4" name="TextovéPole 3"/>
            <p:cNvSpPr txBox="1"/>
            <p:nvPr/>
          </p:nvSpPr>
          <p:spPr>
            <a:xfrm>
              <a:off x="179512" y="3779748"/>
              <a:ext cx="86036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 10</a:t>
              </a:r>
              <a:endParaRPr lang="cs-CZ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4860032" y="3573016"/>
            <a:ext cx="4183770" cy="3168352"/>
            <a:chOff x="4860032" y="3573016"/>
            <a:chExt cx="4183770" cy="3168352"/>
          </a:xfrm>
        </p:grpSpPr>
        <p:pic>
          <p:nvPicPr>
            <p:cNvPr id="6" name="Obrázek 5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860032" y="3573016"/>
              <a:ext cx="4183770" cy="3142832"/>
            </a:xfrm>
            <a:prstGeom prst="rect">
              <a:avLst/>
            </a:prstGeom>
          </p:spPr>
        </p:pic>
        <p:sp>
          <p:nvSpPr>
            <p:cNvPr id="7" name="TextovéPole 6"/>
            <p:cNvSpPr txBox="1"/>
            <p:nvPr/>
          </p:nvSpPr>
          <p:spPr>
            <a:xfrm>
              <a:off x="4863764" y="6372036"/>
              <a:ext cx="86036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 11</a:t>
              </a:r>
              <a:endParaRPr lang="cs-CZ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467544" y="4149080"/>
            <a:ext cx="3514984" cy="2711624"/>
            <a:chOff x="5004048" y="717376"/>
            <a:chExt cx="3514984" cy="2711624"/>
          </a:xfrm>
        </p:grpSpPr>
        <p:pic>
          <p:nvPicPr>
            <p:cNvPr id="10" name="Obrázek 9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076055" y="717376"/>
              <a:ext cx="3442977" cy="2639616"/>
            </a:xfrm>
            <a:prstGeom prst="rect">
              <a:avLst/>
            </a:prstGeom>
          </p:spPr>
        </p:pic>
        <p:sp>
          <p:nvSpPr>
            <p:cNvPr id="11" name="TextovéPole 10"/>
            <p:cNvSpPr txBox="1"/>
            <p:nvPr/>
          </p:nvSpPr>
          <p:spPr>
            <a:xfrm>
              <a:off x="5004048" y="3059668"/>
              <a:ext cx="86036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Obr. 12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4860032" y="721089"/>
            <a:ext cx="3600399" cy="2717203"/>
            <a:chOff x="4860032" y="721089"/>
            <a:chExt cx="3600399" cy="2717203"/>
          </a:xfrm>
        </p:grpSpPr>
        <p:pic>
          <p:nvPicPr>
            <p:cNvPr id="1026" name="Picture 2" descr="Soubor:SriLankaLeopard-ZOO-Jihlava.jp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67966" y="721089"/>
              <a:ext cx="3592465" cy="26943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TextovéPole 12"/>
            <p:cNvSpPr txBox="1"/>
            <p:nvPr/>
          </p:nvSpPr>
          <p:spPr>
            <a:xfrm>
              <a:off x="4860032" y="3068960"/>
              <a:ext cx="86036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Obr. 13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898152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5328592" cy="76944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 Jihoamerická savana</a:t>
            </a:r>
            <a:endParaRPr lang="cs-CZ" sz="4400" dirty="0"/>
          </a:p>
        </p:txBody>
      </p:sp>
      <p:grpSp>
        <p:nvGrpSpPr>
          <p:cNvPr id="5" name="Skupina 4"/>
          <p:cNvGrpSpPr/>
          <p:nvPr/>
        </p:nvGrpSpPr>
        <p:grpSpPr>
          <a:xfrm>
            <a:off x="1346980" y="1268760"/>
            <a:ext cx="5529276" cy="2691583"/>
            <a:chOff x="111236" y="1268760"/>
            <a:chExt cx="5529276" cy="2993797"/>
          </a:xfrm>
        </p:grpSpPr>
        <p:pic>
          <p:nvPicPr>
            <p:cNvPr id="3" name="Obrázek 2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9512" y="1268760"/>
              <a:ext cx="5461000" cy="2654300"/>
            </a:xfrm>
            <a:prstGeom prst="rect">
              <a:avLst/>
            </a:prstGeom>
          </p:spPr>
        </p:pic>
        <p:sp>
          <p:nvSpPr>
            <p:cNvPr id="4" name="TextovéPole 3"/>
            <p:cNvSpPr txBox="1"/>
            <p:nvPr/>
          </p:nvSpPr>
          <p:spPr>
            <a:xfrm>
              <a:off x="111236" y="3851756"/>
              <a:ext cx="860364" cy="41080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 14</a:t>
              </a:r>
              <a:endParaRPr lang="cs-CZ" dirty="0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4572000" y="3805245"/>
            <a:ext cx="4307632" cy="3089431"/>
            <a:chOff x="4572000" y="3805245"/>
            <a:chExt cx="4307632" cy="3089431"/>
          </a:xfrm>
        </p:grpSpPr>
        <p:pic>
          <p:nvPicPr>
            <p:cNvPr id="2050" name="Picture 2" descr="Soubor:Dasypus novemcinctus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16016" y="3805245"/>
              <a:ext cx="4163616" cy="27219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4572000" y="6525344"/>
              <a:ext cx="86036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 15</a:t>
              </a:r>
              <a:endParaRPr lang="cs-CZ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107504" y="3917925"/>
            <a:ext cx="4056385" cy="2976751"/>
            <a:chOff x="107504" y="3917925"/>
            <a:chExt cx="4056385" cy="2976751"/>
          </a:xfrm>
        </p:grpSpPr>
        <p:pic>
          <p:nvPicPr>
            <p:cNvPr id="2052" name="Picture 4" descr="Soubor:Standing jaguar.jp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9512" y="3917925"/>
              <a:ext cx="3984377" cy="26794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107504" y="6525344"/>
              <a:ext cx="86036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 16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451575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4680520" cy="76944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 Australská savana</a:t>
            </a:r>
            <a:endParaRPr lang="cs-CZ" sz="4400" dirty="0"/>
          </a:p>
        </p:txBody>
      </p:sp>
      <p:grpSp>
        <p:nvGrpSpPr>
          <p:cNvPr id="4" name="Skupina 3"/>
          <p:cNvGrpSpPr/>
          <p:nvPr/>
        </p:nvGrpSpPr>
        <p:grpSpPr>
          <a:xfrm>
            <a:off x="107504" y="1412776"/>
            <a:ext cx="4172732" cy="4392488"/>
            <a:chOff x="255252" y="1412776"/>
            <a:chExt cx="4172732" cy="4392488"/>
          </a:xfrm>
        </p:grpSpPr>
        <p:pic>
          <p:nvPicPr>
            <p:cNvPr id="3074" name="Picture 2" descr="Soubor:Koala climbing tree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8" y="1412776"/>
              <a:ext cx="4104456" cy="403717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255252" y="5435932"/>
              <a:ext cx="86036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 17</a:t>
              </a:r>
              <a:endParaRPr lang="cs-CZ" dirty="0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1475656" y="2987660"/>
            <a:ext cx="4825524" cy="3897724"/>
            <a:chOff x="4283968" y="2708920"/>
            <a:chExt cx="4825524" cy="3897724"/>
          </a:xfrm>
        </p:grpSpPr>
        <p:pic>
          <p:nvPicPr>
            <p:cNvPr id="3076" name="Picture 4" descr="Soubor:Dingo Australia Zoo QLD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27984" y="2708920"/>
              <a:ext cx="4681508" cy="36090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4283968" y="6237312"/>
              <a:ext cx="86036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 18</a:t>
              </a:r>
              <a:endParaRPr lang="cs-CZ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5436096" y="1196752"/>
            <a:ext cx="3468370" cy="5265876"/>
            <a:chOff x="5436096" y="1196752"/>
            <a:chExt cx="3468370" cy="5265876"/>
          </a:xfrm>
        </p:grpSpPr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81649" y="1196752"/>
              <a:ext cx="3322817" cy="4968552"/>
            </a:xfrm>
            <a:prstGeom prst="rect">
              <a:avLst/>
            </a:prstGeom>
          </p:spPr>
        </p:pic>
        <p:sp>
          <p:nvSpPr>
            <p:cNvPr id="8" name="TextovéPole 7"/>
            <p:cNvSpPr txBox="1"/>
            <p:nvPr/>
          </p:nvSpPr>
          <p:spPr>
            <a:xfrm>
              <a:off x="5436096" y="6093296"/>
              <a:ext cx="86036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 19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4141367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5776" y="325105"/>
            <a:ext cx="4032447" cy="1015663"/>
          </a:xfrm>
          <a:prstGeom prst="rect">
            <a:avLst/>
          </a:prstGeom>
          <a:solidFill>
            <a:schemeClr val="accent3"/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Opakování</a:t>
            </a:r>
            <a:endParaRPr lang="cs-CZ" sz="6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9698" y="1486525"/>
            <a:ext cx="4730334" cy="646331"/>
          </a:xfrm>
          <a:prstGeom prst="rect">
            <a:avLst/>
          </a:prstGeom>
          <a:solidFill>
            <a:schemeClr val="accent6">
              <a:lumMod val="75000"/>
            </a:schemeClr>
          </a:solidFill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/>
              <a:t>Přiřaď související pojmy: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7504" y="2268161"/>
            <a:ext cx="8712968" cy="5847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Lesy mírného pásu 		Stepi 		Savany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5516" y="3140968"/>
            <a:ext cx="8496944" cy="3570208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700" dirty="0" smtClean="0">
                <a:solidFill>
                  <a:srgbClr val="FF0000"/>
                </a:solidFill>
              </a:rPr>
              <a:t>mírný podnebný pás</a:t>
            </a:r>
            <a:r>
              <a:rPr lang="cs-CZ" sz="2700" dirty="0" smtClean="0"/>
              <a:t>	 </a:t>
            </a:r>
            <a:r>
              <a:rPr lang="cs-CZ" sz="2700" dirty="0" smtClean="0">
                <a:solidFill>
                  <a:schemeClr val="accent5">
                    <a:lumMod val="50000"/>
                  </a:schemeClr>
                </a:solidFill>
              </a:rPr>
              <a:t>horké léto, chladná zima	</a:t>
            </a:r>
            <a:r>
              <a:rPr lang="cs-CZ" sz="2700" dirty="0" smtClean="0">
                <a:solidFill>
                  <a:schemeClr val="bg2">
                    <a:lumMod val="25000"/>
                  </a:schemeClr>
                </a:solidFill>
              </a:rPr>
              <a:t>koala</a:t>
            </a:r>
          </a:p>
          <a:p>
            <a:pPr algn="ctr"/>
            <a:r>
              <a:rPr lang="cs-CZ" sz="2700" dirty="0" smtClean="0">
                <a:solidFill>
                  <a:schemeClr val="accent4">
                    <a:lumMod val="50000"/>
                  </a:schemeClr>
                </a:solidFill>
              </a:rPr>
              <a:t>mírný </a:t>
            </a:r>
            <a:r>
              <a:rPr lang="cs-CZ" sz="2700" dirty="0">
                <a:solidFill>
                  <a:schemeClr val="accent4">
                    <a:lumMod val="50000"/>
                  </a:schemeClr>
                </a:solidFill>
              </a:rPr>
              <a:t>podnebný </a:t>
            </a:r>
            <a:r>
              <a:rPr lang="cs-CZ" sz="2700" dirty="0" smtClean="0">
                <a:solidFill>
                  <a:schemeClr val="accent4">
                    <a:lumMod val="50000"/>
                  </a:schemeClr>
                </a:solidFill>
              </a:rPr>
              <a:t>pás</a:t>
            </a:r>
            <a:r>
              <a:rPr lang="cs-CZ" sz="2700" dirty="0" smtClean="0"/>
              <a:t>	</a:t>
            </a:r>
            <a:r>
              <a:rPr lang="cs-CZ" sz="2700" dirty="0" smtClean="0">
                <a:solidFill>
                  <a:schemeClr val="accent6">
                    <a:lumMod val="50000"/>
                  </a:schemeClr>
                </a:solidFill>
              </a:rPr>
              <a:t>nosorožec </a:t>
            </a:r>
            <a:r>
              <a:rPr lang="cs-CZ" sz="2700" dirty="0" smtClean="0">
                <a:solidFill>
                  <a:schemeClr val="bg2">
                    <a:lumMod val="10000"/>
                  </a:schemeClr>
                </a:solidFill>
              </a:rPr>
              <a:t>málo srážek  </a:t>
            </a:r>
          </a:p>
          <a:p>
            <a:pPr algn="ctr"/>
            <a:r>
              <a:rPr lang="cs-CZ" sz="2700" dirty="0" smtClean="0">
                <a:solidFill>
                  <a:srgbClr val="0070C0"/>
                </a:solidFill>
              </a:rPr>
              <a:t>období dešťů a sucha</a:t>
            </a:r>
            <a:endParaRPr lang="cs-CZ" sz="2700" dirty="0">
              <a:solidFill>
                <a:srgbClr val="0070C0"/>
              </a:solidFill>
            </a:endParaRPr>
          </a:p>
          <a:p>
            <a:pPr algn="ctr"/>
            <a:r>
              <a:rPr lang="cs-CZ" sz="2700" dirty="0" smtClean="0">
                <a:solidFill>
                  <a:schemeClr val="accent6">
                    <a:lumMod val="50000"/>
                  </a:schemeClr>
                </a:solidFill>
              </a:rPr>
              <a:t>střídání ročních období   </a:t>
            </a:r>
            <a:r>
              <a:rPr lang="cs-CZ" sz="2700" dirty="0" smtClean="0">
                <a:solidFill>
                  <a:schemeClr val="accent3">
                    <a:lumMod val="50000"/>
                  </a:schemeClr>
                </a:solidFill>
              </a:rPr>
              <a:t>bizon</a:t>
            </a:r>
            <a:r>
              <a:rPr lang="cs-CZ" sz="2700" dirty="0"/>
              <a:t> </a:t>
            </a:r>
            <a:r>
              <a:rPr lang="cs-CZ" sz="2700" dirty="0" smtClean="0"/>
              <a:t>  </a:t>
            </a:r>
            <a:r>
              <a:rPr lang="cs-CZ" sz="2700" dirty="0" smtClean="0">
                <a:solidFill>
                  <a:srgbClr val="FF0000"/>
                </a:solidFill>
              </a:rPr>
              <a:t>úrodné půdy	</a:t>
            </a:r>
            <a:r>
              <a:rPr lang="cs-CZ" sz="2700" dirty="0" smtClean="0">
                <a:solidFill>
                  <a:srgbClr val="002060"/>
                </a:solidFill>
              </a:rPr>
              <a:t>prérie</a:t>
            </a:r>
            <a:endParaRPr lang="cs-CZ" sz="2700" dirty="0">
              <a:solidFill>
                <a:srgbClr val="002060"/>
              </a:solidFill>
            </a:endParaRPr>
          </a:p>
          <a:p>
            <a:pPr algn="ctr"/>
            <a:r>
              <a:rPr lang="cs-CZ" sz="2700" dirty="0" smtClean="0">
                <a:solidFill>
                  <a:schemeClr val="tx2"/>
                </a:solidFill>
              </a:rPr>
              <a:t>lesní monokultury	</a:t>
            </a:r>
            <a:r>
              <a:rPr lang="cs-CZ" sz="27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psoun </a:t>
            </a:r>
            <a:r>
              <a:rPr lang="cs-CZ" sz="2700" dirty="0" smtClean="0">
                <a:solidFill>
                  <a:schemeClr val="tx2"/>
                </a:solidFill>
              </a:rPr>
              <a:t>  </a:t>
            </a:r>
            <a:r>
              <a:rPr lang="cs-CZ" sz="2700" dirty="0" smtClean="0">
                <a:solidFill>
                  <a:schemeClr val="accent2">
                    <a:lumMod val="50000"/>
                  </a:schemeClr>
                </a:solidFill>
              </a:rPr>
              <a:t>tropický a subtropický pás	</a:t>
            </a:r>
          </a:p>
          <a:p>
            <a:pPr algn="ctr"/>
            <a:r>
              <a:rPr lang="cs-CZ" sz="2700" dirty="0">
                <a:solidFill>
                  <a:schemeClr val="accent2">
                    <a:lumMod val="50000"/>
                  </a:schemeClr>
                </a:solidFill>
              </a:rPr>
              <a:t>p</a:t>
            </a:r>
            <a:r>
              <a:rPr lang="cs-CZ" sz="2700" dirty="0" smtClean="0">
                <a:solidFill>
                  <a:schemeClr val="accent2">
                    <a:lumMod val="50000"/>
                  </a:schemeClr>
                </a:solidFill>
              </a:rPr>
              <a:t>ampy	   </a:t>
            </a:r>
            <a:r>
              <a:rPr lang="cs-CZ" sz="2700" dirty="0" smtClean="0">
                <a:solidFill>
                  <a:schemeClr val="accent4">
                    <a:lumMod val="75000"/>
                  </a:schemeClr>
                </a:solidFill>
              </a:rPr>
              <a:t>sajga</a:t>
            </a:r>
            <a:r>
              <a:rPr lang="cs-CZ" sz="2700" dirty="0" smtClean="0">
                <a:solidFill>
                  <a:schemeClr val="accent2">
                    <a:lumMod val="50000"/>
                  </a:schemeClr>
                </a:solidFill>
              </a:rPr>
              <a:t>	</a:t>
            </a:r>
            <a:endParaRPr lang="cs-CZ" sz="2700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2800" dirty="0" smtClean="0"/>
              <a:t>	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8093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5776" y="325105"/>
            <a:ext cx="4032447" cy="1015663"/>
          </a:xfrm>
          <a:prstGeom prst="rect">
            <a:avLst/>
          </a:prstGeom>
          <a:solidFill>
            <a:schemeClr val="accent3"/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Opakování</a:t>
            </a:r>
            <a:endParaRPr lang="cs-CZ" sz="6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9698" y="1486525"/>
            <a:ext cx="4730334" cy="646331"/>
          </a:xfrm>
          <a:prstGeom prst="rect">
            <a:avLst/>
          </a:prstGeom>
          <a:solidFill>
            <a:schemeClr val="accent6">
              <a:lumMod val="75000"/>
            </a:schemeClr>
          </a:solidFill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/>
              <a:t>Přiřaď související pojmy: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2268161"/>
            <a:ext cx="8712968" cy="5847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Lesy mírného pásu 		Stepi 		Savany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129698" y="3059668"/>
            <a:ext cx="315612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mírný podnebný pás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3375357" y="3052571"/>
            <a:ext cx="373589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chemeClr val="accent5">
                    <a:lumMod val="50000"/>
                  </a:schemeClr>
                </a:solidFill>
              </a:rPr>
              <a:t>horké léto, chladná zima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7387849" y="3070263"/>
            <a:ext cx="95000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>
                <a:solidFill>
                  <a:schemeClr val="bg2">
                    <a:lumMod val="25000"/>
                  </a:schemeClr>
                </a:solidFill>
              </a:rPr>
              <a:t>koala</a:t>
            </a:r>
          </a:p>
        </p:txBody>
      </p:sp>
      <p:sp>
        <p:nvSpPr>
          <p:cNvPr id="8" name="Obdélník 7"/>
          <p:cNvSpPr/>
          <p:nvPr/>
        </p:nvSpPr>
        <p:spPr>
          <a:xfrm>
            <a:off x="3995936" y="3492105"/>
            <a:ext cx="315612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chemeClr val="accent4">
                    <a:lumMod val="50000"/>
                  </a:schemeClr>
                </a:solidFill>
              </a:rPr>
              <a:t>mírný podnebný pás</a:t>
            </a:r>
            <a:endParaRPr lang="cs-CZ" sz="2800" dirty="0"/>
          </a:p>
        </p:txBody>
      </p:sp>
      <p:sp>
        <p:nvSpPr>
          <p:cNvPr id="9" name="Obdélník 8"/>
          <p:cNvSpPr/>
          <p:nvPr/>
        </p:nvSpPr>
        <p:spPr>
          <a:xfrm>
            <a:off x="7211030" y="3625860"/>
            <a:ext cx="174182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nosorožec </a:t>
            </a:r>
            <a:endParaRPr lang="cs-CZ" sz="2800" dirty="0"/>
          </a:p>
        </p:txBody>
      </p:sp>
      <p:sp>
        <p:nvSpPr>
          <p:cNvPr id="10" name="Obdélník 9"/>
          <p:cNvSpPr/>
          <p:nvPr/>
        </p:nvSpPr>
        <p:spPr>
          <a:xfrm>
            <a:off x="3995936" y="4077072"/>
            <a:ext cx="206396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>
                <a:solidFill>
                  <a:schemeClr val="bg2">
                    <a:lumMod val="10000"/>
                  </a:schemeClr>
                </a:solidFill>
              </a:rPr>
              <a:t>málo srážek  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640015" y="4203085"/>
            <a:ext cx="2445670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>
                <a:solidFill>
                  <a:srgbClr val="0070C0"/>
                </a:solidFill>
              </a:rPr>
              <a:t>období dešťů a </a:t>
            </a:r>
            <a:endParaRPr lang="cs-CZ" sz="2800" dirty="0" smtClean="0">
              <a:solidFill>
                <a:srgbClr val="0070C0"/>
              </a:solidFill>
            </a:endParaRPr>
          </a:p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sucha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07504" y="3717032"/>
            <a:ext cx="362612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střídání ročních období </a:t>
            </a:r>
            <a:endParaRPr lang="cs-CZ" sz="2800" dirty="0"/>
          </a:p>
        </p:txBody>
      </p:sp>
      <p:sp>
        <p:nvSpPr>
          <p:cNvPr id="13" name="Obdélník 12"/>
          <p:cNvSpPr/>
          <p:nvPr/>
        </p:nvSpPr>
        <p:spPr>
          <a:xfrm>
            <a:off x="4321731" y="4510651"/>
            <a:ext cx="96706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chemeClr val="accent3">
                    <a:lumMod val="50000"/>
                  </a:schemeClr>
                </a:solidFill>
              </a:rPr>
              <a:t>bizon</a:t>
            </a:r>
            <a:endParaRPr lang="cs-CZ" sz="2800" dirty="0"/>
          </a:p>
        </p:txBody>
      </p:sp>
      <p:sp>
        <p:nvSpPr>
          <p:cNvPr id="14" name="Obdélník 13"/>
          <p:cNvSpPr/>
          <p:nvPr/>
        </p:nvSpPr>
        <p:spPr>
          <a:xfrm>
            <a:off x="4106576" y="5013176"/>
            <a:ext cx="204960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úrodné půdy</a:t>
            </a:r>
            <a:endParaRPr lang="cs-CZ" sz="2800" dirty="0"/>
          </a:p>
        </p:txBody>
      </p:sp>
      <p:sp>
        <p:nvSpPr>
          <p:cNvPr id="15" name="Obdélník 14"/>
          <p:cNvSpPr/>
          <p:nvPr/>
        </p:nvSpPr>
        <p:spPr>
          <a:xfrm>
            <a:off x="4427984" y="5407124"/>
            <a:ext cx="10567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>
                <a:solidFill>
                  <a:srgbClr val="002060"/>
                </a:solidFill>
              </a:rPr>
              <a:t>prérie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323528" y="4209592"/>
            <a:ext cx="282038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chemeClr val="tx2"/>
                </a:solidFill>
              </a:rPr>
              <a:t>lesní monokultury</a:t>
            </a:r>
            <a:endParaRPr lang="cs-CZ" sz="2800" dirty="0"/>
          </a:p>
        </p:txBody>
      </p:sp>
      <p:sp>
        <p:nvSpPr>
          <p:cNvPr id="17" name="Obdélník 16"/>
          <p:cNvSpPr/>
          <p:nvPr/>
        </p:nvSpPr>
        <p:spPr>
          <a:xfrm>
            <a:off x="4422594" y="5749556"/>
            <a:ext cx="108061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psoun</a:t>
            </a:r>
            <a:endParaRPr lang="cs-CZ" sz="2800" dirty="0"/>
          </a:p>
        </p:txBody>
      </p:sp>
      <p:sp>
        <p:nvSpPr>
          <p:cNvPr id="18" name="Obdélník 17"/>
          <p:cNvSpPr/>
          <p:nvPr/>
        </p:nvSpPr>
        <p:spPr>
          <a:xfrm>
            <a:off x="6645329" y="5211197"/>
            <a:ext cx="2463175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chemeClr val="accent2">
                    <a:lumMod val="50000"/>
                  </a:schemeClr>
                </a:solidFill>
              </a:rPr>
              <a:t>tropický a </a:t>
            </a:r>
            <a:endParaRPr lang="cs-CZ" sz="2800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subtropický </a:t>
            </a:r>
            <a:r>
              <a:rPr lang="cs-CZ" sz="2800" dirty="0">
                <a:solidFill>
                  <a:schemeClr val="accent2">
                    <a:lumMod val="50000"/>
                  </a:schemeClr>
                </a:solidFill>
              </a:rPr>
              <a:t>pás</a:t>
            </a:r>
            <a:endParaRPr lang="cs-CZ" sz="2800" dirty="0"/>
          </a:p>
        </p:txBody>
      </p:sp>
      <p:sp>
        <p:nvSpPr>
          <p:cNvPr id="19" name="Obdélník 18"/>
          <p:cNvSpPr/>
          <p:nvPr/>
        </p:nvSpPr>
        <p:spPr>
          <a:xfrm>
            <a:off x="4303142" y="6192485"/>
            <a:ext cx="118160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chemeClr val="accent2">
                    <a:lumMod val="50000"/>
                  </a:schemeClr>
                </a:solidFill>
              </a:rPr>
              <a:t>pampy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62048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88640"/>
            <a:ext cx="9113392" cy="45704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dirty="0" err="1" smtClean="0"/>
              <a:t>Zdroje</a:t>
            </a:r>
            <a:r>
              <a:rPr lang="en-US" sz="3600" dirty="0" smtClean="0"/>
              <a:t> </a:t>
            </a:r>
            <a:r>
              <a:rPr lang="en-US" sz="3600" dirty="0" err="1" smtClean="0"/>
              <a:t>obr</a:t>
            </a:r>
            <a:r>
              <a:rPr lang="cs-CZ" sz="3600" dirty="0" err="1" smtClean="0"/>
              <a:t>ázků</a:t>
            </a:r>
            <a:r>
              <a:rPr lang="cs-CZ" sz="3600" dirty="0" smtClean="0"/>
              <a:t>:</a:t>
            </a:r>
          </a:p>
          <a:p>
            <a:r>
              <a:rPr lang="pl-PL" sz="1050" dirty="0" smtClean="0"/>
              <a:t>Obr. 1: </a:t>
            </a:r>
            <a:r>
              <a:rPr lang="cs-CZ" sz="1050" dirty="0" smtClean="0"/>
              <a:t>PORSE, Sten. </a:t>
            </a:r>
            <a:r>
              <a:rPr lang="cs-CZ" sz="1050" i="1" dirty="0" smtClean="0"/>
              <a:t>Wikipedia.cz</a:t>
            </a:r>
            <a:r>
              <a:rPr lang="cs-CZ" sz="1050" dirty="0" smtClean="0"/>
              <a:t> [online]. [cit. 14.1.2013]. Dostupný na WWW: </a:t>
            </a:r>
            <a:r>
              <a:rPr lang="cs-CZ" sz="1050" dirty="0" smtClean="0">
                <a:hlinkClick r:id="rId2"/>
              </a:rPr>
              <a:t>http://upload.wikimedia.org/wikipedia/commons/7/7b/Vegetation-no-legend.PNG</a:t>
            </a:r>
            <a:endParaRPr lang="cs-CZ" sz="1050" dirty="0" smtClean="0"/>
          </a:p>
          <a:p>
            <a:r>
              <a:rPr lang="cs-CZ" sz="900" dirty="0" smtClean="0"/>
              <a:t>Obr. 2: </a:t>
            </a:r>
            <a:r>
              <a:rPr lang="cs-CZ" sz="900" dirty="0"/>
              <a:t>AUTOR NEUVEDEN. </a:t>
            </a:r>
            <a:r>
              <a:rPr lang="cs-CZ" sz="900" i="1" dirty="0"/>
              <a:t>Wikipedia.cz</a:t>
            </a:r>
            <a:r>
              <a:rPr lang="cs-CZ" sz="900" dirty="0"/>
              <a:t> [online]. [cit. 17.1.2013]. Dostupný na WWW: </a:t>
            </a:r>
            <a:r>
              <a:rPr lang="cs-CZ" sz="900" dirty="0">
                <a:hlinkClick r:id="rId3"/>
              </a:rPr>
              <a:t>http://</a:t>
            </a:r>
            <a:r>
              <a:rPr lang="cs-CZ" sz="900" dirty="0" smtClean="0">
                <a:hlinkClick r:id="rId3"/>
              </a:rPr>
              <a:t>cs.wikipedia.org/wiki/Soubor:Steppe_of_western_Kazakhstan_in_the_early_spring.jpg</a:t>
            </a:r>
            <a:endParaRPr lang="cs-CZ" sz="900" dirty="0" smtClean="0"/>
          </a:p>
          <a:p>
            <a:r>
              <a:rPr lang="cs-CZ" sz="900" dirty="0" smtClean="0"/>
              <a:t>Obr. 3: </a:t>
            </a:r>
            <a:r>
              <a:rPr lang="cs-CZ" sz="900" dirty="0"/>
              <a:t>AUTOR NEUVEDEN. </a:t>
            </a:r>
            <a:r>
              <a:rPr lang="cs-CZ" sz="900" i="1" dirty="0"/>
              <a:t>Wikipedia.cz</a:t>
            </a:r>
            <a:r>
              <a:rPr lang="cs-CZ" sz="900" dirty="0"/>
              <a:t> [online]. [cit. 17.1.2013]. Dostupný na WWW: </a:t>
            </a:r>
            <a:r>
              <a:rPr lang="cs-CZ" sz="900" dirty="0">
                <a:hlinkClick r:id="rId4"/>
              </a:rPr>
              <a:t>http://</a:t>
            </a:r>
            <a:r>
              <a:rPr lang="cs-CZ" sz="900" dirty="0" smtClean="0">
                <a:hlinkClick r:id="rId4"/>
              </a:rPr>
              <a:t>cs.wikipedia.org/wiki/Soubor:Tarangire-Natpark800600.jpg</a:t>
            </a:r>
            <a:endParaRPr lang="cs-CZ" sz="900" dirty="0" smtClean="0"/>
          </a:p>
          <a:p>
            <a:r>
              <a:rPr lang="cs-CZ" sz="900" dirty="0" smtClean="0"/>
              <a:t>Obr. 4: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17.1.2013]. Dostupný na WWW: </a:t>
            </a:r>
            <a:r>
              <a:rPr lang="cs-CZ" sz="900" dirty="0">
                <a:hlinkClick r:id="rId5"/>
              </a:rPr>
              <a:t>http://</a:t>
            </a:r>
            <a:r>
              <a:rPr lang="cs-CZ" sz="900" dirty="0" smtClean="0">
                <a:hlinkClick r:id="rId5"/>
              </a:rPr>
              <a:t>en.wikipedia.org/wiki/File:Naadam_rider_2.jpg</a:t>
            </a:r>
            <a:endParaRPr lang="cs-CZ" sz="900" dirty="0" smtClean="0"/>
          </a:p>
          <a:p>
            <a:r>
              <a:rPr lang="cs-CZ" sz="900" dirty="0" smtClean="0"/>
              <a:t>Obr. 5: </a:t>
            </a:r>
            <a:r>
              <a:rPr lang="cs-CZ" sz="900" dirty="0"/>
              <a:t>WOUTERS, </a:t>
            </a:r>
            <a:r>
              <a:rPr lang="cs-CZ" sz="900" dirty="0" err="1"/>
              <a:t>Ffrank</a:t>
            </a:r>
            <a:r>
              <a:rPr lang="cs-CZ" sz="900" dirty="0"/>
              <a:t>. </a:t>
            </a:r>
            <a:r>
              <a:rPr lang="cs-CZ" sz="900" i="1" dirty="0"/>
              <a:t>Wikipedia.cz</a:t>
            </a:r>
            <a:r>
              <a:rPr lang="cs-CZ" sz="900" dirty="0"/>
              <a:t> [online]. [cit. 19.1.2013]. Dostupný na WWW: </a:t>
            </a:r>
            <a:r>
              <a:rPr lang="cs-CZ" sz="900" dirty="0">
                <a:hlinkClick r:id="rId6"/>
              </a:rPr>
              <a:t>http://</a:t>
            </a:r>
            <a:r>
              <a:rPr lang="cs-CZ" sz="900" dirty="0" smtClean="0">
                <a:hlinkClick r:id="rId6"/>
              </a:rPr>
              <a:t>cs.wikipedia.org/wiki/Soubor:Saiga_tatarica_tatarica.jpg</a:t>
            </a:r>
            <a:endParaRPr lang="cs-CZ" sz="900" dirty="0" smtClean="0"/>
          </a:p>
          <a:p>
            <a:r>
              <a:rPr lang="cs-CZ" sz="900" dirty="0" smtClean="0"/>
              <a:t>Obr. 6: </a:t>
            </a:r>
            <a:r>
              <a:rPr lang="cs-CZ" sz="900" dirty="0"/>
              <a:t>DYKINGA, Jack. </a:t>
            </a:r>
            <a:r>
              <a:rPr lang="cs-CZ" sz="900" i="1" dirty="0"/>
              <a:t>Wikipedia.org</a:t>
            </a:r>
            <a:r>
              <a:rPr lang="cs-CZ" sz="900" dirty="0"/>
              <a:t> [online]. [cit. 19.1.2013]. Dostupný na WWW: </a:t>
            </a:r>
            <a:r>
              <a:rPr lang="cs-CZ" sz="900" dirty="0">
                <a:hlinkClick r:id="rId7"/>
              </a:rPr>
              <a:t>http://</a:t>
            </a:r>
            <a:r>
              <a:rPr lang="cs-CZ" sz="900" dirty="0" smtClean="0">
                <a:hlinkClick r:id="rId7"/>
              </a:rPr>
              <a:t>en.wikipedia.org/wiki/File:American_bison_k5680-1.jpg</a:t>
            </a:r>
            <a:endParaRPr lang="cs-CZ" sz="900" dirty="0" smtClean="0"/>
          </a:p>
          <a:p>
            <a:r>
              <a:rPr lang="cs-CZ" sz="900" dirty="0" smtClean="0"/>
              <a:t>Obr. 7: </a:t>
            </a:r>
            <a:r>
              <a:rPr lang="cs-CZ" sz="900" dirty="0"/>
              <a:t>WEISS, Leonardo. </a:t>
            </a:r>
            <a:r>
              <a:rPr lang="cs-CZ" sz="900" i="1" dirty="0"/>
              <a:t>Wikipedia.cz</a:t>
            </a:r>
            <a:r>
              <a:rPr lang="cs-CZ" sz="900" dirty="0"/>
              <a:t> [online]. [cit. 19.1.2013]. Dostupný na WWW: </a:t>
            </a:r>
            <a:r>
              <a:rPr lang="cs-CZ" sz="900" dirty="0">
                <a:hlinkClick r:id="rId8"/>
              </a:rPr>
              <a:t>http://</a:t>
            </a:r>
            <a:r>
              <a:rPr lang="cs-CZ" sz="900" dirty="0" smtClean="0">
                <a:hlinkClick r:id="rId8"/>
              </a:rPr>
              <a:t>cs.wikipedia.org/wiki/Soubor:Black-tailed_Prairie_Dog-Wichita_Mountain_Wildlife_Refuge-1.jpg</a:t>
            </a:r>
            <a:endParaRPr lang="cs-CZ" sz="900" dirty="0" smtClean="0"/>
          </a:p>
          <a:p>
            <a:r>
              <a:rPr lang="cs-CZ" sz="900" dirty="0" smtClean="0"/>
              <a:t>Obr. 8: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19.1.2013]. Dostupný na WWW: </a:t>
            </a:r>
            <a:r>
              <a:rPr lang="cs-CZ" sz="900" dirty="0">
                <a:hlinkClick r:id="rId9"/>
              </a:rPr>
              <a:t>http://</a:t>
            </a:r>
            <a:r>
              <a:rPr lang="cs-CZ" sz="900" dirty="0" smtClean="0">
                <a:hlinkClick r:id="rId9"/>
              </a:rPr>
              <a:t>en.wikipedia.org/wiki/File:Caracal001.jpg</a:t>
            </a:r>
            <a:endParaRPr lang="cs-CZ" sz="900" dirty="0" smtClean="0"/>
          </a:p>
          <a:p>
            <a:r>
              <a:rPr lang="cs-CZ" sz="900" dirty="0" smtClean="0"/>
              <a:t>Obr. 9: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19.1.2013]. Dostupný na WWW: </a:t>
            </a:r>
            <a:r>
              <a:rPr lang="cs-CZ" sz="900" dirty="0">
                <a:hlinkClick r:id="rId10"/>
              </a:rPr>
              <a:t>http://</a:t>
            </a:r>
            <a:r>
              <a:rPr lang="cs-CZ" sz="900" dirty="0" smtClean="0">
                <a:hlinkClick r:id="rId10"/>
              </a:rPr>
              <a:t>en.wikipedia.org/wiki/File:Savanna_towards_the_south-east_from_the_south-west_of</a:t>
            </a:r>
            <a:endParaRPr lang="cs-CZ" sz="900" dirty="0" smtClean="0"/>
          </a:p>
          <a:p>
            <a:r>
              <a:rPr lang="cs-CZ" sz="900" dirty="0" smtClean="0"/>
              <a:t>_Taita_Hills_Game_Lodge_within_the_Taita_Hills_Wildlife_Sanctuary_in_Kenya.jpg</a:t>
            </a:r>
          </a:p>
          <a:p>
            <a:r>
              <a:rPr lang="cs-CZ" sz="900" dirty="0" smtClean="0"/>
              <a:t>Obr. 10: </a:t>
            </a:r>
            <a:r>
              <a:rPr lang="cs-CZ" sz="900" dirty="0"/>
              <a:t>FAIVRE, Emanuel. </a:t>
            </a:r>
            <a:r>
              <a:rPr lang="cs-CZ" sz="900" i="1" dirty="0"/>
              <a:t>Wikipedia.cz</a:t>
            </a:r>
            <a:r>
              <a:rPr lang="cs-CZ" sz="900" dirty="0"/>
              <a:t> [online]. [cit. 19.1.2013]. Dostupný na WWW: </a:t>
            </a:r>
            <a:r>
              <a:rPr lang="cs-CZ" sz="900" dirty="0">
                <a:hlinkClick r:id="rId11"/>
              </a:rPr>
              <a:t>http://</a:t>
            </a:r>
            <a:r>
              <a:rPr lang="cs-CZ" sz="900" dirty="0" smtClean="0">
                <a:hlinkClick r:id="rId11"/>
              </a:rPr>
              <a:t>cs.wikipedia.org/wiki/Soubor:Hyene_amneville.JPG</a:t>
            </a:r>
            <a:endParaRPr lang="cs-CZ" sz="900" dirty="0" smtClean="0"/>
          </a:p>
          <a:p>
            <a:r>
              <a:rPr lang="cs-CZ" sz="900" dirty="0" smtClean="0"/>
              <a:t>Obr. 11: </a:t>
            </a:r>
            <a:r>
              <a:rPr lang="cs-CZ" sz="900" dirty="0"/>
              <a:t>HILLEWAERT, Hans. </a:t>
            </a:r>
            <a:r>
              <a:rPr lang="cs-CZ" sz="900" i="1" dirty="0"/>
              <a:t>Wikipedia.cz</a:t>
            </a:r>
            <a:r>
              <a:rPr lang="cs-CZ" sz="900" dirty="0"/>
              <a:t> [online]. [cit. 19.1.2013]. Dostupný na WWW: </a:t>
            </a:r>
            <a:r>
              <a:rPr lang="cs-CZ" sz="900" dirty="0">
                <a:hlinkClick r:id="rId12"/>
              </a:rPr>
              <a:t>http://</a:t>
            </a:r>
            <a:r>
              <a:rPr lang="cs-CZ" sz="900" dirty="0" smtClean="0">
                <a:hlinkClick r:id="rId12"/>
              </a:rPr>
              <a:t>cs.wikipedia.org/wiki/Soubor:Connochaetes_taurinus.jpg</a:t>
            </a:r>
            <a:endParaRPr lang="cs-CZ" sz="900" dirty="0" smtClean="0"/>
          </a:p>
          <a:p>
            <a:r>
              <a:rPr lang="cs-CZ" sz="900" dirty="0" smtClean="0"/>
              <a:t>Obr. 12: </a:t>
            </a:r>
            <a:r>
              <a:rPr lang="cs-CZ" sz="900" dirty="0"/>
              <a:t>AUTOR NEUVEDEN. </a:t>
            </a:r>
            <a:r>
              <a:rPr lang="cs-CZ" sz="900" i="1" dirty="0"/>
              <a:t>Wikipedia.cz</a:t>
            </a:r>
            <a:r>
              <a:rPr lang="cs-CZ" sz="900" dirty="0"/>
              <a:t> [online]. [cit. 19.1.2013]. Dostupný na WWW: </a:t>
            </a:r>
            <a:r>
              <a:rPr lang="cs-CZ" sz="900" dirty="0">
                <a:hlinkClick r:id="rId13"/>
              </a:rPr>
              <a:t>http://</a:t>
            </a:r>
            <a:r>
              <a:rPr lang="cs-CZ" sz="900" dirty="0" smtClean="0">
                <a:hlinkClick r:id="rId13"/>
              </a:rPr>
              <a:t>cs.wikipedia.org/wiki/Soubor:Rhinoceros_in_South_Africa_adjusted.jpg</a:t>
            </a:r>
            <a:endParaRPr lang="cs-CZ" sz="900" dirty="0" smtClean="0"/>
          </a:p>
          <a:p>
            <a:r>
              <a:rPr lang="cs-CZ" sz="900" dirty="0" smtClean="0"/>
              <a:t>Obr. 13: </a:t>
            </a:r>
            <a:r>
              <a:rPr lang="cs-CZ" sz="900" dirty="0"/>
              <a:t>AUTOR NEUVEDEN. </a:t>
            </a:r>
            <a:r>
              <a:rPr lang="cs-CZ" sz="900" i="1" dirty="0"/>
              <a:t>Wikipedia.cz</a:t>
            </a:r>
            <a:r>
              <a:rPr lang="cs-CZ" sz="900" dirty="0"/>
              <a:t> [online]. [cit. 19.1.2013]. Dostupný na WWW: </a:t>
            </a:r>
            <a:r>
              <a:rPr lang="cs-CZ" sz="900" dirty="0">
                <a:hlinkClick r:id="rId14"/>
              </a:rPr>
              <a:t>http://</a:t>
            </a:r>
            <a:r>
              <a:rPr lang="cs-CZ" sz="900" dirty="0" smtClean="0">
                <a:hlinkClick r:id="rId14"/>
              </a:rPr>
              <a:t>cs.wikipedia.org/wiki/Soubor:SriLankaLeopard-ZOO-Jihlava.jpg</a:t>
            </a:r>
            <a:endParaRPr lang="cs-CZ" sz="900" dirty="0" smtClean="0"/>
          </a:p>
          <a:p>
            <a:r>
              <a:rPr lang="cs-CZ" sz="900" dirty="0" smtClean="0"/>
              <a:t>Obr. 14: </a:t>
            </a:r>
            <a:r>
              <a:rPr lang="cs-CZ" sz="900" dirty="0"/>
              <a:t>PAPE, Dave. </a:t>
            </a:r>
            <a:r>
              <a:rPr lang="cs-CZ" sz="900" i="1" dirty="0"/>
              <a:t>Wikipedia.cz</a:t>
            </a:r>
            <a:r>
              <a:rPr lang="cs-CZ" sz="900" dirty="0"/>
              <a:t> [online]. [cit. 19.1.2013]. Dostupný na WWW: </a:t>
            </a:r>
            <a:r>
              <a:rPr lang="cs-CZ" sz="900" dirty="0">
                <a:hlinkClick r:id="rId15"/>
              </a:rPr>
              <a:t>http://cs.wikipedia.org/wiki/Soubor:Myrmecophaga_tridactyla_-_</a:t>
            </a:r>
            <a:r>
              <a:rPr lang="cs-CZ" sz="900" dirty="0" smtClean="0">
                <a:hlinkClick r:id="rId15"/>
              </a:rPr>
              <a:t>Phoenix_Zoo.jpg</a:t>
            </a:r>
            <a:endParaRPr lang="cs-CZ" sz="900" dirty="0" smtClean="0"/>
          </a:p>
          <a:p>
            <a:r>
              <a:rPr lang="cs-CZ" sz="900" dirty="0" smtClean="0"/>
              <a:t>Obr. 15: </a:t>
            </a:r>
            <a:r>
              <a:rPr lang="cs-CZ" sz="900" dirty="0"/>
              <a:t>AUTOR NEUVEDEN. </a:t>
            </a:r>
            <a:r>
              <a:rPr lang="cs-CZ" sz="900" i="1" dirty="0" err="1"/>
              <a:t>Wikipedia.czA</a:t>
            </a:r>
            <a:r>
              <a:rPr lang="cs-CZ" sz="900" dirty="0"/>
              <a:t> [online]. [cit. 19.1.2013]. Dostupný na WWW: </a:t>
            </a:r>
            <a:r>
              <a:rPr lang="cs-CZ" sz="900" dirty="0">
                <a:hlinkClick r:id="rId16"/>
              </a:rPr>
              <a:t>http://</a:t>
            </a:r>
            <a:r>
              <a:rPr lang="cs-CZ" sz="900" dirty="0" smtClean="0">
                <a:hlinkClick r:id="rId16"/>
              </a:rPr>
              <a:t>cs.wikipedia.org/wiki/Soubor:Dasypus_novemcinctus.jpg</a:t>
            </a:r>
            <a:endParaRPr lang="cs-CZ" sz="900" dirty="0" smtClean="0"/>
          </a:p>
          <a:p>
            <a:r>
              <a:rPr lang="cs-CZ" sz="900" dirty="0" smtClean="0"/>
              <a:t>Obr. 16: </a:t>
            </a:r>
            <a:r>
              <a:rPr lang="cs-CZ" sz="900" dirty="0"/>
              <a:t>AUTOR NEUVEDEN. </a:t>
            </a:r>
            <a:r>
              <a:rPr lang="cs-CZ" sz="900" i="1" dirty="0"/>
              <a:t>Wikipedia.cz</a:t>
            </a:r>
            <a:r>
              <a:rPr lang="cs-CZ" sz="900" dirty="0"/>
              <a:t> [online]. [cit. 19.1.2013]. Dostupný na WWW: </a:t>
            </a:r>
            <a:r>
              <a:rPr lang="cs-CZ" sz="900" dirty="0">
                <a:hlinkClick r:id="rId17"/>
              </a:rPr>
              <a:t>http://</a:t>
            </a:r>
            <a:r>
              <a:rPr lang="cs-CZ" sz="900" dirty="0" smtClean="0">
                <a:hlinkClick r:id="rId17"/>
              </a:rPr>
              <a:t>cs.wikipedia.org/wiki/Soubor:Standing_jaguar.jpg</a:t>
            </a:r>
            <a:endParaRPr lang="cs-CZ" sz="900" dirty="0" smtClean="0"/>
          </a:p>
          <a:p>
            <a:r>
              <a:rPr lang="cs-CZ" sz="900" dirty="0" smtClean="0"/>
              <a:t>Obr. 17: </a:t>
            </a:r>
            <a:r>
              <a:rPr lang="cs-CZ" sz="900" dirty="0"/>
              <a:t>AUTOR NEUVEDEN. </a:t>
            </a:r>
            <a:r>
              <a:rPr lang="cs-CZ" sz="900" i="1" dirty="0"/>
              <a:t>Wikipedia.cz</a:t>
            </a:r>
            <a:r>
              <a:rPr lang="cs-CZ" sz="900" dirty="0"/>
              <a:t> [online]. [cit. 19.1.2013]. Dostupný na WWW: </a:t>
            </a:r>
            <a:r>
              <a:rPr lang="cs-CZ" sz="900" dirty="0">
                <a:hlinkClick r:id="rId18"/>
              </a:rPr>
              <a:t>http://</a:t>
            </a:r>
            <a:r>
              <a:rPr lang="cs-CZ" sz="900" dirty="0" smtClean="0">
                <a:hlinkClick r:id="rId18"/>
              </a:rPr>
              <a:t>cs.wikipedia.org/wiki/Soubor:Koala_climbing_tree.jpg</a:t>
            </a:r>
            <a:endParaRPr lang="cs-CZ" sz="900" dirty="0" smtClean="0"/>
          </a:p>
          <a:p>
            <a:r>
              <a:rPr lang="cs-CZ" sz="900" dirty="0" smtClean="0"/>
              <a:t>Obr. 18: </a:t>
            </a:r>
            <a:r>
              <a:rPr lang="cs-CZ" sz="900" dirty="0"/>
              <a:t>AUTOR NEUVEDEN. </a:t>
            </a:r>
            <a:r>
              <a:rPr lang="cs-CZ" sz="900" i="1" dirty="0"/>
              <a:t>Wikipedia.cz</a:t>
            </a:r>
            <a:r>
              <a:rPr lang="cs-CZ" sz="900" dirty="0"/>
              <a:t> [online]. [cit. 19.1.2013]. Dostupný na WWW: http://cs.wikipedia.org/wiki/Soubor:Dingo_Australia_Zoo_QLD.jpg</a:t>
            </a:r>
            <a:endParaRPr lang="cs-CZ" sz="900" dirty="0" smtClean="0"/>
          </a:p>
          <a:p>
            <a:r>
              <a:rPr lang="cs-CZ" sz="900" dirty="0" smtClean="0"/>
              <a:t>Obr. 19: </a:t>
            </a:r>
            <a:r>
              <a:rPr lang="cs-CZ" sz="900" dirty="0"/>
              <a:t>AUTOR NEUVEDEN. </a:t>
            </a:r>
            <a:r>
              <a:rPr lang="cs-CZ" sz="900" i="1" dirty="0"/>
              <a:t>Wikipedia.cz</a:t>
            </a:r>
            <a:r>
              <a:rPr lang="cs-CZ" sz="900" dirty="0"/>
              <a:t> [online]. [cit. 19.1.2013]. Dostupný na WWW: http://cs.wikipedia.org/wiki/Soubor:Eastern_grey_kangaroo_dec07_02.jpg</a:t>
            </a:r>
            <a:endParaRPr lang="cs-CZ" sz="900" dirty="0" smtClean="0"/>
          </a:p>
          <a:p>
            <a:endParaRPr lang="cs-CZ" sz="900" dirty="0"/>
          </a:p>
          <a:p>
            <a:r>
              <a:rPr lang="cs-CZ" sz="900" dirty="0"/>
              <a:t/>
            </a:r>
            <a:br>
              <a:rPr lang="cs-CZ" sz="900" dirty="0"/>
            </a:br>
            <a:endParaRPr lang="cs-CZ" sz="900" dirty="0" smtClean="0"/>
          </a:p>
          <a:p>
            <a:endParaRPr lang="cs-CZ" sz="1050" dirty="0" smtClean="0"/>
          </a:p>
          <a:p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val="4283374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384</Words>
  <Application>Microsoft Office PowerPoint</Application>
  <PresentationFormat>Předvádění na obrazovce (4:3)</PresentationFormat>
  <Paragraphs>153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Prezentace aplikace PowerPoint</vt:lpstr>
      <vt:lpstr>BIOMY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LukášD</dc:creator>
  <cp:lastModifiedBy>LukášD</cp:lastModifiedBy>
  <cp:revision>5</cp:revision>
  <dcterms:created xsi:type="dcterms:W3CDTF">2013-05-24T07:03:45Z</dcterms:created>
  <dcterms:modified xsi:type="dcterms:W3CDTF">2012-12-17T11:13:46Z</dcterms:modified>
</cp:coreProperties>
</file>