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6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9" autoAdjust="0"/>
    <p:restoredTop sz="94660"/>
  </p:normalViewPr>
  <p:slideViewPr>
    <p:cSldViewPr>
      <p:cViewPr>
        <p:scale>
          <a:sx n="110" d="100"/>
          <a:sy n="110" d="100"/>
        </p:scale>
        <p:origin x="-222" y="5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F37B0-1E8C-4FF5-BD34-C38C7E44CBC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21A93-6817-461D-9D11-B934632E4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31303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F37B0-1E8C-4FF5-BD34-C38C7E44CBC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21A93-6817-461D-9D11-B934632E4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621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F37B0-1E8C-4FF5-BD34-C38C7E44CBC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21A93-6817-461D-9D11-B934632E4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379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F37B0-1E8C-4FF5-BD34-C38C7E44CBC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21A93-6817-461D-9D11-B934632E4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579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F37B0-1E8C-4FF5-BD34-C38C7E44CBC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21A93-6817-461D-9D11-B934632E4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858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F37B0-1E8C-4FF5-BD34-C38C7E44CBC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21A93-6817-461D-9D11-B934632E4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204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F37B0-1E8C-4FF5-BD34-C38C7E44CBC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21A93-6817-461D-9D11-B934632E4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76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F37B0-1E8C-4FF5-BD34-C38C7E44CBC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21A93-6817-461D-9D11-B934632E4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588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F37B0-1E8C-4FF5-BD34-C38C7E44CBC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21A93-6817-461D-9D11-B934632E4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697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F37B0-1E8C-4FF5-BD34-C38C7E44CBC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21A93-6817-461D-9D11-B934632E4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148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F37B0-1E8C-4FF5-BD34-C38C7E44CBC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21A93-6817-461D-9D11-B934632E4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9191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BF37B0-1E8C-4FF5-BD34-C38C7E44CBC1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21A93-6817-461D-9D11-B934632E48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820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aiga.png" TargetMode="External"/><Relationship Id="rId3" Type="http://schemas.openxmlformats.org/officeDocument/2006/relationships/hyperlink" Target="http://upload.wikimedia.org/wikipedia/commons/a/a5/800px-Map-Tundra.png" TargetMode="External"/><Relationship Id="rId7" Type="http://schemas.openxmlformats.org/officeDocument/2006/relationships/hyperlink" Target="http://cs.wikipedia.org/wiki/Soubor:Eisfuchscele4.jpg" TargetMode="External"/><Relationship Id="rId2" Type="http://schemas.openxmlformats.org/officeDocument/2006/relationships/hyperlink" Target="http://upload.wikimedia.org/wikipedia/commons/7/7b/Vegetation-no-legend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n.wikipedia.org/wiki/File:Tunturisopuli_Lemmus_Lemmus.jpg" TargetMode="External"/><Relationship Id="rId5" Type="http://schemas.openxmlformats.org/officeDocument/2006/relationships/hyperlink" Target="http://en.wikipedia.org/wiki/File:Hikers_on_franconia_ridge.JPG" TargetMode="External"/><Relationship Id="rId10" Type="http://schemas.openxmlformats.org/officeDocument/2006/relationships/hyperlink" Target="http://en.wikipedia.org/wiki/File:Brown-bear-in-spring.jpg" TargetMode="External"/><Relationship Id="rId4" Type="http://schemas.openxmlformats.org/officeDocument/2006/relationships/hyperlink" Target="http://en.wikipedia.org/wiki/File:Ru200008050084.jpg" TargetMode="External"/><Relationship Id="rId9" Type="http://schemas.openxmlformats.org/officeDocument/2006/relationships/hyperlink" Target="http://en.wikipedia.org/wiki/File:Talkessel_von_Werchojans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5374664"/>
              </p:ext>
            </p:extLst>
          </p:nvPr>
        </p:nvGraphicFramePr>
        <p:xfrm>
          <a:off x="251520" y="2078856"/>
          <a:ext cx="864096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0565"/>
                <a:gridCol w="5190395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VY_32_INOVACE_07_16B_Biomy tundra a tajga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savců a člověka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2857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7670690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biomů tundry a tajgy.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klimatické a vegetační podmínky tundry a tajgy.</a:t>
            </a:r>
          </a:p>
          <a:p>
            <a:r>
              <a:rPr lang="cs-CZ" dirty="0" smtClean="0"/>
              <a:t>Bude znát typické savce obývající tuto oblast. </a:t>
            </a:r>
          </a:p>
          <a:p>
            <a:r>
              <a:rPr lang="cs-CZ" dirty="0" smtClean="0"/>
              <a:t>Bude umět ukázat tuto oblast na mapě.</a:t>
            </a:r>
          </a:p>
          <a:p>
            <a:endParaRPr lang="cs-CZ" dirty="0"/>
          </a:p>
          <a:p>
            <a:r>
              <a:rPr lang="cs-CZ" b="1" dirty="0" smtClean="0"/>
              <a:t>Datum tvorby</a:t>
            </a:r>
            <a:r>
              <a:rPr lang="cs-CZ" b="1" dirty="0" smtClean="0"/>
              <a:t>: </a:t>
            </a:r>
            <a:r>
              <a:rPr lang="cs-CZ" dirty="0" smtClean="0"/>
              <a:t>10. 1. 2013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13.12.2013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108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75000"/>
            </a:schemeClr>
          </a:solidFill>
          <a:ln w="762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6600" dirty="0" smtClean="0"/>
              <a:t>BIOMY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4028245"/>
            <a:ext cx="5040560" cy="1200955"/>
          </a:xfrm>
          <a:solidFill>
            <a:schemeClr val="accent3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4400" dirty="0" smtClean="0">
                <a:solidFill>
                  <a:schemeClr val="tx1"/>
                </a:solidFill>
              </a:rPr>
              <a:t>Tundra, tajga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256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76672"/>
            <a:ext cx="8854668" cy="26161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u="sng" dirty="0" smtClean="0"/>
              <a:t>Biom </a:t>
            </a:r>
          </a:p>
          <a:p>
            <a:r>
              <a:rPr lang="cs-CZ" sz="4000" dirty="0" smtClean="0"/>
              <a:t>Oblasti biosféry, ve kterých jsou podobné </a:t>
            </a:r>
          </a:p>
          <a:p>
            <a:r>
              <a:rPr lang="cs-CZ" sz="4000" dirty="0" smtClean="0"/>
              <a:t>přírodní podmínky </a:t>
            </a:r>
            <a:r>
              <a:rPr lang="cs-CZ" sz="3600" dirty="0" smtClean="0"/>
              <a:t>(podnebí, půda, vodstvo </a:t>
            </a:r>
          </a:p>
          <a:p>
            <a:r>
              <a:rPr lang="cs-CZ" sz="3600" dirty="0" smtClean="0"/>
              <a:t>společenstva rostlin a živočichů)</a:t>
            </a:r>
            <a:r>
              <a:rPr lang="cs-CZ" sz="4000" dirty="0" smtClean="0"/>
              <a:t>. 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3621211"/>
            <a:ext cx="8928992" cy="280076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b="1" u="sng" dirty="0" smtClean="0"/>
              <a:t>Dělení biomů </a:t>
            </a:r>
          </a:p>
          <a:p>
            <a:pPr marL="571500" indent="-571500">
              <a:buFontTx/>
              <a:buChar char="-"/>
            </a:pPr>
            <a:r>
              <a:rPr lang="cs-CZ" sz="4400" dirty="0" smtClean="0"/>
              <a:t>tundra, tajga, lesy mírného pásu,</a:t>
            </a:r>
          </a:p>
          <a:p>
            <a:r>
              <a:rPr lang="cs-CZ" sz="4400" dirty="0"/>
              <a:t>  </a:t>
            </a:r>
            <a:r>
              <a:rPr lang="cs-CZ" sz="4400" dirty="0" smtClean="0"/>
              <a:t>  travinné biomy, pouště, polopouště,</a:t>
            </a:r>
          </a:p>
          <a:p>
            <a:r>
              <a:rPr lang="cs-CZ" sz="4400" dirty="0" smtClean="0"/>
              <a:t>    tropické deštné lesy, moře</a:t>
            </a:r>
          </a:p>
        </p:txBody>
      </p:sp>
    </p:spTree>
    <p:extLst>
      <p:ext uri="{BB962C8B-B14F-4D97-AF65-F5344CB8AC3E}">
        <p14:creationId xmlns:p14="http://schemas.microsoft.com/office/powerpoint/2010/main" val="1477578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-36512" y="1586959"/>
            <a:ext cx="9145016" cy="4794369"/>
            <a:chOff x="-36512" y="1010895"/>
            <a:chExt cx="9145016" cy="4794369"/>
          </a:xfrm>
        </p:grpSpPr>
        <p:pic>
          <p:nvPicPr>
            <p:cNvPr id="1026" name="Picture 2" descr="http://upload.wikimedia.org/wikipedia/commons/7/7b/Vegetation-no-legend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496" y="1010895"/>
              <a:ext cx="9073008" cy="47943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-36512" y="5435932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1</a:t>
              </a:r>
              <a:endParaRPr lang="cs-CZ" dirty="0"/>
            </a:p>
          </p:txBody>
        </p:sp>
      </p:grpSp>
      <p:sp>
        <p:nvSpPr>
          <p:cNvPr id="5" name="Podnadpis 2"/>
          <p:cNvSpPr txBox="1">
            <a:spLocks/>
          </p:cNvSpPr>
          <p:nvPr/>
        </p:nvSpPr>
        <p:spPr>
          <a:xfrm>
            <a:off x="1979712" y="211821"/>
            <a:ext cx="5040560" cy="120095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50000"/>
              </a:lnSpc>
              <a:buNone/>
            </a:pPr>
            <a:r>
              <a:rPr lang="cs-CZ" sz="4800" dirty="0" smtClean="0"/>
              <a:t>Mapa biomů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400486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79575" y="325105"/>
            <a:ext cx="2344553" cy="1015663"/>
          </a:xfrm>
          <a:prstGeom prst="rect">
            <a:avLst/>
          </a:prstGeom>
          <a:solidFill>
            <a:schemeClr val="accent3"/>
          </a:solid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dirty="0" smtClean="0"/>
              <a:t>Tundra</a:t>
            </a:r>
            <a:endParaRPr lang="cs-CZ" sz="6000" dirty="0"/>
          </a:p>
        </p:txBody>
      </p:sp>
      <p:sp>
        <p:nvSpPr>
          <p:cNvPr id="3" name="Obdélník 2"/>
          <p:cNvSpPr/>
          <p:nvPr/>
        </p:nvSpPr>
        <p:spPr>
          <a:xfrm>
            <a:off x="179512" y="5397023"/>
            <a:ext cx="8964488" cy="120032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3600" b="1" u="sng" dirty="0" smtClean="0"/>
              <a:t>Rozšíření:</a:t>
            </a:r>
            <a:r>
              <a:rPr lang="cs-CZ" sz="3600" dirty="0" smtClean="0"/>
              <a:t> polární a subpolární oblasti</a:t>
            </a:r>
          </a:p>
          <a:p>
            <a:r>
              <a:rPr lang="cs-CZ" sz="3600" dirty="0" smtClean="0"/>
              <a:t>	     sever Evropy, Asie, Ameriky, Grónsko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555407" y="1556792"/>
            <a:ext cx="7992888" cy="3672408"/>
            <a:chOff x="-36512" y="3977464"/>
            <a:chExt cx="6264696" cy="2907920"/>
          </a:xfrm>
        </p:grpSpPr>
        <p:pic>
          <p:nvPicPr>
            <p:cNvPr id="5" name="Picture 2" descr="Soubor:800px-Map-Tundra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977464"/>
              <a:ext cx="6228184" cy="28805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-36512" y="6608385"/>
              <a:ext cx="557140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Obr.2 </a:t>
              </a:r>
              <a:endParaRPr lang="cs-CZ" sz="12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47261" y="5349115"/>
            <a:ext cx="8889235" cy="1296144"/>
            <a:chOff x="147261" y="5349115"/>
            <a:chExt cx="8889235" cy="1296144"/>
          </a:xfrm>
        </p:grpSpPr>
        <p:sp>
          <p:nvSpPr>
            <p:cNvPr id="8" name="Obdélník 7"/>
            <p:cNvSpPr/>
            <p:nvPr/>
          </p:nvSpPr>
          <p:spPr>
            <a:xfrm>
              <a:off x="1115616" y="5397023"/>
              <a:ext cx="7920880" cy="1200329"/>
            </a:xfrm>
            <a:prstGeom prst="rect">
              <a:avLst/>
            </a:prstGeom>
            <a:solidFill>
              <a:srgbClr val="FFC000"/>
            </a:solidFill>
            <a:ln w="38100">
              <a:solidFill>
                <a:schemeClr val="tx1"/>
              </a:solidFill>
            </a:ln>
          </p:spPr>
          <p:txBody>
            <a:bodyPr wrap="square">
              <a:spAutoFit/>
            </a:bodyPr>
            <a:lstStyle/>
            <a:p>
              <a:r>
                <a:rPr lang="cs-CZ" sz="3600" dirty="0" smtClean="0"/>
                <a:t>Podle mapy popiš, v jakých oblastech světa se tundra rozkládá.</a:t>
              </a:r>
            </a:p>
          </p:txBody>
        </p:sp>
        <p:sp>
          <p:nvSpPr>
            <p:cNvPr id="9" name="Šipka doprava 8"/>
            <p:cNvSpPr/>
            <p:nvPr/>
          </p:nvSpPr>
          <p:spPr>
            <a:xfrm>
              <a:off x="147261" y="5349115"/>
              <a:ext cx="792088" cy="1296144"/>
            </a:xfrm>
            <a:prstGeom prst="rightArrow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240373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484784"/>
            <a:ext cx="8568952" cy="1569660"/>
          </a:xfrm>
          <a:prstGeom prst="rect">
            <a:avLst/>
          </a:prstGeom>
          <a:solidFill>
            <a:schemeClr val="accent5">
              <a:lumMod val="60000"/>
              <a:lumOff val="40000"/>
              <a:alpha val="76000"/>
            </a:schemeClr>
          </a:solidFill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3200" b="1" u="sng" dirty="0" smtClean="0"/>
              <a:t>Podmínky: </a:t>
            </a:r>
            <a:r>
              <a:rPr lang="cs-CZ" sz="3200" dirty="0" smtClean="0"/>
              <a:t>trvale zmrzlá půda (permafrost)</a:t>
            </a:r>
          </a:p>
          <a:p>
            <a:r>
              <a:rPr lang="cs-CZ" sz="3200" dirty="0" smtClean="0"/>
              <a:t>		   krátké vegetační období</a:t>
            </a:r>
          </a:p>
          <a:p>
            <a:r>
              <a:rPr lang="cs-CZ" sz="3200" dirty="0" smtClean="0"/>
              <a:t>		   většinu roku sníh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379575" y="325105"/>
            <a:ext cx="2344553" cy="1015663"/>
          </a:xfrm>
          <a:prstGeom prst="rect">
            <a:avLst/>
          </a:prstGeom>
          <a:solidFill>
            <a:schemeClr val="accent3"/>
          </a:solid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dirty="0" smtClean="0"/>
              <a:t>Tundra</a:t>
            </a:r>
            <a:endParaRPr lang="cs-CZ" sz="60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4283968" y="3669976"/>
            <a:ext cx="4775793" cy="3143400"/>
            <a:chOff x="4116687" y="3535252"/>
            <a:chExt cx="4775793" cy="3143400"/>
          </a:xfrm>
        </p:grpSpPr>
        <p:pic>
          <p:nvPicPr>
            <p:cNvPr id="3074" name="Picture 2" descr="File:Ru200008050084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66525" y="3535252"/>
              <a:ext cx="4725955" cy="31132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4116687" y="6309320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3</a:t>
              </a:r>
              <a:endParaRPr lang="cs-CZ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5496" y="3645024"/>
            <a:ext cx="4104456" cy="3096344"/>
            <a:chOff x="35496" y="3645024"/>
            <a:chExt cx="4104456" cy="3096344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504" y="3645024"/>
              <a:ext cx="4032448" cy="3022758"/>
            </a:xfrm>
            <a:prstGeom prst="rect">
              <a:avLst/>
            </a:prstGeom>
          </p:spPr>
        </p:pic>
        <p:sp>
          <p:nvSpPr>
            <p:cNvPr id="9" name="TextovéPole 8"/>
            <p:cNvSpPr txBox="1"/>
            <p:nvPr/>
          </p:nvSpPr>
          <p:spPr>
            <a:xfrm>
              <a:off x="35496" y="6372036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4</a:t>
              </a:r>
              <a:endParaRPr lang="cs-CZ" dirty="0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1785398" y="6237312"/>
            <a:ext cx="2426562" cy="52322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alpínská tundra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36296" y="3356992"/>
            <a:ext cx="1680909" cy="52322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sibiř</a:t>
            </a:r>
            <a:r>
              <a:rPr lang="cs-CZ" sz="2800" dirty="0" smtClean="0"/>
              <a:t> v létě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4202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51583" y="325105"/>
            <a:ext cx="2344553" cy="1015663"/>
          </a:xfrm>
          <a:prstGeom prst="rect">
            <a:avLst/>
          </a:prstGeom>
          <a:solidFill>
            <a:schemeClr val="accent3"/>
          </a:solid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dirty="0" smtClean="0"/>
              <a:t>Tundra</a:t>
            </a:r>
            <a:endParaRPr lang="cs-CZ" sz="6000" dirty="0"/>
          </a:p>
        </p:txBody>
      </p:sp>
      <p:sp>
        <p:nvSpPr>
          <p:cNvPr id="3" name="Obdélník 2"/>
          <p:cNvSpPr/>
          <p:nvPr/>
        </p:nvSpPr>
        <p:spPr>
          <a:xfrm>
            <a:off x="323528" y="1620089"/>
            <a:ext cx="6565900" cy="584775"/>
          </a:xfrm>
          <a:prstGeom prst="rect">
            <a:avLst/>
          </a:prstGeom>
          <a:solidFill>
            <a:schemeClr val="accent6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3200" b="1" u="sng" dirty="0" smtClean="0"/>
              <a:t>Vegetace:</a:t>
            </a:r>
            <a:r>
              <a:rPr lang="cs-CZ" sz="3200" dirty="0" smtClean="0"/>
              <a:t> byliny, keře, lišejníky, mechy</a:t>
            </a:r>
          </a:p>
        </p:txBody>
      </p:sp>
      <p:sp>
        <p:nvSpPr>
          <p:cNvPr id="5" name="Obdélník 4"/>
          <p:cNvSpPr/>
          <p:nvPr/>
        </p:nvSpPr>
        <p:spPr>
          <a:xfrm>
            <a:off x="229247" y="6012577"/>
            <a:ext cx="6863033" cy="584775"/>
          </a:xfrm>
          <a:prstGeom prst="rect">
            <a:avLst/>
          </a:prstGeom>
          <a:solidFill>
            <a:schemeClr val="accent6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3200" b="1" u="sng" dirty="0" smtClean="0"/>
              <a:t>Živočichové:</a:t>
            </a:r>
            <a:r>
              <a:rPr lang="cs-CZ" sz="3200" dirty="0" smtClean="0"/>
              <a:t> sobi, lumíci, liška polární …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229667" y="2420888"/>
            <a:ext cx="3872279" cy="2745596"/>
            <a:chOff x="229667" y="2420888"/>
            <a:chExt cx="3872279" cy="2745596"/>
          </a:xfrm>
        </p:grpSpPr>
        <p:pic>
          <p:nvPicPr>
            <p:cNvPr id="5122" name="Picture 2" descr="http://upload.wikimedia.org/wikipedia/commons/e/ee/Tundra_coastal_vegetation_Alaska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2420888"/>
              <a:ext cx="3850426" cy="23762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29667" y="4797152"/>
              <a:ext cx="79624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5 </a:t>
              </a:r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35496" y="2418842"/>
            <a:ext cx="4213604" cy="3251698"/>
            <a:chOff x="35496" y="2418842"/>
            <a:chExt cx="4213604" cy="3251698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4366" y="2418842"/>
              <a:ext cx="4144734" cy="2919611"/>
            </a:xfrm>
            <a:prstGeom prst="rect">
              <a:avLst/>
            </a:prstGeom>
          </p:spPr>
        </p:pic>
        <p:sp>
          <p:nvSpPr>
            <p:cNvPr id="10" name="TextovéPole 9"/>
            <p:cNvSpPr txBox="1"/>
            <p:nvPr/>
          </p:nvSpPr>
          <p:spPr>
            <a:xfrm>
              <a:off x="35496" y="5301208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7</a:t>
              </a:r>
              <a:endParaRPr lang="cs-CZ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423828" y="2348880"/>
            <a:ext cx="4424013" cy="3744416"/>
            <a:chOff x="4423828" y="2348880"/>
            <a:chExt cx="4424013" cy="3744416"/>
          </a:xfrm>
        </p:grpSpPr>
        <p:grpSp>
          <p:nvGrpSpPr>
            <p:cNvPr id="7" name="Skupina 6"/>
            <p:cNvGrpSpPr/>
            <p:nvPr/>
          </p:nvGrpSpPr>
          <p:grpSpPr>
            <a:xfrm>
              <a:off x="4423828" y="2348880"/>
              <a:ext cx="4424013" cy="3528392"/>
              <a:chOff x="4423828" y="2348880"/>
              <a:chExt cx="4424013" cy="3528392"/>
            </a:xfrm>
          </p:grpSpPr>
          <p:pic>
            <p:nvPicPr>
              <p:cNvPr id="5124" name="Picture 4" descr="File:Tunturisopuli Lemmus Lemmus.jpg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27984" y="2348880"/>
                <a:ext cx="4419857" cy="349395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8" name="TextovéPole 7"/>
              <p:cNvSpPr txBox="1"/>
              <p:nvPr/>
            </p:nvSpPr>
            <p:spPr>
              <a:xfrm>
                <a:off x="4423828" y="5507940"/>
                <a:ext cx="7962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Obr. 6 </a:t>
                </a:r>
                <a:endParaRPr lang="cs-CZ" dirty="0"/>
              </a:p>
            </p:txBody>
          </p:sp>
        </p:grpSp>
        <p:sp>
          <p:nvSpPr>
            <p:cNvPr id="12" name="TextovéPole 11"/>
            <p:cNvSpPr txBox="1"/>
            <p:nvPr/>
          </p:nvSpPr>
          <p:spPr>
            <a:xfrm>
              <a:off x="7531464" y="5446965"/>
              <a:ext cx="1217000" cy="646331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 w="38100"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lumík</a:t>
              </a:r>
              <a:endParaRPr lang="cs-CZ" sz="3600" dirty="0"/>
            </a:p>
          </p:txBody>
        </p:sp>
      </p:grpSp>
    </p:spTree>
    <p:extLst>
      <p:ext uri="{BB962C8B-B14F-4D97-AF65-F5344CB8AC3E}">
        <p14:creationId xmlns:p14="http://schemas.microsoft.com/office/powerpoint/2010/main" val="504697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25105"/>
            <a:ext cx="8064896" cy="1015663"/>
          </a:xfrm>
          <a:prstGeom prst="rect">
            <a:avLst/>
          </a:prstGeom>
          <a:solidFill>
            <a:schemeClr val="accent3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Tajga – </a:t>
            </a:r>
            <a:r>
              <a:rPr lang="cs-CZ" sz="4800" dirty="0" smtClean="0"/>
              <a:t>severský jehličnatý les</a:t>
            </a:r>
            <a:endParaRPr lang="cs-CZ" sz="4800" dirty="0"/>
          </a:p>
        </p:txBody>
      </p:sp>
      <p:grpSp>
        <p:nvGrpSpPr>
          <p:cNvPr id="4" name="Skupina 3"/>
          <p:cNvGrpSpPr/>
          <p:nvPr/>
        </p:nvGrpSpPr>
        <p:grpSpPr>
          <a:xfrm>
            <a:off x="-36512" y="1510258"/>
            <a:ext cx="9221110" cy="4583038"/>
            <a:chOff x="-36512" y="1510258"/>
            <a:chExt cx="9221110" cy="4583038"/>
          </a:xfrm>
        </p:grpSpPr>
        <p:pic>
          <p:nvPicPr>
            <p:cNvPr id="6146" name="Picture 2" descr="Soubor:Taiga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27539" y="1510258"/>
              <a:ext cx="9212137" cy="45830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-36512" y="5723964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8</a:t>
              </a:r>
              <a:endParaRPr lang="cs-CZ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147261" y="5349115"/>
            <a:ext cx="8889235" cy="1296144"/>
            <a:chOff x="147261" y="5349115"/>
            <a:chExt cx="8889235" cy="1296144"/>
          </a:xfrm>
        </p:grpSpPr>
        <p:sp>
          <p:nvSpPr>
            <p:cNvPr id="7" name="Obdélník 6"/>
            <p:cNvSpPr/>
            <p:nvPr/>
          </p:nvSpPr>
          <p:spPr>
            <a:xfrm>
              <a:off x="1115616" y="5397023"/>
              <a:ext cx="7920880" cy="1200329"/>
            </a:xfrm>
            <a:prstGeom prst="rect">
              <a:avLst/>
            </a:prstGeom>
            <a:solidFill>
              <a:srgbClr val="FFC000"/>
            </a:solidFill>
            <a:ln w="38100">
              <a:solidFill>
                <a:schemeClr val="tx1"/>
              </a:solidFill>
            </a:ln>
          </p:spPr>
          <p:txBody>
            <a:bodyPr wrap="square">
              <a:spAutoFit/>
            </a:bodyPr>
            <a:lstStyle/>
            <a:p>
              <a:r>
                <a:rPr lang="cs-CZ" sz="3600" dirty="0" smtClean="0"/>
                <a:t>Podle mapy popiš, v jakých oblastech světa se tajga rozkládá.</a:t>
              </a:r>
            </a:p>
          </p:txBody>
        </p:sp>
        <p:sp>
          <p:nvSpPr>
            <p:cNvPr id="8" name="Šipka doprava 7"/>
            <p:cNvSpPr/>
            <p:nvPr/>
          </p:nvSpPr>
          <p:spPr>
            <a:xfrm>
              <a:off x="147261" y="5349115"/>
              <a:ext cx="792088" cy="1296144"/>
            </a:xfrm>
            <a:prstGeom prst="rightArrow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" name="Obdélník 8"/>
          <p:cNvSpPr/>
          <p:nvPr/>
        </p:nvSpPr>
        <p:spPr>
          <a:xfrm>
            <a:off x="107504" y="5229200"/>
            <a:ext cx="8964488" cy="646331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3600" b="1" u="sng" dirty="0" smtClean="0"/>
              <a:t>Rozšíření:</a:t>
            </a:r>
            <a:r>
              <a:rPr lang="cs-CZ" sz="3600" b="1" dirty="0" smtClean="0"/>
              <a:t> </a:t>
            </a:r>
            <a:r>
              <a:rPr lang="cs-CZ" sz="3600" dirty="0" smtClean="0"/>
              <a:t>Kanada, Aljaška, Sibiř, Skandinávie</a:t>
            </a:r>
          </a:p>
        </p:txBody>
      </p:sp>
    </p:spTree>
    <p:extLst>
      <p:ext uri="{BB962C8B-B14F-4D97-AF65-F5344CB8AC3E}">
        <p14:creationId xmlns:p14="http://schemas.microsoft.com/office/powerpoint/2010/main" val="492866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484784"/>
            <a:ext cx="8568952" cy="1569660"/>
          </a:xfrm>
          <a:prstGeom prst="rect">
            <a:avLst/>
          </a:prstGeom>
          <a:solidFill>
            <a:schemeClr val="accent5">
              <a:lumMod val="60000"/>
              <a:lumOff val="40000"/>
              <a:alpha val="76000"/>
            </a:schemeClr>
          </a:solidFill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3200" b="1" u="sng" dirty="0" smtClean="0"/>
              <a:t>Podmínky:</a:t>
            </a:r>
            <a:r>
              <a:rPr lang="cs-CZ" sz="3200" dirty="0"/>
              <a:t>	</a:t>
            </a:r>
            <a:r>
              <a:rPr lang="cs-CZ" sz="3200" dirty="0" smtClean="0"/>
              <a:t>krátké, teplé léto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velké množství srážek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podzolové půdy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325105"/>
            <a:ext cx="8064896" cy="1015663"/>
          </a:xfrm>
          <a:prstGeom prst="rect">
            <a:avLst/>
          </a:prstGeom>
          <a:solidFill>
            <a:schemeClr val="accent3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Tajga – </a:t>
            </a:r>
            <a:r>
              <a:rPr lang="cs-CZ" sz="4800" dirty="0" smtClean="0"/>
              <a:t>severský jehličnatý les</a:t>
            </a:r>
            <a:endParaRPr lang="cs-CZ" sz="48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107504" y="3573016"/>
            <a:ext cx="4008417" cy="3022741"/>
            <a:chOff x="107504" y="3573016"/>
            <a:chExt cx="4008417" cy="3022741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7504" y="3573016"/>
              <a:ext cx="4008417" cy="3022741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107504" y="6220597"/>
              <a:ext cx="8603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10</a:t>
              </a:r>
              <a:endParaRPr lang="cs-CZ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211960" y="3501008"/>
            <a:ext cx="4818774" cy="3168352"/>
            <a:chOff x="4211960" y="3501008"/>
            <a:chExt cx="4818774" cy="3168352"/>
          </a:xfrm>
        </p:grpSpPr>
        <p:pic>
          <p:nvPicPr>
            <p:cNvPr id="7170" name="Picture 2" descr="Soubor:Picea glauca taiga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83968" y="3501008"/>
              <a:ext cx="4746766" cy="31265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4211960" y="6300028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9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57057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25105"/>
            <a:ext cx="8064896" cy="1015663"/>
          </a:xfrm>
          <a:prstGeom prst="rect">
            <a:avLst/>
          </a:prstGeom>
          <a:solidFill>
            <a:schemeClr val="accent3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Tajga – </a:t>
            </a:r>
            <a:r>
              <a:rPr lang="cs-CZ" sz="4800" dirty="0" smtClean="0"/>
              <a:t>severský jehličnatý les</a:t>
            </a:r>
            <a:endParaRPr lang="cs-CZ" sz="4800" dirty="0"/>
          </a:p>
        </p:txBody>
      </p:sp>
      <p:sp>
        <p:nvSpPr>
          <p:cNvPr id="3" name="Obdélník 2"/>
          <p:cNvSpPr/>
          <p:nvPr/>
        </p:nvSpPr>
        <p:spPr>
          <a:xfrm>
            <a:off x="179512" y="1556792"/>
            <a:ext cx="8595623" cy="1077218"/>
          </a:xfrm>
          <a:prstGeom prst="rect">
            <a:avLst/>
          </a:prstGeom>
          <a:solidFill>
            <a:schemeClr val="accent6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3200" b="1" u="sng" dirty="0" smtClean="0"/>
              <a:t>Vegetace:</a:t>
            </a:r>
            <a:r>
              <a:rPr lang="cs-CZ" sz="3200" dirty="0" smtClean="0"/>
              <a:t> 	jehličnaté lesy (borovice, smrk, modřín)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bylinné patro - keře</a:t>
            </a:r>
          </a:p>
        </p:txBody>
      </p:sp>
      <p:sp>
        <p:nvSpPr>
          <p:cNvPr id="4" name="Obdélník 3"/>
          <p:cNvSpPr/>
          <p:nvPr/>
        </p:nvSpPr>
        <p:spPr>
          <a:xfrm>
            <a:off x="229247" y="6012577"/>
            <a:ext cx="8643328" cy="584775"/>
          </a:xfrm>
          <a:prstGeom prst="rect">
            <a:avLst/>
          </a:prstGeom>
          <a:solidFill>
            <a:schemeClr val="accent6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3200" b="1" u="sng" dirty="0" smtClean="0"/>
              <a:t>Živočichové:</a:t>
            </a:r>
            <a:r>
              <a:rPr lang="cs-CZ" sz="3200" dirty="0" smtClean="0"/>
              <a:t> medvěd, vlk, los, rys, bobr, rosomák…</a:t>
            </a:r>
          </a:p>
        </p:txBody>
      </p:sp>
      <p:grpSp>
        <p:nvGrpSpPr>
          <p:cNvPr id="8" name="Skupina 7"/>
          <p:cNvGrpSpPr/>
          <p:nvPr/>
        </p:nvGrpSpPr>
        <p:grpSpPr>
          <a:xfrm>
            <a:off x="1403648" y="2826099"/>
            <a:ext cx="6912768" cy="3851972"/>
            <a:chOff x="1403648" y="2826099"/>
            <a:chExt cx="6912768" cy="3851972"/>
          </a:xfrm>
        </p:grpSpPr>
        <p:grpSp>
          <p:nvGrpSpPr>
            <p:cNvPr id="6" name="Skupina 5"/>
            <p:cNvGrpSpPr/>
            <p:nvPr/>
          </p:nvGrpSpPr>
          <p:grpSpPr>
            <a:xfrm>
              <a:off x="1403648" y="2826099"/>
              <a:ext cx="6279611" cy="3771253"/>
              <a:chOff x="1403648" y="2826099"/>
              <a:chExt cx="6279611" cy="3771253"/>
            </a:xfrm>
          </p:grpSpPr>
          <p:pic>
            <p:nvPicPr>
              <p:cNvPr id="8194" name="Picture 2" descr="Soubor:Vasyugan.jpg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18563" y="2826099"/>
                <a:ext cx="6264696" cy="375098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" name="TextovéPole 4"/>
              <p:cNvSpPr txBox="1"/>
              <p:nvPr/>
            </p:nvSpPr>
            <p:spPr>
              <a:xfrm>
                <a:off x="1403648" y="6228020"/>
                <a:ext cx="86036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chemeClr val="bg1"/>
                    </a:solidFill>
                  </a:rPr>
                  <a:t>Obr. 11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7" name="TextovéPole 6"/>
            <p:cNvSpPr txBox="1"/>
            <p:nvPr/>
          </p:nvSpPr>
          <p:spPr>
            <a:xfrm>
              <a:off x="5989497" y="6093296"/>
              <a:ext cx="2326919" cy="584775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 w="28575"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sibiřská tajga</a:t>
              </a:r>
              <a:endParaRPr lang="cs-CZ" sz="32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740911" y="620688"/>
            <a:ext cx="7620000" cy="5265295"/>
            <a:chOff x="740911" y="620688"/>
            <a:chExt cx="7620000" cy="5265295"/>
          </a:xfrm>
        </p:grpSpPr>
        <p:grpSp>
          <p:nvGrpSpPr>
            <p:cNvPr id="10" name="Skupina 9"/>
            <p:cNvGrpSpPr/>
            <p:nvPr/>
          </p:nvGrpSpPr>
          <p:grpSpPr>
            <a:xfrm>
              <a:off x="740911" y="620688"/>
              <a:ext cx="7620000" cy="5124451"/>
              <a:chOff x="740911" y="620688"/>
              <a:chExt cx="7620000" cy="5124451"/>
            </a:xfrm>
          </p:grpSpPr>
          <p:pic>
            <p:nvPicPr>
              <p:cNvPr id="8196" name="Picture 4" descr="File:Brown-bear-in-spring.jpg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40911" y="620688"/>
                <a:ext cx="7620000" cy="512445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9" name="TextovéPole 8"/>
              <p:cNvSpPr txBox="1"/>
              <p:nvPr/>
            </p:nvSpPr>
            <p:spPr>
              <a:xfrm>
                <a:off x="759308" y="5373216"/>
                <a:ext cx="86036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chemeClr val="bg1"/>
                    </a:solidFill>
                  </a:rPr>
                  <a:t>Obr. 12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11" name="TextovéPole 10"/>
            <p:cNvSpPr txBox="1"/>
            <p:nvPr/>
          </p:nvSpPr>
          <p:spPr>
            <a:xfrm>
              <a:off x="5580112" y="5301208"/>
              <a:ext cx="2666884" cy="584775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 w="28575"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medvěd hnědý</a:t>
              </a:r>
              <a:endParaRPr lang="cs-CZ" sz="3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592843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55776" y="325105"/>
            <a:ext cx="4032447" cy="1015663"/>
          </a:xfrm>
          <a:prstGeom prst="rect">
            <a:avLst/>
          </a:prstGeom>
          <a:solidFill>
            <a:schemeClr val="accent3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Opakování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12776"/>
            <a:ext cx="8856984" cy="5232202"/>
          </a:xfrm>
          <a:prstGeom prst="rect">
            <a:avLst/>
          </a:prstGeom>
          <a:solidFill>
            <a:schemeClr val="accent5">
              <a:lumMod val="60000"/>
              <a:lumOff val="40000"/>
              <a:alpha val="76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Rozhodni, jestli je tvrzení správné.</a:t>
            </a:r>
          </a:p>
          <a:p>
            <a:endParaRPr lang="cs-CZ" sz="3200" dirty="0"/>
          </a:p>
          <a:p>
            <a:pPr marL="514350" indent="-514350">
              <a:lnSpc>
                <a:spcPct val="150000"/>
              </a:lnSpc>
              <a:buAutoNum type="arabicPeriod"/>
            </a:pPr>
            <a:r>
              <a:rPr lang="cs-CZ" sz="3000" dirty="0" smtClean="0"/>
              <a:t>Biom je jiný název pro ekosystém. </a:t>
            </a:r>
            <a:r>
              <a:rPr lang="cs-CZ" sz="3000" dirty="0"/>
              <a:t> </a:t>
            </a:r>
            <a:r>
              <a:rPr lang="cs-CZ" sz="3000" dirty="0" smtClean="0"/>
              <a:t> 	     ANO / NE</a:t>
            </a:r>
          </a:p>
          <a:p>
            <a:pPr marL="514350" indent="-514350">
              <a:lnSpc>
                <a:spcPct val="150000"/>
              </a:lnSpc>
              <a:buFontTx/>
              <a:buAutoNum type="arabicPeriod"/>
            </a:pPr>
            <a:r>
              <a:rPr lang="cs-CZ" sz="3000" dirty="0" smtClean="0"/>
              <a:t> Mezi biomy patří např. lesy, louky, pole.  ANO / NE</a:t>
            </a:r>
          </a:p>
          <a:p>
            <a:pPr marL="514350" indent="-514350">
              <a:lnSpc>
                <a:spcPct val="150000"/>
              </a:lnSpc>
              <a:buFontTx/>
              <a:buAutoNum type="arabicPeriod"/>
            </a:pPr>
            <a:r>
              <a:rPr lang="cs-CZ" sz="3000" dirty="0" smtClean="0"/>
              <a:t>Permafrost je trvale zmrzlá půda.	     ANO / NE </a:t>
            </a:r>
          </a:p>
          <a:p>
            <a:pPr marL="514350" indent="-514350">
              <a:lnSpc>
                <a:spcPct val="150000"/>
              </a:lnSpc>
              <a:buFontTx/>
              <a:buAutoNum type="arabicPeriod"/>
            </a:pPr>
            <a:r>
              <a:rPr lang="cs-CZ" sz="3000" dirty="0" smtClean="0"/>
              <a:t>V tajze převažují listnaté lesy.		     ANO / NE</a:t>
            </a:r>
          </a:p>
          <a:p>
            <a:pPr marL="514350" indent="-514350">
              <a:lnSpc>
                <a:spcPct val="150000"/>
              </a:lnSpc>
              <a:buFontTx/>
              <a:buAutoNum type="arabicPeriod"/>
            </a:pPr>
            <a:r>
              <a:rPr lang="cs-CZ" sz="3000" dirty="0" smtClean="0"/>
              <a:t>Tajga se rozkládá ve Skandinávii.		     ANO / NE</a:t>
            </a:r>
          </a:p>
          <a:p>
            <a:pPr marL="514350" indent="-514350">
              <a:lnSpc>
                <a:spcPct val="150000"/>
              </a:lnSpc>
              <a:buFontTx/>
              <a:buAutoNum type="arabicPeriod"/>
            </a:pPr>
            <a:r>
              <a:rPr lang="cs-CZ" sz="3000" dirty="0" smtClean="0"/>
              <a:t>Pro tajgu jsou typické podzolové půdy.     ANO / NE</a:t>
            </a:r>
          </a:p>
        </p:txBody>
      </p:sp>
      <p:sp>
        <p:nvSpPr>
          <p:cNvPr id="5" name="Ovál 4"/>
          <p:cNvSpPr/>
          <p:nvPr/>
        </p:nvSpPr>
        <p:spPr>
          <a:xfrm>
            <a:off x="7956376" y="2492896"/>
            <a:ext cx="792088" cy="57606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956376" y="3212976"/>
            <a:ext cx="792088" cy="57606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020272" y="3789040"/>
            <a:ext cx="936104" cy="720080"/>
          </a:xfrm>
          <a:prstGeom prst="ellipse">
            <a:avLst/>
          </a:prstGeom>
          <a:noFill/>
          <a:ln w="5715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020272" y="5157192"/>
            <a:ext cx="936104" cy="720080"/>
          </a:xfrm>
          <a:prstGeom prst="ellipse">
            <a:avLst/>
          </a:prstGeom>
          <a:noFill/>
          <a:ln w="5715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020272" y="5877272"/>
            <a:ext cx="936104" cy="720080"/>
          </a:xfrm>
          <a:prstGeom prst="ellipse">
            <a:avLst/>
          </a:prstGeom>
          <a:noFill/>
          <a:ln w="5715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956376" y="4581128"/>
            <a:ext cx="792088" cy="57606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9396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325105"/>
            <a:ext cx="4032447" cy="1015663"/>
          </a:xfrm>
          <a:prstGeom prst="rect">
            <a:avLst/>
          </a:prstGeom>
          <a:solidFill>
            <a:schemeClr val="accent3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Opakování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556792"/>
            <a:ext cx="8900385" cy="4708981"/>
          </a:xfrm>
          <a:prstGeom prst="rect">
            <a:avLst/>
          </a:prstGeom>
          <a:solidFill>
            <a:schemeClr val="accent5">
              <a:lumMod val="60000"/>
              <a:lumOff val="40000"/>
              <a:alpha val="77000"/>
            </a:schemeClr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000" b="1" u="sng" dirty="0" smtClean="0"/>
              <a:t>Doplň větu:</a:t>
            </a:r>
          </a:p>
          <a:p>
            <a:endParaRPr lang="cs-CZ" sz="3000" dirty="0"/>
          </a:p>
          <a:p>
            <a:r>
              <a:rPr lang="cs-CZ" sz="3000" dirty="0" smtClean="0"/>
              <a:t>Biomy jsou oblasti ……………, ve kterých jsou ……………..</a:t>
            </a:r>
          </a:p>
          <a:p>
            <a:r>
              <a:rPr lang="cs-CZ" sz="3000" dirty="0" smtClean="0"/>
              <a:t>přírodní podmínky. </a:t>
            </a:r>
          </a:p>
          <a:p>
            <a:r>
              <a:rPr lang="cs-CZ" sz="3000" dirty="0" smtClean="0"/>
              <a:t>Tundra je rozšířená v polární a ……………………… oblasti.</a:t>
            </a:r>
          </a:p>
          <a:p>
            <a:r>
              <a:rPr lang="cs-CZ" sz="3000" dirty="0" smtClean="0"/>
              <a:t>Během roku je zde pouze krátké ………………….. období a </a:t>
            </a:r>
          </a:p>
          <a:p>
            <a:r>
              <a:rPr lang="cs-CZ" sz="3000" dirty="0" smtClean="0"/>
              <a:t>zmrzlou půdu označujeme jako …………………… .</a:t>
            </a:r>
          </a:p>
          <a:p>
            <a:r>
              <a:rPr lang="cs-CZ" sz="3000" dirty="0" smtClean="0"/>
              <a:t>Tajga je označovaná také jako ………………… jehličnatý les.</a:t>
            </a:r>
          </a:p>
          <a:p>
            <a:r>
              <a:rPr lang="cs-CZ" sz="3000" dirty="0" smtClean="0"/>
              <a:t>Rozkládá se na území ………………, Aljašky, ……………..,</a:t>
            </a:r>
          </a:p>
          <a:p>
            <a:r>
              <a:rPr lang="cs-CZ" sz="3000" dirty="0" smtClean="0"/>
              <a:t>Skandinávie. Typické stromy jsou …………………… .</a:t>
            </a:r>
            <a:endParaRPr lang="cs-CZ" sz="3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65047" y="2348880"/>
            <a:ext cx="143494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biosféry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50052" y="5157192"/>
            <a:ext cx="132600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Kanady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941940" y="2370946"/>
            <a:ext cx="159050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podobné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220072" y="3235042"/>
            <a:ext cx="184217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subpolární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348917" y="3717032"/>
            <a:ext cx="167135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vegetační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305479" y="4165286"/>
            <a:ext cx="192559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permafrost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075694" y="4675202"/>
            <a:ext cx="151253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severský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630372" y="5157192"/>
            <a:ext cx="105964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Sibiře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5589240"/>
            <a:ext cx="176291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rgbClr val="FF0000"/>
                </a:solidFill>
              </a:rPr>
              <a:t>j</a:t>
            </a:r>
            <a:r>
              <a:rPr lang="cs-CZ" sz="3000" dirty="0" smtClean="0">
                <a:solidFill>
                  <a:srgbClr val="FF0000"/>
                </a:solidFill>
              </a:rPr>
              <a:t>ehličnany</a:t>
            </a:r>
          </a:p>
        </p:txBody>
      </p:sp>
    </p:spTree>
    <p:extLst>
      <p:ext uri="{BB962C8B-B14F-4D97-AF65-F5344CB8AC3E}">
        <p14:creationId xmlns:p14="http://schemas.microsoft.com/office/powerpoint/2010/main" val="3817064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441" y="332656"/>
            <a:ext cx="9299341" cy="35548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err="1"/>
              <a:t>Z</a:t>
            </a:r>
            <a:r>
              <a:rPr lang="en-US" sz="3600" dirty="0" err="1" smtClean="0"/>
              <a:t>droje</a:t>
            </a:r>
            <a:r>
              <a:rPr lang="en-US" sz="3600" dirty="0" smtClean="0"/>
              <a:t> </a:t>
            </a:r>
            <a:r>
              <a:rPr lang="en-US" sz="3600" dirty="0" err="1" smtClean="0"/>
              <a:t>obr</a:t>
            </a:r>
            <a:r>
              <a:rPr lang="cs-CZ" sz="3600" dirty="0" err="1" smtClean="0"/>
              <a:t>ázků</a:t>
            </a:r>
            <a:r>
              <a:rPr lang="cs-CZ" sz="3600" dirty="0" smtClean="0"/>
              <a:t>:</a:t>
            </a:r>
          </a:p>
          <a:p>
            <a:r>
              <a:rPr lang="pl-PL" sz="1050" dirty="0"/>
              <a:t>Obr. 1</a:t>
            </a:r>
            <a:r>
              <a:rPr lang="pl-PL" sz="1050" dirty="0" smtClean="0"/>
              <a:t>: </a:t>
            </a:r>
            <a:r>
              <a:rPr lang="cs-CZ" sz="1050" dirty="0"/>
              <a:t>PORSE, Sten.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10.1.2013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upload.wikimedia.org/wikipedia/commons/7/7b/Vegetation-no-legend.PNG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10.1.2013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upload.wikimedia.org/wikipedia/commons/a/a5/800px-Map-Tundra.png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HUGENTOBLER, Dr. Andreas.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10.1.2013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en.wikipedia.org/wiki/File:Ru200008050084.jpg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10.1.2013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en.wikipedia.org/wiki/File:Hikers_on_franconia_ridge.JPG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10.1.2013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en.wikipedia.org/wiki/File:Hikers_on_franconia_ridge.JPG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10.1.2013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en.wikipedia.org/wiki/File:Tunturisopuli_Lemmus_Lemmus.jpg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1050" dirty="0"/>
              <a:t>BURKHARD, Marcel.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10.1.2013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cs.wikipedia.org/wiki/Soubor:Eisfuchscele4.jpg</a:t>
            </a:r>
            <a:endParaRPr lang="cs-CZ" sz="1050" dirty="0" smtClean="0"/>
          </a:p>
          <a:p>
            <a:r>
              <a:rPr lang="cs-CZ" sz="1050" dirty="0" smtClean="0"/>
              <a:t>Obr. 8: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10.1.2013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8"/>
              </a:rPr>
              <a:t>http://</a:t>
            </a:r>
            <a:r>
              <a:rPr lang="cs-CZ" sz="1050" dirty="0" smtClean="0">
                <a:hlinkClick r:id="rId8"/>
              </a:rPr>
              <a:t>cs.wikipedia.org/wiki/Soubor:Taiga.png</a:t>
            </a:r>
            <a:endParaRPr lang="cs-CZ" sz="1050" dirty="0" smtClean="0"/>
          </a:p>
          <a:p>
            <a:r>
              <a:rPr lang="cs-CZ" sz="1050" dirty="0" smtClean="0"/>
              <a:t>Obr. 9: </a:t>
            </a:r>
            <a:r>
              <a:rPr lang="cs-CZ" sz="1050" dirty="0"/>
              <a:t>BRUBAKER, </a:t>
            </a:r>
            <a:r>
              <a:rPr lang="cs-CZ" sz="1050" dirty="0" err="1"/>
              <a:t>L.b</a:t>
            </a:r>
            <a:r>
              <a:rPr lang="cs-CZ" sz="1050" dirty="0"/>
              <a:t>..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10.1.2013</a:t>
            </a:r>
            <a:r>
              <a:rPr lang="cs-CZ" sz="1050" dirty="0"/>
              <a:t>]. Dostupný na WWW: http://cs.wikipedia.org/wiki/Soubor:Picea_glauca_taiga.jpg</a:t>
            </a:r>
          </a:p>
          <a:p>
            <a:r>
              <a:rPr lang="cs-CZ" sz="1050" dirty="0" smtClean="0"/>
              <a:t>Obr. 10: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10.1.2013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9"/>
              </a:rPr>
              <a:t>http://</a:t>
            </a:r>
            <a:r>
              <a:rPr lang="cs-CZ" sz="1050" dirty="0" smtClean="0">
                <a:hlinkClick r:id="rId9"/>
              </a:rPr>
              <a:t>en.wikipedia.org/wiki/File:Talkessel_von_Werchojansk.JPG</a:t>
            </a:r>
            <a:endParaRPr lang="cs-CZ" sz="1050" dirty="0" smtClean="0"/>
          </a:p>
          <a:p>
            <a:r>
              <a:rPr lang="cs-CZ" sz="1050" dirty="0" smtClean="0"/>
              <a:t>Obr. 11: </a:t>
            </a:r>
            <a:r>
              <a:rPr lang="it-IT" sz="1050" dirty="0"/>
              <a:t>ANDRIANOV, Vadim. </a:t>
            </a:r>
            <a:r>
              <a:rPr lang="it-IT" sz="1050" i="1" dirty="0"/>
              <a:t>Wikipedia.cz</a:t>
            </a:r>
            <a:r>
              <a:rPr lang="it-IT" sz="1050" dirty="0"/>
              <a:t> [online]. [cit. </a:t>
            </a:r>
            <a:r>
              <a:rPr lang="cs-CZ" sz="1050" dirty="0"/>
              <a:t>10.1.</a:t>
            </a:r>
            <a:r>
              <a:rPr lang="it-IT" sz="1050" dirty="0" smtClean="0"/>
              <a:t>2013</a:t>
            </a:r>
            <a:r>
              <a:rPr lang="it-IT" sz="1050" dirty="0"/>
              <a:t>]. Dostupný na WWW: http://cs.wikipedia.org/wiki/Soubor:Vasyugan.jpg</a:t>
            </a:r>
            <a:r>
              <a:rPr lang="cs-CZ" sz="1050" dirty="0" smtClean="0"/>
              <a:t/>
            </a:r>
            <a:br>
              <a:rPr lang="cs-CZ" sz="1050" dirty="0" smtClean="0"/>
            </a:br>
            <a:r>
              <a:rPr lang="cs-CZ" sz="1050" dirty="0" smtClean="0"/>
              <a:t>Obr. 12: </a:t>
            </a:r>
            <a:r>
              <a:rPr lang="cs-CZ" sz="1050" dirty="0"/>
              <a:t>GUSHIN, Arsen.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10.1.2013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10"/>
              </a:rPr>
              <a:t>http://</a:t>
            </a:r>
            <a:r>
              <a:rPr lang="cs-CZ" sz="1050" dirty="0" smtClean="0">
                <a:hlinkClick r:id="rId10"/>
              </a:rPr>
              <a:t>en.wikipedia.org/wiki/File:Brown-bear-in-spring.jpg</a:t>
            </a:r>
            <a:endParaRPr lang="cs-CZ" sz="1050" dirty="0" smtClean="0"/>
          </a:p>
          <a:p>
            <a:endParaRPr lang="cs-CZ" sz="1050" dirty="0" smtClean="0"/>
          </a:p>
          <a:p>
            <a:r>
              <a:rPr lang="cs-CZ" sz="1050" dirty="0" smtClean="0"/>
              <a:t> </a:t>
            </a:r>
          </a:p>
          <a:p>
            <a:r>
              <a:rPr lang="cs-CZ" sz="1050" dirty="0" smtClean="0"/>
              <a:t> </a:t>
            </a:r>
          </a:p>
          <a:p>
            <a:endParaRPr lang="cs-CZ" sz="1050" dirty="0" smtClean="0"/>
          </a:p>
          <a:p>
            <a:r>
              <a:rPr lang="cs-CZ" sz="1050" dirty="0" smtClean="0"/>
              <a:t> </a:t>
            </a:r>
          </a:p>
          <a:p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335772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2312</TotalTime>
  <Words>394</Words>
  <Application>Microsoft Office PowerPoint</Application>
  <PresentationFormat>Předvádění na obrazovce (4:3)</PresentationFormat>
  <Paragraphs>121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BIOMY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BIOMY</dc:title>
  <dc:creator>LukášD</dc:creator>
  <cp:lastModifiedBy>LukášD</cp:lastModifiedBy>
  <cp:revision>26</cp:revision>
  <dcterms:created xsi:type="dcterms:W3CDTF">2013-01-13T22:19:30Z</dcterms:created>
  <dcterms:modified xsi:type="dcterms:W3CDTF">2013-01-10T09:59:52Z</dcterms:modified>
</cp:coreProperties>
</file>