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E8F97-8B1D-41BB-8743-43236F92CBC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83E9F-C9EC-4FCC-B00A-B4015D514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494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E8F97-8B1D-41BB-8743-43236F92CBC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83E9F-C9EC-4FCC-B00A-B4015D514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198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E8F97-8B1D-41BB-8743-43236F92CBC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83E9F-C9EC-4FCC-B00A-B4015D514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29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E8F97-8B1D-41BB-8743-43236F92CBC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83E9F-C9EC-4FCC-B00A-B4015D514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51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E8F97-8B1D-41BB-8743-43236F92CBC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83E9F-C9EC-4FCC-B00A-B4015D514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429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E8F97-8B1D-41BB-8743-43236F92CBC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83E9F-C9EC-4FCC-B00A-B4015D514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215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E8F97-8B1D-41BB-8743-43236F92CBC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83E9F-C9EC-4FCC-B00A-B4015D514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38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E8F97-8B1D-41BB-8743-43236F92CBC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83E9F-C9EC-4FCC-B00A-B4015D514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375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E8F97-8B1D-41BB-8743-43236F92CBC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83E9F-C9EC-4FCC-B00A-B4015D514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883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E8F97-8B1D-41BB-8743-43236F92CBC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83E9F-C9EC-4FCC-B00A-B4015D514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3699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E8F97-8B1D-41BB-8743-43236F92CBC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83E9F-C9EC-4FCC-B00A-B4015D514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58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DE8F97-8B1D-41BB-8743-43236F92CBC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983E9F-C9EC-4FCC-B00A-B4015D514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698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oubor:Homo_erectus.JPG" TargetMode="External"/><Relationship Id="rId2" Type="http://schemas.openxmlformats.org/officeDocument/2006/relationships/hyperlink" Target="https://cs.wikipedia.org/wiki/Soubor:Homo_habilis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en.wikipedia.org/wiki/File:Akha_cropped_hires.JPG" TargetMode="External"/><Relationship Id="rId4" Type="http://schemas.openxmlformats.org/officeDocument/2006/relationships/hyperlink" Target="https://cs.wikipedia.org/wiki/Soubor:Neandertal_adam_ve_kad%C4%B1n_modeli,_Almanya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5063448"/>
              </p:ext>
            </p:extLst>
          </p:nvPr>
        </p:nvGraphicFramePr>
        <p:xfrm>
          <a:off x="251520" y="2078856"/>
          <a:ext cx="864096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0565"/>
                <a:gridCol w="5190395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VY_32_INOVACE_09_16B_Vývoj </a:t>
                      </a:r>
                      <a:r>
                        <a:rPr lang="cs-CZ" sz="1800" dirty="0" smtClean="0"/>
                        <a:t>člověka </a:t>
                      </a:r>
                      <a:r>
                        <a:rPr lang="cs-CZ" sz="1800" dirty="0" smtClean="0"/>
                        <a:t>2.</a:t>
                      </a:r>
                      <a:endParaRPr lang="cs-CZ" sz="18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savců a člověka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5285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746562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</a:t>
            </a:r>
            <a:r>
              <a:rPr lang="cs-CZ" dirty="0" smtClean="0"/>
              <a:t>druhou </a:t>
            </a:r>
            <a:r>
              <a:rPr lang="cs-CZ" dirty="0" smtClean="0"/>
              <a:t>etapou vývoje člověka.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předchůdce člověka z rodu </a:t>
            </a:r>
            <a:r>
              <a:rPr lang="cs-CZ" i="1" dirty="0" smtClean="0"/>
              <a:t>Homo</a:t>
            </a:r>
            <a:r>
              <a:rPr lang="cs-CZ" dirty="0" smtClean="0"/>
              <a:t>. Popíše jejich tělesnou stavbu,</a:t>
            </a:r>
          </a:p>
          <a:p>
            <a:r>
              <a:rPr lang="cs-CZ" dirty="0" smtClean="0"/>
              <a:t>bude umět popsat zdokonalování jejich dovedností. Vysvětlí pojem </a:t>
            </a:r>
            <a:r>
              <a:rPr lang="cs-CZ" dirty="0" err="1" smtClean="0"/>
              <a:t>sapientace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14. </a:t>
            </a:r>
            <a:r>
              <a:rPr lang="cs-CZ" dirty="0"/>
              <a:t>1. 2013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17. </a:t>
            </a:r>
            <a:r>
              <a:rPr lang="cs-CZ" dirty="0" smtClean="0"/>
              <a:t>1. 2013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622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38200" y="2282825"/>
            <a:ext cx="7772400" cy="1470025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800" dirty="0" smtClean="0"/>
              <a:t>Vývoj člověka II.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3803633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3774" y="188640"/>
            <a:ext cx="5582875" cy="646331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Člověk zručný (Homo </a:t>
            </a:r>
            <a:r>
              <a:rPr lang="cs-CZ" sz="3600" dirty="0" err="1" smtClean="0"/>
              <a:t>habilis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3774" y="980728"/>
            <a:ext cx="4933017" cy="569386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první představitel rodu Homo</a:t>
            </a:r>
            <a:endParaRPr lang="cs-CZ" sz="2800" u="sng" dirty="0" smtClean="0"/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cca 2,6 mil. – 1,5 mil. let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východní a jižní Afrika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lesostepi, okolí jezer a řek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mozkovna: 600 – 800 cm</a:t>
            </a:r>
            <a:r>
              <a:rPr lang="cs-CZ" sz="2800" baseline="30000" dirty="0" smtClean="0"/>
              <a:t>3</a:t>
            </a:r>
            <a:endParaRPr lang="cs-CZ" sz="2800" baseline="30000" dirty="0"/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výška: až 130 cm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vyráběl a používal nástroje</a:t>
            </a:r>
            <a:endParaRPr lang="cs-CZ" sz="2800" baseline="30000" dirty="0"/>
          </a:p>
        </p:txBody>
      </p:sp>
      <p:pic>
        <p:nvPicPr>
          <p:cNvPr id="1026" name="Picture 2" descr="Soubor:Homo habil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980728"/>
            <a:ext cx="3580247" cy="4773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20072" y="573325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0778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3774" y="188640"/>
            <a:ext cx="6475042" cy="646331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Člověk vzpřímený (Homo </a:t>
            </a:r>
            <a:r>
              <a:rPr lang="cs-CZ" sz="3600" dirty="0" err="1" smtClean="0"/>
              <a:t>erectus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3774" y="980728"/>
            <a:ext cx="5535105" cy="569386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Afrika</a:t>
            </a:r>
            <a:endParaRPr lang="cs-CZ" sz="2800" u="sng" dirty="0" smtClean="0"/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cca před 1,8 mil. lety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používal oheň a kamenní nástroje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šíření </a:t>
            </a:r>
            <a:r>
              <a:rPr lang="cs-CZ" sz="2800" dirty="0"/>
              <a:t>mimo Afriku </a:t>
            </a:r>
            <a:r>
              <a:rPr lang="cs-CZ" sz="2400" dirty="0"/>
              <a:t>(Asie, </a:t>
            </a:r>
            <a:r>
              <a:rPr lang="cs-CZ" sz="2400" dirty="0" smtClean="0"/>
              <a:t>Evropa)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mozkovna: 900 – 1 100 cm</a:t>
            </a:r>
            <a:r>
              <a:rPr lang="cs-CZ" sz="2800" baseline="30000" dirty="0" smtClean="0"/>
              <a:t>3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výška: 150 – 170 cm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žil i na území ČR</a:t>
            </a:r>
            <a:endParaRPr lang="cs-CZ" sz="2800" baseline="30000" dirty="0"/>
          </a:p>
        </p:txBody>
      </p:sp>
      <p:pic>
        <p:nvPicPr>
          <p:cNvPr id="2050" name="Picture 2" descr="Soubor:Homo erect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950576"/>
            <a:ext cx="324036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97347" y="527105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05683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3774" y="188640"/>
            <a:ext cx="3937938" cy="646331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Člověk neandrtálský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3774" y="980728"/>
            <a:ext cx="5594480" cy="555023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300 000 – 35 000 let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Evropa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menší než dnešní lidé, mohutnější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žil v tlupách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l</a:t>
            </a:r>
            <a:r>
              <a:rPr lang="cs-CZ" sz="2800" dirty="0" smtClean="0"/>
              <a:t>ovec</a:t>
            </a:r>
          </a:p>
          <a:p>
            <a:pPr marL="457200" indent="-457200">
              <a:buFontTx/>
              <a:buChar char="-"/>
            </a:pPr>
            <a:endParaRPr lang="cs-CZ" sz="2800" baseline="300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používal oheň a nástroje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žil i na území ČR</a:t>
            </a:r>
            <a:endParaRPr lang="cs-CZ" sz="2800" baseline="30000" dirty="0"/>
          </a:p>
        </p:txBody>
      </p:sp>
      <p:pic>
        <p:nvPicPr>
          <p:cNvPr id="4098" name="Picture 2" descr="Soubor:Neandertal adam ve kadın modeli, Almany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284984"/>
            <a:ext cx="4633955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3369" y="657760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53835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3774" y="188640"/>
            <a:ext cx="6026522" cy="646331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Člověk moudrý (Homo sapiens)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3774" y="980728"/>
            <a:ext cx="5205399" cy="555023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nejmladší a nevyspělejší primát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celý svět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vysoký, štíhlý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mozkovna: 1 450 cm3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život ve skupinách</a:t>
            </a:r>
          </a:p>
          <a:p>
            <a:pPr marL="457200" indent="-457200">
              <a:buFontTx/>
              <a:buChar char="-"/>
            </a:pPr>
            <a:endParaRPr lang="cs-CZ" sz="2800" baseline="300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schopnost přemýšlení, řeči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rozvoj mozku</a:t>
            </a:r>
            <a:endParaRPr lang="cs-CZ" sz="2800" baseline="30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89473" y="651200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pic>
        <p:nvPicPr>
          <p:cNvPr id="6" name="Picture 10" descr="File:Akha cropped hir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016181"/>
            <a:ext cx="3456384" cy="5785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8539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3774" y="188640"/>
            <a:ext cx="2226572" cy="646331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Sapientace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3774" y="1340768"/>
            <a:ext cx="8882722" cy="397031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polidštění</a:t>
            </a:r>
          </a:p>
          <a:p>
            <a:endParaRPr lang="cs-CZ" sz="2800" dirty="0"/>
          </a:p>
          <a:p>
            <a:pPr algn="ctr"/>
            <a:r>
              <a:rPr lang="cs-CZ" sz="2800" i="1" dirty="0" smtClean="0"/>
              <a:t>Změny ve stavbě a činnosti mozku</a:t>
            </a:r>
          </a:p>
          <a:p>
            <a:endParaRPr lang="cs-CZ" sz="2800" dirty="0" smtClean="0"/>
          </a:p>
          <a:p>
            <a:r>
              <a:rPr lang="cs-CZ" sz="2800" u="sng" dirty="0" smtClean="0"/>
              <a:t>Mezi tyto změny patří: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rozvoj mozku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vznik řeči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rozvoj myšlení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tvůrčí činnost</a:t>
            </a:r>
          </a:p>
        </p:txBody>
      </p:sp>
    </p:spTree>
    <p:extLst>
      <p:ext uri="{BB962C8B-B14F-4D97-AF65-F5344CB8AC3E}">
        <p14:creationId xmlns:p14="http://schemas.microsoft.com/office/powerpoint/2010/main" val="2079148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7450" y="836712"/>
            <a:ext cx="8929047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14.1.2013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https://</a:t>
            </a:r>
            <a:r>
              <a:rPr lang="cs-CZ" sz="1050" dirty="0" smtClean="0">
                <a:hlinkClick r:id="rId2"/>
              </a:rPr>
              <a:t>cs.wikipedia.org/wiki/Soubor:Homo_habilis.JPG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14.1.2013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https://</a:t>
            </a:r>
            <a:r>
              <a:rPr lang="cs-CZ" sz="1050" dirty="0" smtClean="0">
                <a:hlinkClick r:id="rId3"/>
              </a:rPr>
              <a:t>cs.wikipedia.org/wiki/Soubor:Homo_erectus.JPG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14.1.2013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4"/>
              </a:rPr>
              <a:t>https://cs.wikipedia.org/wiki/Soubor:Neandertal_adam_ve_kad%C4%B1n_modeli,_</a:t>
            </a:r>
            <a:r>
              <a:rPr lang="cs-CZ" sz="900" dirty="0" smtClean="0">
                <a:hlinkClick r:id="rId4"/>
              </a:rPr>
              <a:t>Almanya.png</a:t>
            </a:r>
            <a:endParaRPr lang="cs-CZ" sz="900" dirty="0" smtClean="0"/>
          </a:p>
          <a:p>
            <a:r>
              <a:rPr lang="cs-CZ" sz="900" dirty="0" smtClean="0"/>
              <a:t>Obr. 4: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14.1.2013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5"/>
              </a:rPr>
              <a:t>https://</a:t>
            </a:r>
            <a:r>
              <a:rPr lang="cs-CZ" sz="900" dirty="0" smtClean="0">
                <a:hlinkClick r:id="rId5"/>
              </a:rPr>
              <a:t>en.wikipedia.org/wiki/File:Akha_cropped_hires.JPG</a:t>
            </a:r>
            <a:endParaRPr lang="cs-CZ" sz="9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47788" y="46365"/>
            <a:ext cx="309559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Zdroje obrázků: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56496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292</Words>
  <Application>Microsoft Office PowerPoint</Application>
  <PresentationFormat>Předvádění na obrazovce (4:3)</PresentationFormat>
  <Paragraphs>100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10</cp:revision>
  <dcterms:created xsi:type="dcterms:W3CDTF">2013-05-09T19:07:21Z</dcterms:created>
  <dcterms:modified xsi:type="dcterms:W3CDTF">2013-01-14T20:54:51Z</dcterms:modified>
</cp:coreProperties>
</file>